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51"/>
  </p:notesMasterIdLst>
  <p:sldIdLst>
    <p:sldId id="604" r:id="rId2"/>
    <p:sldId id="589" r:id="rId3"/>
    <p:sldId id="596" r:id="rId4"/>
    <p:sldId id="597" r:id="rId5"/>
    <p:sldId id="537" r:id="rId6"/>
    <p:sldId id="538" r:id="rId7"/>
    <p:sldId id="540" r:id="rId8"/>
    <p:sldId id="547" r:id="rId9"/>
    <p:sldId id="613" r:id="rId10"/>
    <p:sldId id="614" r:id="rId11"/>
    <p:sldId id="615" r:id="rId12"/>
    <p:sldId id="517" r:id="rId13"/>
    <p:sldId id="542" r:id="rId14"/>
    <p:sldId id="521" r:id="rId15"/>
    <p:sldId id="522" r:id="rId16"/>
    <p:sldId id="609" r:id="rId17"/>
    <p:sldId id="608" r:id="rId18"/>
    <p:sldId id="480" r:id="rId19"/>
    <p:sldId id="620" r:id="rId20"/>
    <p:sldId id="619" r:id="rId21"/>
    <p:sldId id="621" r:id="rId22"/>
    <p:sldId id="622" r:id="rId23"/>
    <p:sldId id="623" r:id="rId24"/>
    <p:sldId id="624" r:id="rId25"/>
    <p:sldId id="548" r:id="rId26"/>
    <p:sldId id="625" r:id="rId27"/>
    <p:sldId id="576" r:id="rId28"/>
    <p:sldId id="578" r:id="rId29"/>
    <p:sldId id="579" r:id="rId30"/>
    <p:sldId id="580" r:id="rId31"/>
    <p:sldId id="581" r:id="rId32"/>
    <p:sldId id="582" r:id="rId33"/>
    <p:sldId id="583" r:id="rId34"/>
    <p:sldId id="550" r:id="rId35"/>
    <p:sldId id="551" r:id="rId36"/>
    <p:sldId id="552" r:id="rId37"/>
    <p:sldId id="603" r:id="rId38"/>
    <p:sldId id="554" r:id="rId39"/>
    <p:sldId id="556" r:id="rId40"/>
    <p:sldId id="568" r:id="rId41"/>
    <p:sldId id="570" r:id="rId42"/>
    <p:sldId id="571" r:id="rId43"/>
    <p:sldId id="626" r:id="rId44"/>
    <p:sldId id="627" r:id="rId45"/>
    <p:sldId id="598" r:id="rId46"/>
    <p:sldId id="601" r:id="rId47"/>
    <p:sldId id="602" r:id="rId48"/>
    <p:sldId id="588" r:id="rId49"/>
    <p:sldId id="57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FF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23" autoAdjust="0"/>
  </p:normalViewPr>
  <p:slideViewPr>
    <p:cSldViewPr snapToGrid="0" snapToObjects="1">
      <p:cViewPr>
        <p:scale>
          <a:sx n="100" d="100"/>
          <a:sy n="100" d="100"/>
        </p:scale>
        <p:origin x="-24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0CD6CC-8663-A54D-8F3B-BE4B30FDA41D}" type="datetimeFigureOut">
              <a:rPr lang="it-IT" smtClean="0"/>
              <a:t>23/10/19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636D91-E877-7A41-A315-34B52F52F273}" type="slidenum">
              <a:rPr lang="it-IT" smtClean="0"/>
              <a:t>‹n.›</a:t>
            </a:fld>
            <a:endParaRPr lang="it-IT"/>
          </a:p>
        </p:txBody>
      </p:sp>
    </p:spTree>
    <p:extLst>
      <p:ext uri="{BB962C8B-B14F-4D97-AF65-F5344CB8AC3E}">
        <p14:creationId xmlns:p14="http://schemas.microsoft.com/office/powerpoint/2010/main" val="35614070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The Scorpio project is an international project involiving people coming from different Institution from different countries. However most of the work is carried out at Catania Observatory, one of the 16 structures INAF has spread over the Nation</a:t>
            </a:r>
          </a:p>
        </p:txBody>
      </p:sp>
      <p:sp>
        <p:nvSpPr>
          <p:cNvPr id="4" name="Segnaposto numero diapositiva 3"/>
          <p:cNvSpPr>
            <a:spLocks noGrp="1"/>
          </p:cNvSpPr>
          <p:nvPr>
            <p:ph type="sldNum" sz="quarter" idx="10"/>
          </p:nvPr>
        </p:nvSpPr>
        <p:spPr/>
        <p:txBody>
          <a:bodyPr/>
          <a:lstStyle/>
          <a:p>
            <a:fld id="{01AAF59E-D8E3-BE42-80A1-7F7971BF5CF5}" type="slidenum">
              <a:rPr lang="it-IT" smtClean="0">
                <a:solidFill>
                  <a:prstClr val="black"/>
                </a:solidFill>
                <a:latin typeface="Calibri"/>
              </a:rPr>
              <a:pPr/>
              <a:t>2</a:t>
            </a:fld>
            <a:endParaRPr lang="it-IT">
              <a:solidFill>
                <a:prstClr val="black"/>
              </a:solidFill>
              <a:latin typeface="Calibri"/>
            </a:endParaRPr>
          </a:p>
        </p:txBody>
      </p:sp>
    </p:spTree>
    <p:extLst>
      <p:ext uri="{BB962C8B-B14F-4D97-AF65-F5344CB8AC3E}">
        <p14:creationId xmlns:p14="http://schemas.microsoft.com/office/powerpoint/2010/main" val="3559899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Part of the </a:t>
            </a:r>
            <a:r>
              <a:rPr lang="it-IT" sz="1200" kern="1200" dirty="0" err="1" smtClean="0">
                <a:solidFill>
                  <a:schemeClr val="tx1"/>
                </a:solidFill>
                <a:effectLst/>
                <a:latin typeface="+mn-lt"/>
                <a:ea typeface="+mn-ea"/>
                <a:cs typeface="+mn-cs"/>
              </a:rPr>
              <a:t>proposed</a:t>
            </a:r>
            <a:r>
              <a:rPr lang="it-IT" sz="1200" kern="1200" dirty="0" smtClean="0">
                <a:solidFill>
                  <a:schemeClr val="tx1"/>
                </a:solidFill>
                <a:effectLst/>
                <a:latin typeface="+mn-lt"/>
                <a:ea typeface="+mn-ea"/>
                <a:cs typeface="+mn-cs"/>
              </a:rPr>
              <a:t> patch </a:t>
            </a:r>
            <a:r>
              <a:rPr lang="it-IT" sz="1200" kern="1200" dirty="0" err="1" smtClean="0">
                <a:solidFill>
                  <a:schemeClr val="tx1"/>
                </a:solidFill>
                <a:effectLst/>
                <a:latin typeface="+mn-lt"/>
                <a:ea typeface="+mn-ea"/>
                <a:cs typeface="+mn-cs"/>
              </a:rPr>
              <a:t>has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already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surveyed</a:t>
            </a:r>
            <a:r>
              <a:rPr lang="it-IT" sz="1200" kern="1200" dirty="0" smtClean="0">
                <a:solidFill>
                  <a:schemeClr val="tx1"/>
                </a:solidFill>
                <a:effectLst/>
                <a:latin typeface="+mn-lt"/>
                <a:ea typeface="+mn-ea"/>
                <a:cs typeface="+mn-cs"/>
              </a:rPr>
              <a:t> in the </a:t>
            </a:r>
            <a:r>
              <a:rPr lang="it-IT" sz="1200" kern="1200" dirty="0" err="1" smtClean="0">
                <a:solidFill>
                  <a:schemeClr val="tx1"/>
                </a:solidFill>
                <a:effectLst/>
                <a:latin typeface="+mn-lt"/>
                <a:ea typeface="+mn-ea"/>
                <a:cs typeface="+mn-cs"/>
              </a:rPr>
              <a:t>mid</a:t>
            </a:r>
            <a:r>
              <a:rPr lang="it-IT" sz="1200" kern="1200" dirty="0" smtClean="0">
                <a:solidFill>
                  <a:schemeClr val="tx1"/>
                </a:solidFill>
                <a:effectLst/>
                <a:latin typeface="+mn-lt"/>
                <a:ea typeface="+mn-ea"/>
                <a:cs typeface="+mn-cs"/>
              </a:rPr>
              <a:t>-IR by SPITZER, the GLIMPSE and MIPSGAL </a:t>
            </a:r>
            <a:r>
              <a:rPr lang="it-IT" sz="1200" kern="1200" dirty="0" err="1" smtClean="0">
                <a:solidFill>
                  <a:schemeClr val="tx1"/>
                </a:solidFill>
                <a:effectLst/>
                <a:latin typeface="+mn-lt"/>
                <a:ea typeface="+mn-ea"/>
                <a:cs typeface="+mn-cs"/>
              </a:rPr>
              <a:t>surveys</a:t>
            </a:r>
            <a:r>
              <a:rPr lang="it-IT" sz="1200" kern="1200" dirty="0" smtClean="0">
                <a:solidFill>
                  <a:schemeClr val="tx1"/>
                </a:solidFill>
                <a:effectLst/>
                <a:latin typeface="+mn-lt"/>
                <a:ea typeface="+mn-ea"/>
                <a:cs typeface="+mn-cs"/>
              </a:rPr>
              <a:t>  (Benjamin et al. 2003; Carey et al. 2009), and by </a:t>
            </a:r>
            <a:r>
              <a:rPr lang="it-IT" sz="1200" kern="1200" dirty="0" err="1" smtClean="0">
                <a:solidFill>
                  <a:schemeClr val="tx1"/>
                </a:solidFill>
                <a:effectLst/>
                <a:latin typeface="+mn-lt"/>
                <a:ea typeface="+mn-ea"/>
                <a:cs typeface="+mn-cs"/>
              </a:rPr>
              <a:t>Herschel</a:t>
            </a:r>
            <a:r>
              <a:rPr lang="it-IT" sz="1200" kern="1200" dirty="0" smtClean="0">
                <a:solidFill>
                  <a:schemeClr val="tx1"/>
                </a:solidFill>
                <a:effectLst/>
                <a:latin typeface="+mn-lt"/>
                <a:ea typeface="+mn-ea"/>
                <a:cs typeface="+mn-cs"/>
              </a:rPr>
              <a:t> HI-GAL </a:t>
            </a:r>
            <a:r>
              <a:rPr lang="it-IT" sz="1200" kern="1200" dirty="0" err="1" smtClean="0">
                <a:solidFill>
                  <a:schemeClr val="tx1"/>
                </a:solidFill>
                <a:effectLst/>
                <a:latin typeface="+mn-lt"/>
                <a:ea typeface="+mn-ea"/>
                <a:cs typeface="+mn-cs"/>
              </a:rPr>
              <a:t>survey</a:t>
            </a:r>
            <a:r>
              <a:rPr lang="it-IT" sz="1200" kern="1200" dirty="0" smtClean="0">
                <a:solidFill>
                  <a:schemeClr val="tx1"/>
                </a:solidFill>
                <a:effectLst/>
                <a:latin typeface="+mn-lt"/>
                <a:ea typeface="+mn-ea"/>
                <a:cs typeface="+mn-cs"/>
              </a:rPr>
              <a:t> (Molinari et al. 2010). </a:t>
            </a:r>
          </a:p>
          <a:p>
            <a:r>
              <a:rPr lang="it-IT" sz="1200" kern="1200" dirty="0" err="1" smtClean="0">
                <a:solidFill>
                  <a:schemeClr val="tx1"/>
                </a:solidFill>
                <a:effectLst/>
                <a:latin typeface="+mn-lt"/>
                <a:ea typeface="+mn-ea"/>
                <a:cs typeface="+mn-cs"/>
              </a:rPr>
              <a:t>All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these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ancillary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observations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will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provide</a:t>
            </a:r>
            <a:r>
              <a:rPr lang="it-IT" sz="1200" kern="1200" dirty="0" smtClean="0">
                <a:solidFill>
                  <a:schemeClr val="tx1"/>
                </a:solidFill>
                <a:effectLst/>
                <a:latin typeface="+mn-lt"/>
                <a:ea typeface="+mn-ea"/>
                <a:cs typeface="+mn-cs"/>
              </a:rPr>
              <a:t>  more information to help the </a:t>
            </a:r>
            <a:r>
              <a:rPr lang="it-IT" sz="1200" kern="1200" dirty="0" err="1" smtClean="0">
                <a:solidFill>
                  <a:schemeClr val="tx1"/>
                </a:solidFill>
                <a:effectLst/>
                <a:latin typeface="+mn-lt"/>
                <a:ea typeface="+mn-ea"/>
                <a:cs typeface="+mn-cs"/>
              </a:rPr>
              <a:t>classification</a:t>
            </a:r>
            <a:r>
              <a:rPr lang="it-IT" sz="1200" kern="1200" dirty="0" smtClean="0">
                <a:solidFill>
                  <a:schemeClr val="tx1"/>
                </a:solidFill>
                <a:effectLst/>
                <a:latin typeface="+mn-lt"/>
                <a:ea typeface="+mn-ea"/>
                <a:cs typeface="+mn-cs"/>
              </a:rPr>
              <a:t> of new, </a:t>
            </a:r>
          </a:p>
          <a:p>
            <a:r>
              <a:rPr lang="it-IT" sz="1200" kern="1200" dirty="0" err="1" smtClean="0">
                <a:solidFill>
                  <a:schemeClr val="tx1"/>
                </a:solidFill>
                <a:effectLst/>
                <a:latin typeface="+mn-lt"/>
                <a:ea typeface="+mn-ea"/>
                <a:cs typeface="+mn-cs"/>
              </a:rPr>
              <a:t>unexpected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detection</a:t>
            </a:r>
            <a:r>
              <a:rPr lang="it-IT" sz="1200" kern="1200" dirty="0" smtClean="0">
                <a:solidFill>
                  <a:schemeClr val="tx1"/>
                </a:solidFill>
                <a:effectLst/>
                <a:latin typeface="+mn-lt"/>
                <a:ea typeface="+mn-ea"/>
                <a:cs typeface="+mn-cs"/>
              </a:rPr>
              <a:t> or to </a:t>
            </a:r>
            <a:r>
              <a:rPr lang="it-IT" sz="1200" kern="1200" dirty="0" err="1" smtClean="0">
                <a:solidFill>
                  <a:schemeClr val="tx1"/>
                </a:solidFill>
                <a:effectLst/>
                <a:latin typeface="+mn-lt"/>
                <a:ea typeface="+mn-ea"/>
                <a:cs typeface="+mn-cs"/>
              </a:rPr>
              <a:t>allow</a:t>
            </a:r>
            <a:r>
              <a:rPr lang="it-IT" sz="1200" kern="1200" dirty="0" smtClean="0">
                <a:solidFill>
                  <a:schemeClr val="tx1"/>
                </a:solidFill>
                <a:effectLst/>
                <a:latin typeface="+mn-lt"/>
                <a:ea typeface="+mn-ea"/>
                <a:cs typeface="+mn-cs"/>
              </a:rPr>
              <a:t> complete </a:t>
            </a:r>
            <a:r>
              <a:rPr lang="it-IT" sz="1200" kern="1200" dirty="0" err="1" smtClean="0">
                <a:solidFill>
                  <a:schemeClr val="tx1"/>
                </a:solidFill>
                <a:effectLst/>
                <a:latin typeface="+mn-lt"/>
                <a:ea typeface="+mn-ea"/>
                <a:cs typeface="+mn-cs"/>
              </a:rPr>
              <a:t>studies</a:t>
            </a:r>
            <a:r>
              <a:rPr lang="it-IT" sz="1200" kern="1200" dirty="0" smtClean="0">
                <a:solidFill>
                  <a:schemeClr val="tx1"/>
                </a:solidFill>
                <a:effectLst/>
                <a:latin typeface="+mn-lt"/>
                <a:ea typeface="+mn-ea"/>
                <a:cs typeface="+mn-cs"/>
              </a:rPr>
              <a:t> for the </a:t>
            </a:r>
            <a:r>
              <a:rPr lang="it-IT" sz="1200" kern="1200" dirty="0" err="1" smtClean="0">
                <a:solidFill>
                  <a:schemeClr val="tx1"/>
                </a:solidFill>
                <a:effectLst/>
                <a:latin typeface="+mn-lt"/>
                <a:ea typeface="+mn-ea"/>
                <a:cs typeface="+mn-cs"/>
              </a:rPr>
              <a:t>classified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objects</a:t>
            </a:r>
            <a:r>
              <a:rPr lang="it-IT" sz="1200" kern="1200" dirty="0" smtClean="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11</a:t>
            </a:fld>
            <a:endParaRPr lang="it-IT"/>
          </a:p>
        </p:txBody>
      </p:sp>
    </p:spTree>
    <p:extLst>
      <p:ext uri="{BB962C8B-B14F-4D97-AF65-F5344CB8AC3E}">
        <p14:creationId xmlns:p14="http://schemas.microsoft.com/office/powerpoint/2010/main" val="686722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smtClean="0">
                <a:solidFill>
                  <a:schemeClr val="tx1"/>
                </a:solidFill>
                <a:effectLst/>
                <a:latin typeface="+mn-lt"/>
                <a:ea typeface="+mn-ea"/>
                <a:cs typeface="+mn-cs"/>
              </a:rPr>
              <a:t>The aim of the SCORPIO project is twofold: The first is scientific: to provide a good estimation of the scientific potential of deep radio surveys in the field of stellar </a:t>
            </a:r>
            <a:r>
              <a:rPr lang="en-GB" sz="1200" kern="1200" dirty="0" err="1" smtClean="0">
                <a:solidFill>
                  <a:schemeClr val="tx1"/>
                </a:solidFill>
                <a:effectLst/>
                <a:latin typeface="+mn-lt"/>
                <a:ea typeface="+mn-ea"/>
                <a:cs typeface="+mn-cs"/>
              </a:rPr>
              <a:t>astrophysic</a:t>
            </a:r>
            <a:r>
              <a:rPr lang="en-GB" sz="1200" kern="1200" dirty="0" smtClean="0">
                <a:solidFill>
                  <a:schemeClr val="tx1"/>
                </a:solidFill>
                <a:effectLst/>
                <a:latin typeface="+mn-lt"/>
                <a:ea typeface="+mn-ea"/>
                <a:cs typeface="+mn-cs"/>
              </a:rPr>
              <a:t> and Galactic Astronomy, in general.</a:t>
            </a:r>
            <a:endParaRPr lang="it-IT"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major scientific goals of SCORPIO are the production of catalogues of different populations of Galactic radio  sources</a:t>
            </a:r>
            <a:r>
              <a:rPr lang="en-GB" sz="1200" kern="1200" dirty="0" smtClean="0">
                <a:solidFill>
                  <a:schemeClr val="tx1"/>
                </a:solidFill>
                <a:effectLst/>
                <a:latin typeface="+mn-lt"/>
                <a:ea typeface="+mn-ea"/>
                <a:cs typeface="+mn-cs"/>
              </a:rPr>
              <a:t> and the study of </a:t>
            </a:r>
            <a:r>
              <a:rPr lang="en-GB" sz="1200" kern="1200" dirty="0" err="1" smtClean="0">
                <a:solidFill>
                  <a:schemeClr val="tx1"/>
                </a:solidFill>
                <a:effectLst/>
                <a:latin typeface="+mn-lt"/>
                <a:ea typeface="+mn-ea"/>
                <a:cs typeface="+mn-cs"/>
              </a:rPr>
              <a:t>circumstellar</a:t>
            </a:r>
            <a:r>
              <a:rPr lang="en-GB" sz="1200" kern="1200" dirty="0" smtClean="0">
                <a:solidFill>
                  <a:schemeClr val="tx1"/>
                </a:solidFill>
                <a:effectLst/>
                <a:latin typeface="+mn-lt"/>
                <a:ea typeface="+mn-ea"/>
                <a:cs typeface="+mn-cs"/>
              </a:rPr>
              <a:t> envelopes (related to young or evolved massive stars, </a:t>
            </a:r>
            <a:r>
              <a:rPr lang="en-GB" sz="1200" kern="1200" dirty="0" err="1" smtClean="0">
                <a:solidFill>
                  <a:schemeClr val="tx1"/>
                </a:solidFill>
                <a:effectLst/>
                <a:latin typeface="+mn-lt"/>
                <a:ea typeface="+mn-ea"/>
                <a:cs typeface="+mn-cs"/>
              </a:rPr>
              <a:t>PNe</a:t>
            </a:r>
            <a:r>
              <a:rPr lang="en-GB" sz="1200" kern="1200" dirty="0" smtClean="0">
                <a:solidFill>
                  <a:schemeClr val="tx1"/>
                </a:solidFill>
                <a:effectLst/>
                <a:latin typeface="+mn-lt"/>
                <a:ea typeface="+mn-ea"/>
                <a:cs typeface="+mn-cs"/>
              </a:rPr>
              <a:t> and SNRs) which is extremely important for understanding the Galaxy evolution (e.g. ISM chemical enrichment, star formation triggering, etc.).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Besides these scientific outputs, </a:t>
            </a:r>
            <a:r>
              <a:rPr lang="en-US" sz="1200" u="sng" kern="1200" dirty="0" smtClean="0">
                <a:solidFill>
                  <a:schemeClr val="tx1"/>
                </a:solidFill>
                <a:effectLst/>
                <a:latin typeface="+mn-lt"/>
                <a:ea typeface="+mn-ea"/>
                <a:cs typeface="+mn-cs"/>
              </a:rPr>
              <a:t>SCORPIO will be used as a technical test-bed for the EMU</a:t>
            </a:r>
            <a:r>
              <a:rPr lang="en-US" sz="1200" kern="1200" dirty="0" smtClean="0">
                <a:solidFill>
                  <a:schemeClr val="tx1"/>
                </a:solidFill>
                <a:effectLst/>
                <a:latin typeface="+mn-lt"/>
                <a:ea typeface="+mn-ea"/>
                <a:cs typeface="+mn-cs"/>
              </a:rPr>
              <a:t> survey, </a:t>
            </a:r>
            <a:r>
              <a:rPr lang="en-US" sz="1200" u="sng" kern="1200" dirty="0" smtClean="0">
                <a:solidFill>
                  <a:schemeClr val="tx1"/>
                </a:solidFill>
                <a:effectLst/>
                <a:latin typeface="+mn-lt"/>
                <a:ea typeface="+mn-ea"/>
                <a:cs typeface="+mn-cs"/>
              </a:rPr>
              <a:t>helping to shape the strategy for its Galactic plane sections.</a:t>
            </a:r>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SCORPIO results are, in fact, intended to guide EMU design in: identifying issues arising from the complex structure; identifying issues arising from the variable sources; testing which is the most appropriate method of finding and extracting sources embedded in the diffuse emission expected at low Galactic latitude; quantifying how effectively we can identify counterparts to the extracted sources and disentangle different radio source populations. </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12</a:t>
            </a:fld>
            <a:endParaRPr lang="it-IT"/>
          </a:p>
        </p:txBody>
      </p:sp>
    </p:spTree>
    <p:extLst>
      <p:ext uri="{BB962C8B-B14F-4D97-AF65-F5344CB8AC3E}">
        <p14:creationId xmlns:p14="http://schemas.microsoft.com/office/powerpoint/2010/main" val="665528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This a quick summary of the SCORPIO Zoo. We did detected stars, pulsars, UCHII, </a:t>
            </a:r>
            <a:r>
              <a:rPr lang="en-US" sz="1200" kern="1200" dirty="0" err="1" smtClean="0">
                <a:solidFill>
                  <a:schemeClr val="tx1"/>
                </a:solidFill>
                <a:effectLst/>
                <a:latin typeface="+mn-lt"/>
                <a:ea typeface="+mn-ea"/>
                <a:cs typeface="+mn-cs"/>
              </a:rPr>
              <a:t>PNe</a:t>
            </a:r>
            <a:r>
              <a:rPr lang="en-US" sz="1200" kern="1200" dirty="0" smtClean="0">
                <a:solidFill>
                  <a:schemeClr val="tx1"/>
                </a:solidFill>
                <a:effectLst/>
                <a:latin typeface="+mn-lt"/>
                <a:ea typeface="+mn-ea"/>
                <a:cs typeface="+mn-cs"/>
              </a:rPr>
              <a:t> but the majority of the detected point sources are still without any classification and we expect to have many extragalactic contaminants. We detected also 99 extended sources, 35 are new detections, 64 known radio sources with 23/64 without classification.</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found about 2206 in the entire SCORPIO field (ATCA) and 614 in the pilot.</a:t>
            </a:r>
            <a:endParaRPr lang="it-IT"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8BD6FFE5-4F21-A24A-AC41-060E3899AA31}" type="slidenum">
              <a:rPr lang="it-IT" smtClean="0"/>
              <a:t>13</a:t>
            </a:fld>
            <a:endParaRPr lang="it-IT"/>
          </a:p>
        </p:txBody>
      </p:sp>
    </p:spTree>
    <p:extLst>
      <p:ext uri="{BB962C8B-B14F-4D97-AF65-F5344CB8AC3E}">
        <p14:creationId xmlns:p14="http://schemas.microsoft.com/office/powerpoint/2010/main" val="66098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The SCORPIO field was designed to be an intermediate step between current- technology observations and future surveys. In particular, for the purpose of source detection and classification it is still quite small to allow source identification by visual inspection, but it is also sufficiently large for testing and training automated algorithms usually requiring moderately large samples of test objects. In this case, the human-driven visual inspection can be used as a verification check of the automated algorithms.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started to face the problem to manage big catalogue and to deal with many point </a:t>
            </a:r>
            <a:r>
              <a:rPr lang="en-US" sz="1200" kern="1200" dirty="0" err="1" smtClean="0">
                <a:solidFill>
                  <a:schemeClr val="tx1"/>
                </a:solidFill>
                <a:effectLst/>
                <a:latin typeface="+mn-lt"/>
                <a:ea typeface="+mn-ea"/>
                <a:cs typeface="+mn-cs"/>
              </a:rPr>
              <a:t>sorces</a:t>
            </a:r>
            <a:r>
              <a:rPr lang="en-US" sz="1200" kern="1200" dirty="0" smtClean="0">
                <a:solidFill>
                  <a:schemeClr val="tx1"/>
                </a:solidFill>
                <a:effectLst/>
                <a:latin typeface="+mn-lt"/>
                <a:ea typeface="+mn-ea"/>
                <a:cs typeface="+mn-cs"/>
              </a:rPr>
              <a:t>.  A way to characterize the detections and to disentangle a Galactic population from extragalactic contaminants is to get information on spectral index.</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automatic procedure was written by </a:t>
            </a:r>
            <a:r>
              <a:rPr lang="en-US" sz="1200" kern="1200" dirty="0" err="1" smtClean="0">
                <a:solidFill>
                  <a:schemeClr val="tx1"/>
                </a:solidFill>
                <a:effectLst/>
                <a:latin typeface="+mn-lt"/>
                <a:ea typeface="+mn-ea"/>
                <a:cs typeface="+mn-cs"/>
              </a:rPr>
              <a:t>Cavallaro</a:t>
            </a:r>
            <a:r>
              <a:rPr lang="en-US" sz="1200" kern="1200" dirty="0" smtClean="0">
                <a:solidFill>
                  <a:schemeClr val="tx1"/>
                </a:solidFill>
                <a:effectLst/>
                <a:latin typeface="+mn-lt"/>
                <a:ea typeface="+mn-ea"/>
                <a:cs typeface="+mn-cs"/>
              </a:rPr>
              <a:t> et al., to extract point sources and estimates spectral indexes.  This procedure was applied to SCORPIO point sources (higher than  </a:t>
            </a:r>
            <a:r>
              <a:rPr lang="en-US" sz="1200" kern="1200" dirty="0" err="1" smtClean="0">
                <a:solidFill>
                  <a:schemeClr val="tx1"/>
                </a:solidFill>
                <a:effectLst/>
                <a:latin typeface="+mn-lt"/>
                <a:ea typeface="+mn-ea"/>
                <a:cs typeface="+mn-cs"/>
              </a:rPr>
              <a:t>mJy</a:t>
            </a:r>
            <a:r>
              <a:rPr lang="en-US" sz="1200" kern="1200" dirty="0" smtClean="0">
                <a:solidFill>
                  <a:schemeClr val="tx1"/>
                </a:solidFill>
                <a:effectLst/>
                <a:latin typeface="+mn-lt"/>
                <a:ea typeface="+mn-ea"/>
                <a:cs typeface="+mn-cs"/>
              </a:rPr>
              <a:t>) and to ATLAS sources. We found that the source density with </a:t>
            </a:r>
            <a:r>
              <a:rPr lang="en-US" sz="1200" kern="1200" dirty="0" err="1" smtClean="0">
                <a:solidFill>
                  <a:schemeClr val="tx1"/>
                </a:solidFill>
                <a:effectLst/>
                <a:latin typeface="+mn-lt"/>
                <a:ea typeface="+mn-ea"/>
                <a:cs typeface="+mn-cs"/>
              </a:rPr>
              <a:t>s.i</a:t>
            </a:r>
            <a:r>
              <a:rPr lang="en-US" sz="1200" kern="1200" dirty="0" smtClean="0">
                <a:solidFill>
                  <a:schemeClr val="tx1"/>
                </a:solidFill>
                <a:effectLst/>
                <a:latin typeface="+mn-lt"/>
                <a:ea typeface="+mn-ea"/>
                <a:cs typeface="+mn-cs"/>
              </a:rPr>
              <a:t>. typical for thermal objects is 20% greater then in a typical extragalactic field.</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14</a:t>
            </a:fld>
            <a:endParaRPr lang="it-IT"/>
          </a:p>
        </p:txBody>
      </p:sp>
    </p:spTree>
    <p:extLst>
      <p:ext uri="{BB962C8B-B14F-4D97-AF65-F5344CB8AC3E}">
        <p14:creationId xmlns:p14="http://schemas.microsoft.com/office/powerpoint/2010/main" val="2002974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SCORPIO field have the right dimension to extract extended sources visually but in the same time large enough to test and training automated </a:t>
            </a:r>
            <a:r>
              <a:rPr lang="en-US" sz="1200" kern="1200" dirty="0" err="1" smtClean="0">
                <a:solidFill>
                  <a:schemeClr val="tx1"/>
                </a:solidFill>
                <a:effectLst/>
                <a:latin typeface="+mn-lt"/>
                <a:ea typeface="+mn-ea"/>
                <a:cs typeface="+mn-cs"/>
              </a:rPr>
              <a:t>algoritms</a:t>
            </a:r>
            <a:r>
              <a:rPr lang="en-US" sz="1200" kern="1200" dirty="0" smtClean="0">
                <a:solidFill>
                  <a:schemeClr val="tx1"/>
                </a:solidFill>
                <a:effectLst/>
                <a:latin typeface="+mn-lt"/>
                <a:ea typeface="+mn-ea"/>
                <a:cs typeface="+mn-cs"/>
              </a:rPr>
              <a:t>. One of this is CAESAR developed by S. </a:t>
            </a:r>
            <a:r>
              <a:rPr lang="en-US" sz="1200" kern="1200" dirty="0" err="1" smtClean="0">
                <a:solidFill>
                  <a:schemeClr val="tx1"/>
                </a:solidFill>
                <a:effectLst/>
                <a:latin typeface="+mn-lt"/>
                <a:ea typeface="+mn-ea"/>
                <a:cs typeface="+mn-cs"/>
              </a:rPr>
              <a:t>Riggi</a:t>
            </a:r>
            <a:r>
              <a:rPr lang="en-US" sz="1200" kern="1200" dirty="0" smtClean="0">
                <a:solidFill>
                  <a:schemeClr val="tx1"/>
                </a:solidFill>
                <a:effectLst/>
                <a:latin typeface="+mn-lt"/>
                <a:ea typeface="+mn-ea"/>
                <a:cs typeface="+mn-cs"/>
              </a:rPr>
              <a:t> that used SCORPIO maps as test bed.</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15</a:t>
            </a:fld>
            <a:endParaRPr lang="it-IT"/>
          </a:p>
        </p:txBody>
      </p:sp>
    </p:spTree>
    <p:extLst>
      <p:ext uri="{BB962C8B-B14F-4D97-AF65-F5344CB8AC3E}">
        <p14:creationId xmlns:p14="http://schemas.microsoft.com/office/powerpoint/2010/main" val="1368059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The Scorpio field has been observed in 2018 as part of the ASKAP Early Science. The observations were performed with ASKAP-12 (15 antennae) with a central frequency of 912 MHz and an angular resolution of 24.2x21.1 arcsec and covered covered a total area of about 40 square degrees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Total integration time was 32hrs (compared to 320 </a:t>
            </a:r>
            <a:r>
              <a:rPr lang="en-US" sz="1200" kern="1200" dirty="0" err="1" smtClean="0">
                <a:solidFill>
                  <a:schemeClr val="tx1"/>
                </a:solidFill>
                <a:effectLst/>
                <a:latin typeface="+mn-lt"/>
                <a:ea typeface="+mn-ea"/>
                <a:cs typeface="+mn-cs"/>
              </a:rPr>
              <a:t>hrs</a:t>
            </a:r>
            <a:r>
              <a:rPr lang="en-US" sz="1200" kern="1200" dirty="0" smtClean="0">
                <a:solidFill>
                  <a:schemeClr val="tx1"/>
                </a:solidFill>
                <a:effectLst/>
                <a:latin typeface="+mn-lt"/>
                <a:ea typeface="+mn-ea"/>
                <a:cs typeface="+mn-cs"/>
              </a:rPr>
              <a:t> ATCA) but almost 30% of the data (9TB) were lost due to flagging (RFIs)-</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16</a:t>
            </a:fld>
            <a:endParaRPr lang="it-IT"/>
          </a:p>
        </p:txBody>
      </p:sp>
    </p:spTree>
    <p:extLst>
      <p:ext uri="{BB962C8B-B14F-4D97-AF65-F5344CB8AC3E}">
        <p14:creationId xmlns:p14="http://schemas.microsoft.com/office/powerpoint/2010/main" val="1495371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a:t>
            </a:r>
            <a:r>
              <a:rPr lang="it-IT" baseline="0" dirty="0" smtClean="0"/>
              <a:t> </a:t>
            </a:r>
            <a:r>
              <a:rPr lang="it-IT" baseline="0" dirty="0" err="1" smtClean="0"/>
              <a:t>study</a:t>
            </a:r>
            <a:r>
              <a:rPr lang="it-IT" baseline="0" dirty="0" smtClean="0"/>
              <a:t> of star </a:t>
            </a:r>
            <a:r>
              <a:rPr lang="it-IT" baseline="0" dirty="0" err="1" smtClean="0"/>
              <a:t>formation</a:t>
            </a:r>
            <a:r>
              <a:rPr lang="it-IT" baseline="0" dirty="0" smtClean="0"/>
              <a:t>, stellar </a:t>
            </a:r>
            <a:r>
              <a:rPr lang="it-IT" baseline="0" dirty="0" err="1" smtClean="0"/>
              <a:t>populations</a:t>
            </a:r>
            <a:r>
              <a:rPr lang="it-IT" baseline="0" dirty="0" smtClean="0"/>
              <a:t> and </a:t>
            </a:r>
            <a:r>
              <a:rPr lang="it-IT" baseline="0" dirty="0" err="1" smtClean="0"/>
              <a:t>Galactic</a:t>
            </a:r>
            <a:r>
              <a:rPr lang="it-IT" baseline="0" dirty="0" smtClean="0"/>
              <a:t> </a:t>
            </a:r>
            <a:r>
              <a:rPr lang="it-IT" baseline="0" dirty="0" err="1" smtClean="0"/>
              <a:t>structure</a:t>
            </a:r>
            <a:r>
              <a:rPr lang="it-IT" baseline="0" dirty="0" smtClean="0"/>
              <a:t> </a:t>
            </a:r>
            <a:r>
              <a:rPr lang="it-IT" baseline="0" dirty="0" err="1" smtClean="0"/>
              <a:t>is</a:t>
            </a:r>
            <a:r>
              <a:rPr lang="it-IT" baseline="0" dirty="0" smtClean="0"/>
              <a:t> </a:t>
            </a:r>
            <a:r>
              <a:rPr lang="it-IT" baseline="0" dirty="0" err="1" smtClean="0"/>
              <a:t>currently</a:t>
            </a:r>
            <a:r>
              <a:rPr lang="it-IT" baseline="0" dirty="0" smtClean="0"/>
              <a:t> </a:t>
            </a:r>
            <a:r>
              <a:rPr lang="it-IT" baseline="0" dirty="0" err="1" smtClean="0"/>
              <a:t>beeing</a:t>
            </a:r>
            <a:r>
              <a:rPr lang="it-IT" baseline="0" dirty="0" smtClean="0"/>
              <a:t> </a:t>
            </a:r>
            <a:r>
              <a:rPr lang="it-IT" baseline="0" dirty="0" err="1" smtClean="0"/>
              <a:t>transformed</a:t>
            </a:r>
            <a:r>
              <a:rPr lang="it-IT" baseline="0" dirty="0" smtClean="0"/>
              <a:t> by a new generation of </a:t>
            </a:r>
            <a:r>
              <a:rPr lang="it-IT" baseline="0" dirty="0" err="1" smtClean="0"/>
              <a:t>Galactic</a:t>
            </a:r>
            <a:r>
              <a:rPr lang="it-IT" baseline="0" dirty="0" smtClean="0"/>
              <a:t> </a:t>
            </a:r>
            <a:r>
              <a:rPr lang="it-IT" baseline="0" dirty="0" err="1" smtClean="0"/>
              <a:t>plane</a:t>
            </a:r>
            <a:r>
              <a:rPr lang="it-IT" baseline="0" dirty="0" smtClean="0"/>
              <a:t> </a:t>
            </a:r>
            <a:r>
              <a:rPr lang="it-IT" baseline="0" dirty="0" err="1" smtClean="0"/>
              <a:t>surveys</a:t>
            </a:r>
            <a:r>
              <a:rPr lang="it-IT" baseline="0" dirty="0" smtClean="0"/>
              <a:t>.</a:t>
            </a:r>
          </a:p>
          <a:p>
            <a:r>
              <a:rPr lang="it-IT" baseline="0" dirty="0" smtClean="0"/>
              <a:t>For </a:t>
            </a:r>
            <a:r>
              <a:rPr lang="it-IT" baseline="0" dirty="0" err="1" smtClean="0"/>
              <a:t>sevaral</a:t>
            </a:r>
            <a:r>
              <a:rPr lang="it-IT" baseline="0" dirty="0" smtClean="0"/>
              <a:t> </a:t>
            </a:r>
            <a:r>
              <a:rPr lang="it-IT" baseline="0" dirty="0" err="1" smtClean="0"/>
              <a:t>classes</a:t>
            </a:r>
            <a:r>
              <a:rPr lang="it-IT" baseline="0" dirty="0" smtClean="0"/>
              <a:t> of </a:t>
            </a:r>
            <a:r>
              <a:rPr lang="it-IT" baseline="0" dirty="0" err="1" smtClean="0"/>
              <a:t>Galactic</a:t>
            </a:r>
            <a:r>
              <a:rPr lang="it-IT" baseline="0" dirty="0" smtClean="0"/>
              <a:t> </a:t>
            </a:r>
            <a:r>
              <a:rPr lang="it-IT" baseline="0" dirty="0" err="1" smtClean="0"/>
              <a:t>objects</a:t>
            </a:r>
            <a:r>
              <a:rPr lang="it-IT" baseline="0" dirty="0" smtClean="0"/>
              <a:t> </a:t>
            </a:r>
            <a:r>
              <a:rPr lang="it-IT" baseline="0" dirty="0" err="1" smtClean="0"/>
              <a:t>robust</a:t>
            </a:r>
            <a:r>
              <a:rPr lang="it-IT" baseline="0" dirty="0" smtClean="0"/>
              <a:t> </a:t>
            </a:r>
            <a:r>
              <a:rPr lang="it-IT" baseline="0" dirty="0" err="1" smtClean="0"/>
              <a:t>classification</a:t>
            </a:r>
            <a:r>
              <a:rPr lang="it-IT" baseline="0" dirty="0" smtClean="0"/>
              <a:t> </a:t>
            </a:r>
            <a:r>
              <a:rPr lang="it-IT" baseline="0" dirty="0" err="1" smtClean="0"/>
              <a:t>is</a:t>
            </a:r>
            <a:r>
              <a:rPr lang="it-IT" baseline="0" dirty="0" smtClean="0"/>
              <a:t> </a:t>
            </a:r>
            <a:r>
              <a:rPr lang="it-IT" baseline="0" dirty="0" err="1" smtClean="0"/>
              <a:t>possible</a:t>
            </a:r>
            <a:r>
              <a:rPr lang="it-IT" baseline="0" dirty="0" smtClean="0"/>
              <a:t> </a:t>
            </a:r>
            <a:r>
              <a:rPr lang="it-IT" baseline="0" dirty="0" err="1" smtClean="0"/>
              <a:t>only</a:t>
            </a:r>
            <a:r>
              <a:rPr lang="it-IT" baseline="0" dirty="0" smtClean="0"/>
              <a:t> by </a:t>
            </a:r>
            <a:r>
              <a:rPr lang="it-IT" baseline="0" dirty="0" err="1" smtClean="0"/>
              <a:t>combining</a:t>
            </a:r>
            <a:r>
              <a:rPr lang="it-IT" baseline="0" dirty="0" smtClean="0"/>
              <a:t> radio and IR information</a:t>
            </a:r>
          </a:p>
          <a:p>
            <a:r>
              <a:rPr lang="it-IT" sz="1200" kern="1200" dirty="0" err="1" smtClean="0">
                <a:solidFill>
                  <a:schemeClr val="tx1"/>
                </a:solidFill>
                <a:effectLst/>
                <a:latin typeface="+mn-lt"/>
                <a:ea typeface="+mn-ea"/>
                <a:cs typeface="+mn-cs"/>
              </a:rPr>
              <a:t>Very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important</a:t>
            </a:r>
            <a:r>
              <a:rPr lang="it-IT" sz="1200" kern="1200" dirty="0" smtClean="0">
                <a:solidFill>
                  <a:schemeClr val="tx1"/>
                </a:solidFill>
                <a:effectLst/>
                <a:latin typeface="+mn-lt"/>
                <a:ea typeface="+mn-ea"/>
                <a:cs typeface="+mn-cs"/>
              </a:rPr>
              <a:t> for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studies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will</a:t>
            </a:r>
            <a:r>
              <a:rPr lang="it-IT" sz="1200" kern="1200" dirty="0" smtClean="0">
                <a:solidFill>
                  <a:schemeClr val="tx1"/>
                </a:solidFill>
                <a:effectLst/>
                <a:latin typeface="+mn-lt"/>
                <a:ea typeface="+mn-ea"/>
                <a:cs typeface="+mn-cs"/>
              </a:rPr>
              <a:t> be the </a:t>
            </a:r>
            <a:r>
              <a:rPr lang="it-IT" sz="1200" kern="1200" dirty="0" err="1" smtClean="0">
                <a:solidFill>
                  <a:schemeClr val="tx1"/>
                </a:solidFill>
                <a:effectLst/>
                <a:latin typeface="+mn-lt"/>
                <a:ea typeface="+mn-ea"/>
                <a:cs typeface="+mn-cs"/>
              </a:rPr>
              <a:t>synergy</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available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plane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survey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carried</a:t>
            </a:r>
            <a:r>
              <a:rPr lang="it-IT" sz="1200" kern="1200" dirty="0" smtClean="0">
                <a:solidFill>
                  <a:schemeClr val="tx1"/>
                </a:solidFill>
                <a:effectLst/>
                <a:latin typeface="+mn-lt"/>
                <a:ea typeface="+mn-ea"/>
                <a:cs typeface="+mn-cs"/>
              </a:rPr>
              <a:t> out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wavelenghts</a:t>
            </a:r>
            <a:r>
              <a:rPr lang="it-IT" sz="1200" kern="1200" dirty="0" smtClean="0">
                <a:solidFill>
                  <a:schemeClr val="tx1"/>
                </a:solidFill>
                <a:effectLst/>
                <a:latin typeface="+mn-lt"/>
                <a:ea typeface="+mn-ea"/>
                <a:cs typeface="+mn-cs"/>
              </a:rPr>
              <a:t>, with  </a:t>
            </a:r>
            <a:r>
              <a:rPr lang="it-IT" sz="1200" kern="1200" dirty="0" err="1" smtClean="0">
                <a:solidFill>
                  <a:schemeClr val="tx1"/>
                </a:solidFill>
                <a:effectLst/>
                <a:latin typeface="+mn-lt"/>
                <a:ea typeface="+mn-ea"/>
                <a:cs typeface="+mn-cs"/>
              </a:rPr>
              <a:t>angular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resolution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comparable</a:t>
            </a:r>
            <a:r>
              <a:rPr lang="it-IT" sz="1200" kern="1200" dirty="0" smtClean="0">
                <a:solidFill>
                  <a:schemeClr val="tx1"/>
                </a:solidFill>
                <a:effectLst/>
                <a:latin typeface="+mn-lt"/>
                <a:ea typeface="+mn-ea"/>
                <a:cs typeface="+mn-cs"/>
              </a:rPr>
              <a:t> to EMU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those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summarized</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Hoare</a:t>
            </a:r>
            <a:r>
              <a:rPr lang="it-IT" sz="1200" kern="1200" dirty="0" smtClean="0">
                <a:solidFill>
                  <a:schemeClr val="tx1"/>
                </a:solidFill>
                <a:effectLst/>
                <a:latin typeface="+mn-lt"/>
                <a:ea typeface="+mn-ea"/>
                <a:cs typeface="+mn-cs"/>
              </a:rPr>
              <a:t> et al., 2012,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trace </a:t>
            </a:r>
            <a:r>
              <a:rPr lang="it-IT" sz="1200" kern="1200" dirty="0" err="1" smtClean="0">
                <a:solidFill>
                  <a:schemeClr val="tx1"/>
                </a:solidFill>
                <a:effectLst/>
                <a:latin typeface="+mn-lt"/>
                <a:ea typeface="+mn-ea"/>
                <a:cs typeface="+mn-cs"/>
              </a:rPr>
              <a:t>stars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nebulae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cold</a:t>
            </a:r>
            <a:r>
              <a:rPr lang="it-IT" sz="1200" kern="1200" dirty="0" smtClean="0">
                <a:solidFill>
                  <a:schemeClr val="tx1"/>
                </a:solidFill>
                <a:effectLst/>
                <a:latin typeface="+mn-lt"/>
                <a:ea typeface="+mn-ea"/>
                <a:cs typeface="+mn-cs"/>
              </a:rPr>
              <a:t> and hot </a:t>
            </a:r>
            <a:r>
              <a:rPr lang="it-IT" sz="1200" kern="1200" dirty="0" err="1" smtClean="0">
                <a:solidFill>
                  <a:schemeClr val="tx1"/>
                </a:solidFill>
                <a:effectLst/>
                <a:latin typeface="+mn-lt"/>
                <a:ea typeface="+mn-ea"/>
                <a:cs typeface="+mn-cs"/>
              </a:rPr>
              <a:t>dust</a:t>
            </a:r>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err="1" smtClean="0">
                <a:solidFill>
                  <a:schemeClr val="tx1"/>
                </a:solidFill>
                <a:effectLst/>
                <a:latin typeface="+mn-lt"/>
                <a:ea typeface="+mn-ea"/>
                <a:cs typeface="+mn-cs"/>
              </a:rPr>
              <a:t>Indeed</a:t>
            </a:r>
            <a:r>
              <a:rPr lang="it-IT" sz="1200" kern="1200" dirty="0" smtClean="0">
                <a:solidFill>
                  <a:schemeClr val="tx1"/>
                </a:solidFill>
                <a:effectLst/>
                <a:latin typeface="+mn-lt"/>
                <a:ea typeface="+mn-ea"/>
                <a:cs typeface="+mn-cs"/>
              </a:rPr>
              <a:t>, for </a:t>
            </a:r>
            <a:r>
              <a:rPr lang="it-IT" sz="1200" kern="1200" dirty="0" err="1" smtClean="0">
                <a:solidFill>
                  <a:schemeClr val="tx1"/>
                </a:solidFill>
                <a:effectLst/>
                <a:latin typeface="+mn-lt"/>
                <a:ea typeface="+mn-ea"/>
                <a:cs typeface="+mn-cs"/>
              </a:rPr>
              <a:t>several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classes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objects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robust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classification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possible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by </a:t>
            </a:r>
            <a:r>
              <a:rPr lang="it-IT" sz="1200" kern="1200" dirty="0" err="1" smtClean="0">
                <a:solidFill>
                  <a:schemeClr val="tx1"/>
                </a:solidFill>
                <a:effectLst/>
                <a:latin typeface="+mn-lt"/>
                <a:ea typeface="+mn-ea"/>
                <a:cs typeface="+mn-cs"/>
              </a:rPr>
              <a:t>combining</a:t>
            </a:r>
            <a:r>
              <a:rPr lang="it-IT" sz="1200" kern="1200" dirty="0" smtClean="0">
                <a:solidFill>
                  <a:schemeClr val="tx1"/>
                </a:solidFill>
                <a:effectLst/>
                <a:latin typeface="+mn-lt"/>
                <a:ea typeface="+mn-ea"/>
                <a:cs typeface="+mn-cs"/>
              </a:rPr>
              <a:t> radio and </a:t>
            </a:r>
            <a:r>
              <a:rPr lang="it-IT" sz="1200" kern="1200" dirty="0" err="1" smtClean="0">
                <a:solidFill>
                  <a:schemeClr val="tx1"/>
                </a:solidFill>
                <a:effectLst/>
                <a:latin typeface="+mn-lt"/>
                <a:ea typeface="+mn-ea"/>
                <a:cs typeface="+mn-cs"/>
              </a:rPr>
              <a:t>mid-ir</a:t>
            </a:r>
            <a:r>
              <a:rPr lang="it-IT" sz="1200" kern="1200" dirty="0" smtClean="0">
                <a:solidFill>
                  <a:schemeClr val="tx1"/>
                </a:solidFill>
                <a:effectLst/>
                <a:latin typeface="+mn-lt"/>
                <a:ea typeface="+mn-ea"/>
                <a:cs typeface="+mn-cs"/>
              </a:rPr>
              <a:t> information.</a:t>
            </a:r>
          </a:p>
          <a:p>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4CA642F3-C0D3-CE44-956F-6530F126A220}" type="slidenum">
              <a:rPr lang="it-IT" smtClean="0">
                <a:solidFill>
                  <a:prstClr val="black"/>
                </a:solidFill>
                <a:latin typeface="Calibri"/>
              </a:rPr>
              <a:pPr/>
              <a:t>25</a:t>
            </a:fld>
            <a:endParaRPr lang="it-IT">
              <a:solidFill>
                <a:prstClr val="black"/>
              </a:solidFill>
              <a:latin typeface="Calibri"/>
            </a:endParaRPr>
          </a:p>
        </p:txBody>
      </p:sp>
    </p:spTree>
    <p:extLst>
      <p:ext uri="{BB962C8B-B14F-4D97-AF65-F5344CB8AC3E}">
        <p14:creationId xmlns:p14="http://schemas.microsoft.com/office/powerpoint/2010/main" val="2814078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err="1" smtClean="0">
                <a:solidFill>
                  <a:schemeClr val="tx1"/>
                </a:solidFill>
                <a:effectLst/>
                <a:latin typeface="+mn-lt"/>
                <a:ea typeface="+mn-ea"/>
                <a:cs typeface="+mn-cs"/>
              </a:rPr>
              <a:t>They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been</a:t>
            </a:r>
            <a:r>
              <a:rPr lang="it-IT" sz="1200" kern="1200" dirty="0" smtClean="0">
                <a:solidFill>
                  <a:schemeClr val="tx1"/>
                </a:solidFill>
                <a:effectLst/>
                <a:latin typeface="+mn-lt"/>
                <a:ea typeface="+mn-ea"/>
                <a:cs typeface="+mn-cs"/>
              </a:rPr>
              <a:t> new </a:t>
            </a:r>
            <a:r>
              <a:rPr lang="it-IT" sz="1200" kern="1200" dirty="0" err="1" smtClean="0">
                <a:solidFill>
                  <a:schemeClr val="tx1"/>
                </a:solidFill>
                <a:effectLst/>
                <a:latin typeface="+mn-lt"/>
                <a:ea typeface="+mn-ea"/>
                <a:cs typeface="+mn-cs"/>
              </a:rPr>
              <a:t>discoveries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done</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recent</a:t>
            </a:r>
            <a:r>
              <a:rPr lang="it-IT" sz="1200" kern="1200" dirty="0" smtClean="0">
                <a:solidFill>
                  <a:schemeClr val="tx1"/>
                </a:solidFill>
                <a:effectLst/>
                <a:latin typeface="+mn-lt"/>
                <a:ea typeface="+mn-ea"/>
                <a:cs typeface="+mn-cs"/>
              </a:rPr>
              <a:t> GP IR </a:t>
            </a:r>
            <a:r>
              <a:rPr lang="it-IT" sz="1200" kern="1200" dirty="0" err="1" smtClean="0">
                <a:solidFill>
                  <a:schemeClr val="tx1"/>
                </a:solidFill>
                <a:effectLst/>
                <a:latin typeface="+mn-lt"/>
                <a:ea typeface="+mn-ea"/>
                <a:cs typeface="+mn-cs"/>
              </a:rPr>
              <a:t>surveys</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particular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many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mid-iR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bubbles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discovered</a:t>
            </a:r>
            <a:r>
              <a:rPr lang="it-IT" sz="1200" kern="1200" dirty="0" smtClean="0">
                <a:solidFill>
                  <a:schemeClr val="tx1"/>
                </a:solidFill>
                <a:effectLst/>
                <a:latin typeface="+mn-lt"/>
                <a:ea typeface="+mn-ea"/>
                <a:cs typeface="+mn-cs"/>
              </a:rPr>
              <a:t> to be </a:t>
            </a:r>
            <a:r>
              <a:rPr lang="it-IT" sz="1200" kern="1200" dirty="0" err="1" smtClean="0">
                <a:solidFill>
                  <a:schemeClr val="tx1"/>
                </a:solidFill>
                <a:effectLst/>
                <a:latin typeface="+mn-lt"/>
                <a:ea typeface="+mn-ea"/>
                <a:cs typeface="+mn-cs"/>
              </a:rPr>
              <a:t>present</a:t>
            </a:r>
            <a:r>
              <a:rPr lang="it-IT" sz="1200" kern="1200" dirty="0" smtClean="0">
                <a:solidFill>
                  <a:schemeClr val="tx1"/>
                </a:solidFill>
                <a:effectLst/>
                <a:latin typeface="+mn-lt"/>
                <a:ea typeface="+mn-ea"/>
                <a:cs typeface="+mn-cs"/>
              </a:rPr>
              <a:t> in the GP. </a:t>
            </a:r>
            <a:r>
              <a:rPr lang="it-IT" sz="1200" kern="1200" dirty="0" err="1" smtClean="0">
                <a:solidFill>
                  <a:schemeClr val="tx1"/>
                </a:solidFill>
                <a:effectLst/>
                <a:latin typeface="+mn-lt"/>
                <a:ea typeface="+mn-ea"/>
                <a:cs typeface="+mn-cs"/>
              </a:rPr>
              <a:t>Those</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mostly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observed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24μm and </a:t>
            </a:r>
            <a:r>
              <a:rPr lang="it-IT" sz="1200" kern="1200" dirty="0" err="1" smtClean="0">
                <a:solidFill>
                  <a:schemeClr val="tx1"/>
                </a:solidFill>
                <a:effectLst/>
                <a:latin typeface="+mn-lt"/>
                <a:ea typeface="+mn-ea"/>
                <a:cs typeface="+mn-cs"/>
              </a:rPr>
              <a:t>appear</a:t>
            </a:r>
            <a:r>
              <a:rPr lang="it-IT" sz="1200" kern="1200" dirty="0" smtClean="0">
                <a:solidFill>
                  <a:schemeClr val="tx1"/>
                </a:solidFill>
                <a:effectLst/>
                <a:latin typeface="+mn-lt"/>
                <a:ea typeface="+mn-ea"/>
                <a:cs typeface="+mn-cs"/>
              </a:rPr>
              <a:t> to be </a:t>
            </a:r>
            <a:r>
              <a:rPr lang="it-IT" sz="1200" kern="1200" dirty="0" err="1" smtClean="0">
                <a:solidFill>
                  <a:schemeClr val="tx1"/>
                </a:solidFill>
                <a:effectLst/>
                <a:latin typeface="+mn-lt"/>
                <a:ea typeface="+mn-ea"/>
                <a:cs typeface="+mn-cs"/>
              </a:rPr>
              <a:t>related</a:t>
            </a:r>
            <a:r>
              <a:rPr lang="it-IT" sz="1200" kern="1200" dirty="0" smtClean="0">
                <a:solidFill>
                  <a:schemeClr val="tx1"/>
                </a:solidFill>
                <a:effectLst/>
                <a:latin typeface="+mn-lt"/>
                <a:ea typeface="+mn-ea"/>
                <a:cs typeface="+mn-cs"/>
              </a:rPr>
              <a:t> to a </a:t>
            </a:r>
            <a:r>
              <a:rPr lang="it-IT" sz="1200" kern="1200" dirty="0" err="1" smtClean="0">
                <a:solidFill>
                  <a:schemeClr val="tx1"/>
                </a:solidFill>
                <a:effectLst/>
                <a:latin typeface="+mn-lt"/>
                <a:ea typeface="+mn-ea"/>
                <a:cs typeface="+mn-cs"/>
              </a:rPr>
              <a:t>hidden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population</a:t>
            </a:r>
            <a:r>
              <a:rPr lang="it-IT" sz="1200" kern="1200" dirty="0" smtClean="0">
                <a:solidFill>
                  <a:schemeClr val="tx1"/>
                </a:solidFill>
                <a:effectLst/>
                <a:latin typeface="+mn-lt"/>
                <a:ea typeface="+mn-ea"/>
                <a:cs typeface="+mn-cs"/>
              </a:rPr>
              <a:t> of massive </a:t>
            </a:r>
            <a:r>
              <a:rPr lang="it-IT" sz="1200" kern="1200" dirty="0" err="1" smtClean="0">
                <a:solidFill>
                  <a:schemeClr val="tx1"/>
                </a:solidFill>
                <a:effectLst/>
                <a:latin typeface="+mn-lt"/>
                <a:ea typeface="+mn-ea"/>
                <a:cs typeface="+mn-cs"/>
              </a:rPr>
              <a:t>stars</a:t>
            </a:r>
            <a:r>
              <a:rPr lang="it-IT" sz="1200" kern="1200" dirty="0" smtClean="0">
                <a:solidFill>
                  <a:schemeClr val="tx1"/>
                </a:solidFill>
                <a:effectLst/>
                <a:latin typeface="+mn-lt"/>
                <a:ea typeface="+mn-ea"/>
                <a:cs typeface="+mn-cs"/>
              </a:rPr>
              <a:t>: LVB, WR and PN. </a:t>
            </a:r>
            <a:r>
              <a:rPr lang="it-IT" sz="1200" kern="1200" dirty="0" err="1" smtClean="0">
                <a:solidFill>
                  <a:schemeClr val="tx1"/>
                </a:solidFill>
                <a:effectLst/>
                <a:latin typeface="+mn-lt"/>
                <a:ea typeface="+mn-ea"/>
                <a:cs typeface="+mn-cs"/>
              </a:rPr>
              <a:t>When</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central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object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not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visible</a:t>
            </a:r>
            <a:r>
              <a:rPr lang="it-IT" sz="1200" kern="1200" dirty="0" smtClean="0">
                <a:solidFill>
                  <a:schemeClr val="tx1"/>
                </a:solidFill>
                <a:effectLst/>
                <a:latin typeface="+mn-lt"/>
                <a:ea typeface="+mn-ea"/>
                <a:cs typeface="+mn-cs"/>
              </a:rPr>
              <a:t>, radio </a:t>
            </a:r>
            <a:r>
              <a:rPr lang="it-IT" sz="1200" kern="1200" dirty="0" err="1" smtClean="0">
                <a:solidFill>
                  <a:schemeClr val="tx1"/>
                </a:solidFill>
                <a:effectLst/>
                <a:latin typeface="+mn-lt"/>
                <a:ea typeface="+mn-ea"/>
                <a:cs typeface="+mn-cs"/>
              </a:rPr>
              <a:t>observations</a:t>
            </a:r>
            <a:r>
              <a:rPr lang="it-IT" sz="1200" kern="1200" dirty="0" smtClean="0">
                <a:solidFill>
                  <a:schemeClr val="tx1"/>
                </a:solidFill>
                <a:effectLst/>
                <a:latin typeface="+mn-lt"/>
                <a:ea typeface="+mn-ea"/>
                <a:cs typeface="+mn-cs"/>
              </a:rPr>
              <a:t> are the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mean</a:t>
            </a:r>
            <a:r>
              <a:rPr lang="it-IT" sz="1200" kern="1200" dirty="0" smtClean="0">
                <a:solidFill>
                  <a:schemeClr val="tx1"/>
                </a:solidFill>
                <a:effectLst/>
                <a:latin typeface="+mn-lt"/>
                <a:ea typeface="+mn-ea"/>
                <a:cs typeface="+mn-cs"/>
              </a:rPr>
              <a:t> to discriminate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thermal</a:t>
            </a:r>
            <a:r>
              <a:rPr lang="it-IT" sz="1200" kern="1200" dirty="0" smtClean="0">
                <a:solidFill>
                  <a:schemeClr val="tx1"/>
                </a:solidFill>
                <a:effectLst/>
                <a:latin typeface="+mn-lt"/>
                <a:ea typeface="+mn-ea"/>
                <a:cs typeface="+mn-cs"/>
              </a:rPr>
              <a:t> (PN, </a:t>
            </a:r>
            <a:r>
              <a:rPr lang="it-IT" sz="1200" kern="1200" dirty="0" err="1" smtClean="0">
                <a:solidFill>
                  <a:schemeClr val="tx1"/>
                </a:solidFill>
                <a:effectLst/>
                <a:latin typeface="+mn-lt"/>
                <a:ea typeface="+mn-ea"/>
                <a:cs typeface="+mn-cs"/>
              </a:rPr>
              <a:t>LBVs</a:t>
            </a:r>
            <a:r>
              <a:rPr lang="it-IT" sz="1200" kern="1200" dirty="0" smtClean="0">
                <a:solidFill>
                  <a:schemeClr val="tx1"/>
                </a:solidFill>
                <a:effectLst/>
                <a:latin typeface="+mn-lt"/>
                <a:ea typeface="+mn-ea"/>
                <a:cs typeface="+mn-cs"/>
              </a:rPr>
              <a:t>) or </a:t>
            </a:r>
            <a:r>
              <a:rPr lang="it-IT" sz="1200" kern="1200" dirty="0" err="1" smtClean="0">
                <a:solidFill>
                  <a:schemeClr val="tx1"/>
                </a:solidFill>
                <a:effectLst/>
                <a:latin typeface="+mn-lt"/>
                <a:ea typeface="+mn-ea"/>
                <a:cs typeface="+mn-cs"/>
              </a:rPr>
              <a:t>shocked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nebulae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SNRs</a:t>
            </a:r>
            <a:r>
              <a:rPr lang="it-IT" sz="1200" kern="1200" dirty="0" smtClean="0">
                <a:solidFill>
                  <a:schemeClr val="tx1"/>
                </a:solidFill>
                <a:effectLst/>
                <a:latin typeface="+mn-lt"/>
                <a:ea typeface="+mn-ea"/>
                <a:cs typeface="+mn-cs"/>
              </a:rPr>
              <a:t>)-</a:t>
            </a:r>
          </a:p>
          <a:p>
            <a:r>
              <a:rPr lang="it-IT" sz="1200" kern="1200" dirty="0" smtClean="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4CA642F3-C0D3-CE44-956F-6530F126A220}" type="slidenum">
              <a:rPr lang="it-IT" smtClean="0">
                <a:solidFill>
                  <a:prstClr val="black"/>
                </a:solidFill>
                <a:latin typeface="Calibri"/>
              </a:rPr>
              <a:pPr/>
              <a:t>26</a:t>
            </a:fld>
            <a:endParaRPr lang="it-IT">
              <a:solidFill>
                <a:prstClr val="black"/>
              </a:solidFill>
              <a:latin typeface="Calibri"/>
            </a:endParaRPr>
          </a:p>
        </p:txBody>
      </p:sp>
    </p:spTree>
    <p:extLst>
      <p:ext uri="{BB962C8B-B14F-4D97-AF65-F5344CB8AC3E}">
        <p14:creationId xmlns:p14="http://schemas.microsoft.com/office/powerpoint/2010/main" val="3303295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don’t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need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to pick-up </a:t>
            </a:r>
            <a:r>
              <a:rPr lang="it-IT" sz="1200" kern="1200" dirty="0" err="1" smtClean="0">
                <a:solidFill>
                  <a:schemeClr val="tx1"/>
                </a:solidFill>
                <a:effectLst/>
                <a:latin typeface="+mn-lt"/>
                <a:ea typeface="+mn-ea"/>
                <a:cs typeface="+mn-cs"/>
              </a:rPr>
              <a:t>extended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sources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need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also</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characterise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them</a:t>
            </a:r>
            <a:r>
              <a:rPr lang="it-IT" sz="1200" kern="1200" dirty="0" smtClean="0">
                <a:solidFill>
                  <a:schemeClr val="tx1"/>
                </a:solidFill>
                <a:effectLst/>
                <a:latin typeface="+mn-lt"/>
                <a:ea typeface="+mn-ea"/>
                <a:cs typeface="+mn-cs"/>
              </a:rPr>
              <a:t>.</a:t>
            </a:r>
          </a:p>
          <a:p>
            <a:r>
              <a:rPr lang="it-IT" sz="1200" kern="1200" dirty="0" err="1" smtClean="0">
                <a:solidFill>
                  <a:schemeClr val="tx1"/>
                </a:solidFill>
                <a:effectLst/>
                <a:latin typeface="+mn-lt"/>
                <a:ea typeface="+mn-ea"/>
                <a:cs typeface="+mn-cs"/>
              </a:rPr>
              <a:t>Indeed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comparing</a:t>
            </a:r>
            <a:r>
              <a:rPr lang="it-IT" sz="1200" kern="1200" dirty="0" smtClean="0">
                <a:solidFill>
                  <a:schemeClr val="tx1"/>
                </a:solidFill>
                <a:effectLst/>
                <a:latin typeface="+mn-lt"/>
                <a:ea typeface="+mn-ea"/>
                <a:cs typeface="+mn-cs"/>
              </a:rPr>
              <a:t> the radio </a:t>
            </a:r>
            <a:r>
              <a:rPr lang="it-IT" sz="1200" kern="1200" dirty="0" err="1" smtClean="0">
                <a:solidFill>
                  <a:schemeClr val="tx1"/>
                </a:solidFill>
                <a:effectLst/>
                <a:latin typeface="+mn-lt"/>
                <a:ea typeface="+mn-ea"/>
                <a:cs typeface="+mn-cs"/>
              </a:rPr>
              <a:t>morphology</a:t>
            </a:r>
            <a:r>
              <a:rPr lang="it-IT" sz="1200" kern="1200" dirty="0" smtClean="0">
                <a:solidFill>
                  <a:schemeClr val="tx1"/>
                </a:solidFill>
                <a:effectLst/>
                <a:latin typeface="+mn-lt"/>
                <a:ea typeface="+mn-ea"/>
                <a:cs typeface="+mn-cs"/>
              </a:rPr>
              <a:t> with the IR </a:t>
            </a:r>
            <a:r>
              <a:rPr lang="it-IT" sz="1200" kern="1200" dirty="0" err="1" smtClean="0">
                <a:solidFill>
                  <a:schemeClr val="tx1"/>
                </a:solidFill>
                <a:effectLst/>
                <a:latin typeface="+mn-lt"/>
                <a:ea typeface="+mn-ea"/>
                <a:cs typeface="+mn-cs"/>
              </a:rPr>
              <a:t>morpholgy</a:t>
            </a:r>
            <a:r>
              <a:rPr lang="it-IT" sz="1200" kern="1200" dirty="0" smtClean="0">
                <a:solidFill>
                  <a:schemeClr val="tx1"/>
                </a:solidFill>
                <a:effectLst/>
                <a:latin typeface="+mn-lt"/>
                <a:ea typeface="+mn-ea"/>
                <a:cs typeface="+mn-cs"/>
              </a:rPr>
              <a:t> (i.e. 8micron) </a:t>
            </a:r>
            <a:r>
              <a:rPr lang="it-IT" sz="1200" kern="1200" dirty="0" err="1" smtClean="0">
                <a:solidFill>
                  <a:schemeClr val="tx1"/>
                </a:solidFill>
                <a:effectLst/>
                <a:latin typeface="+mn-lt"/>
                <a:ea typeface="+mn-ea"/>
                <a:cs typeface="+mn-cs"/>
              </a:rPr>
              <a:t>would</a:t>
            </a:r>
            <a:r>
              <a:rPr lang="it-IT" sz="1200" kern="1200" dirty="0" smtClean="0">
                <a:solidFill>
                  <a:schemeClr val="tx1"/>
                </a:solidFill>
                <a:effectLst/>
                <a:latin typeface="+mn-lt"/>
                <a:ea typeface="+mn-ea"/>
                <a:cs typeface="+mn-cs"/>
              </a:rPr>
              <a:t> help in </a:t>
            </a:r>
            <a:r>
              <a:rPr lang="it-IT" sz="1200" kern="1200" dirty="0" err="1" smtClean="0">
                <a:solidFill>
                  <a:schemeClr val="tx1"/>
                </a:solidFill>
                <a:effectLst/>
                <a:latin typeface="+mn-lt"/>
                <a:ea typeface="+mn-ea"/>
                <a:cs typeface="+mn-cs"/>
              </a:rPr>
              <a:t>disentgle</a:t>
            </a:r>
            <a:r>
              <a:rPr lang="it-IT" sz="1200" kern="1200" dirty="0" smtClean="0">
                <a:solidFill>
                  <a:schemeClr val="tx1"/>
                </a:solidFill>
                <a:effectLst/>
                <a:latin typeface="+mn-lt"/>
                <a:ea typeface="+mn-ea"/>
                <a:cs typeface="+mn-cs"/>
              </a:rPr>
              <a:t> HII from </a:t>
            </a:r>
            <a:r>
              <a:rPr lang="it-IT" sz="1200" kern="1200" dirty="0" err="1" smtClean="0">
                <a:solidFill>
                  <a:schemeClr val="tx1"/>
                </a:solidFill>
                <a:effectLst/>
                <a:latin typeface="+mn-lt"/>
                <a:ea typeface="+mn-ea"/>
                <a:cs typeface="+mn-cs"/>
              </a:rPr>
              <a:t>bubbles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related</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evolved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stars</a:t>
            </a:r>
            <a:r>
              <a:rPr lang="it-IT" sz="1200" kern="1200" dirty="0" smtClean="0">
                <a:solidFill>
                  <a:schemeClr val="tx1"/>
                </a:solidFill>
                <a:effectLst/>
                <a:latin typeface="+mn-lt"/>
                <a:ea typeface="+mn-ea"/>
                <a:cs typeface="+mn-cs"/>
              </a:rPr>
              <a:t>. </a:t>
            </a:r>
          </a:p>
          <a:p>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done</a:t>
            </a:r>
            <a:r>
              <a:rPr lang="it-IT" sz="1200" kern="1200" dirty="0" smtClean="0">
                <a:solidFill>
                  <a:schemeClr val="tx1"/>
                </a:solidFill>
                <a:effectLst/>
                <a:latin typeface="+mn-lt"/>
                <a:ea typeface="+mn-ea"/>
                <a:cs typeface="+mn-cs"/>
              </a:rPr>
              <a:t> by </a:t>
            </a:r>
            <a:r>
              <a:rPr lang="it-IT" sz="1200" kern="1200" dirty="0" err="1" smtClean="0">
                <a:solidFill>
                  <a:schemeClr val="tx1"/>
                </a:solidFill>
                <a:effectLst/>
                <a:latin typeface="+mn-lt"/>
                <a:ea typeface="+mn-ea"/>
                <a:cs typeface="+mn-cs"/>
              </a:rPr>
              <a:t>Ingallinera</a:t>
            </a:r>
            <a:r>
              <a:rPr lang="it-IT" sz="1200" kern="1200" dirty="0" smtClean="0">
                <a:solidFill>
                  <a:schemeClr val="tx1"/>
                </a:solidFill>
                <a:effectLst/>
                <a:latin typeface="+mn-lt"/>
                <a:ea typeface="+mn-ea"/>
                <a:cs typeface="+mn-cs"/>
              </a:rPr>
              <a:t> et al in a </a:t>
            </a:r>
            <a:r>
              <a:rPr lang="it-IT" sz="1200" kern="1200" dirty="0" err="1" smtClean="0">
                <a:solidFill>
                  <a:schemeClr val="tx1"/>
                </a:solidFill>
                <a:effectLst/>
                <a:latin typeface="+mn-lt"/>
                <a:ea typeface="+mn-ea"/>
                <a:cs typeface="+mn-cs"/>
              </a:rPr>
              <a:t>seris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papars</a:t>
            </a:r>
            <a:r>
              <a:rPr lang="it-IT" sz="1200" kern="1200" dirty="0" smtClean="0">
                <a:solidFill>
                  <a:schemeClr val="tx1"/>
                </a:solidFill>
                <a:effectLst/>
                <a:latin typeface="+mn-lt"/>
                <a:ea typeface="+mn-ea"/>
                <a:cs typeface="+mn-cs"/>
              </a:rPr>
              <a:t> and the </a:t>
            </a:r>
            <a:r>
              <a:rPr lang="it-IT" sz="1200" kern="1200" dirty="0" err="1" smtClean="0">
                <a:solidFill>
                  <a:schemeClr val="tx1"/>
                </a:solidFill>
                <a:effectLst/>
                <a:latin typeface="+mn-lt"/>
                <a:ea typeface="+mn-ea"/>
                <a:cs typeface="+mn-cs"/>
              </a:rPr>
              <a:t>next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step</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will</a:t>
            </a:r>
            <a:r>
              <a:rPr lang="it-IT" sz="1200" kern="1200" dirty="0" smtClean="0">
                <a:solidFill>
                  <a:schemeClr val="tx1"/>
                </a:solidFill>
                <a:effectLst/>
                <a:latin typeface="+mn-lt"/>
                <a:ea typeface="+mn-ea"/>
                <a:cs typeface="+mn-cs"/>
              </a:rPr>
              <a:t> be to use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phisical</a:t>
            </a:r>
            <a:r>
              <a:rPr lang="it-IT" sz="1200" kern="1200" dirty="0" smtClean="0">
                <a:solidFill>
                  <a:schemeClr val="tx1"/>
                </a:solidFill>
                <a:effectLst/>
                <a:latin typeface="+mn-lt"/>
                <a:ea typeface="+mn-ea"/>
                <a:cs typeface="+mn-cs"/>
              </a:rPr>
              <a:t> information in an </a:t>
            </a:r>
            <a:r>
              <a:rPr lang="it-IT" sz="1200" kern="1200" dirty="0" err="1" smtClean="0">
                <a:solidFill>
                  <a:schemeClr val="tx1"/>
                </a:solidFill>
                <a:effectLst/>
                <a:latin typeface="+mn-lt"/>
                <a:ea typeface="+mn-ea"/>
                <a:cs typeface="+mn-cs"/>
              </a:rPr>
              <a:t>automated</a:t>
            </a:r>
            <a:r>
              <a:rPr lang="it-IT" sz="1200" kern="1200" dirty="0" smtClean="0">
                <a:solidFill>
                  <a:schemeClr val="tx1"/>
                </a:solidFill>
                <a:effectLst/>
                <a:latin typeface="+mn-lt"/>
                <a:ea typeface="+mn-ea"/>
                <a:cs typeface="+mn-cs"/>
              </a:rPr>
              <a:t> procedure.</a:t>
            </a: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27</a:t>
            </a:fld>
            <a:endParaRPr lang="it-IT"/>
          </a:p>
        </p:txBody>
      </p:sp>
    </p:spTree>
    <p:extLst>
      <p:ext uri="{BB962C8B-B14F-4D97-AF65-F5344CB8AC3E}">
        <p14:creationId xmlns:p14="http://schemas.microsoft.com/office/powerpoint/2010/main" val="3706502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a:t>
            </a:r>
            <a:r>
              <a:rPr lang="en-US" dirty="0" err="1"/>
              <a:t>immagini</a:t>
            </a:r>
            <a:r>
              <a:rPr lang="en-US" dirty="0"/>
              <a:t> 8mic/radio </a:t>
            </a:r>
            <a:r>
              <a:rPr lang="en-US" dirty="0" err="1"/>
              <a:t>sono</a:t>
            </a:r>
            <a:r>
              <a:rPr lang="en-US" dirty="0"/>
              <a:t> del</a:t>
            </a:r>
            <a:r>
              <a:rPr lang="en-US" baseline="0" dirty="0"/>
              <a:t> </a:t>
            </a:r>
            <a:r>
              <a:rPr lang="en-US" baseline="0" dirty="0" err="1"/>
              <a:t>lavoro</a:t>
            </a:r>
            <a:r>
              <a:rPr lang="en-US" baseline="0" dirty="0"/>
              <a:t> di </a:t>
            </a:r>
            <a:r>
              <a:rPr lang="en-US" baseline="0" dirty="0" err="1"/>
              <a:t>quelli</a:t>
            </a:r>
            <a:r>
              <a:rPr lang="en-US" baseline="0" dirty="0"/>
              <a:t> di THOR. </a:t>
            </a:r>
            <a:r>
              <a:rPr lang="en-US" baseline="0" dirty="0" err="1"/>
              <a:t>Mostra</a:t>
            </a:r>
            <a:r>
              <a:rPr lang="en-US" baseline="0" dirty="0"/>
              <a:t> </a:t>
            </a:r>
            <a:r>
              <a:rPr lang="en-US" baseline="0" dirty="0" err="1"/>
              <a:t>che</a:t>
            </a:r>
            <a:r>
              <a:rPr lang="en-US" baseline="0" dirty="0"/>
              <a:t> </a:t>
            </a:r>
            <a:r>
              <a:rPr lang="en-US" baseline="0" dirty="0" err="1"/>
              <a:t>l’emissione</a:t>
            </a:r>
            <a:r>
              <a:rPr lang="en-US" baseline="0" dirty="0"/>
              <a:t> a 8mic e’ </a:t>
            </a:r>
            <a:r>
              <a:rPr lang="en-US" baseline="0" dirty="0" err="1"/>
              <a:t>assente</a:t>
            </a:r>
            <a:r>
              <a:rPr lang="en-US" baseline="0" dirty="0"/>
              <a:t>, ma in </a:t>
            </a:r>
            <a:r>
              <a:rPr lang="en-US" baseline="0" dirty="0" err="1"/>
              <a:t>generale</a:t>
            </a:r>
            <a:r>
              <a:rPr lang="en-US" baseline="0" dirty="0"/>
              <a:t> </a:t>
            </a:r>
            <a:r>
              <a:rPr lang="en-US" baseline="0" dirty="0" err="1"/>
              <a:t>nel</a:t>
            </a:r>
            <a:r>
              <a:rPr lang="en-US" baseline="0" dirty="0"/>
              <a:t> MIR e’ molto </a:t>
            </a:r>
            <a:r>
              <a:rPr lang="en-US" baseline="0" dirty="0" err="1"/>
              <a:t>piu</a:t>
            </a:r>
            <a:r>
              <a:rPr lang="en-US" baseline="0" dirty="0"/>
              <a:t>’ </a:t>
            </a:r>
            <a:r>
              <a:rPr lang="en-US" baseline="0" dirty="0" err="1"/>
              <a:t>debole</a:t>
            </a:r>
            <a:endParaRPr lang="en-US" baseline="0" dirty="0"/>
          </a:p>
          <a:p>
            <a:r>
              <a:rPr lang="en-US" baseline="0" dirty="0" err="1"/>
              <a:t>che</a:t>
            </a:r>
            <a:r>
              <a:rPr lang="en-US" baseline="0" dirty="0"/>
              <a:t> per le HII region. </a:t>
            </a:r>
            <a:r>
              <a:rPr lang="en-US" baseline="0" dirty="0" err="1"/>
              <a:t>Tipico</a:t>
            </a:r>
            <a:r>
              <a:rPr lang="en-US" baseline="0" dirty="0"/>
              <a:t> </a:t>
            </a:r>
            <a:r>
              <a:rPr lang="en-US" baseline="0" dirty="0" err="1"/>
              <a:t>valore</a:t>
            </a:r>
            <a:r>
              <a:rPr lang="en-US" baseline="0" dirty="0"/>
              <a:t> </a:t>
            </a:r>
            <a:r>
              <a:rPr lang="en-US" baseline="0" dirty="0" err="1"/>
              <a:t>medio</a:t>
            </a:r>
            <a:r>
              <a:rPr lang="en-US" baseline="0" dirty="0"/>
              <a:t> 24mic/1.4GHz e’ 4, </a:t>
            </a:r>
            <a:r>
              <a:rPr lang="en-US" baseline="0" dirty="0" err="1"/>
              <a:t>mentre</a:t>
            </a:r>
            <a:r>
              <a:rPr lang="en-US" baseline="0" dirty="0"/>
              <a:t> per HII region e’ </a:t>
            </a:r>
            <a:r>
              <a:rPr lang="en-US" baseline="0" dirty="0" err="1"/>
              <a:t>almeno</a:t>
            </a:r>
            <a:r>
              <a:rPr lang="en-US" baseline="0" dirty="0"/>
              <a:t> un </a:t>
            </a:r>
            <a:r>
              <a:rPr lang="en-US" baseline="0" dirty="0" err="1"/>
              <a:t>ordine</a:t>
            </a:r>
            <a:r>
              <a:rPr lang="en-US" baseline="0" dirty="0"/>
              <a:t> </a:t>
            </a:r>
            <a:r>
              <a:rPr lang="en-US" baseline="0" dirty="0" err="1"/>
              <a:t>superiore</a:t>
            </a:r>
            <a:r>
              <a:rPr lang="en-US" baseline="0" dirty="0"/>
              <a:t> </a:t>
            </a:r>
          </a:p>
          <a:p>
            <a:endParaRPr lang="it-IT" baseline="0" dirty="0" smtClean="0"/>
          </a:p>
          <a:p>
            <a:endParaRPr lang="en-US" dirty="0"/>
          </a:p>
        </p:txBody>
      </p:sp>
      <p:sp>
        <p:nvSpPr>
          <p:cNvPr id="4" name="Slide Number Placeholder 3"/>
          <p:cNvSpPr>
            <a:spLocks noGrp="1"/>
          </p:cNvSpPr>
          <p:nvPr>
            <p:ph type="sldNum" sz="quarter" idx="10"/>
          </p:nvPr>
        </p:nvSpPr>
        <p:spPr/>
        <p:txBody>
          <a:bodyPr/>
          <a:lstStyle/>
          <a:p>
            <a:fld id="{FF636D91-E877-7A41-A315-34B52F52F273}" type="slidenum">
              <a:rPr lang="it-IT" smtClean="0"/>
              <a:t>28</a:t>
            </a:fld>
            <a:endParaRPr lang="it-IT"/>
          </a:p>
        </p:txBody>
      </p:sp>
    </p:spTree>
    <p:extLst>
      <p:ext uri="{BB962C8B-B14F-4D97-AF65-F5344CB8AC3E}">
        <p14:creationId xmlns:p14="http://schemas.microsoft.com/office/powerpoint/2010/main" val="318123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93d7f46e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93d7f46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err="1" smtClean="0"/>
              <a:t>This</a:t>
            </a:r>
            <a:r>
              <a:rPr lang="it-IT" baseline="0" dirty="0" smtClean="0"/>
              <a:t> </a:t>
            </a:r>
            <a:r>
              <a:rPr lang="it-IT" baseline="0" dirty="0" err="1" smtClean="0"/>
              <a:t>is</a:t>
            </a:r>
            <a:r>
              <a:rPr lang="it-IT" baseline="0" dirty="0" smtClean="0"/>
              <a:t> the team </a:t>
            </a:r>
            <a:r>
              <a:rPr lang="it-IT" baseline="0" dirty="0" err="1" smtClean="0"/>
              <a:t>working</a:t>
            </a:r>
            <a:r>
              <a:rPr lang="it-IT" baseline="0" dirty="0" smtClean="0"/>
              <a:t> on SCORPIO with </a:t>
            </a:r>
            <a:r>
              <a:rPr lang="it-IT" baseline="0" dirty="0" err="1" smtClean="0"/>
              <a:t>different</a:t>
            </a:r>
            <a:r>
              <a:rPr lang="it-IT" baseline="0" dirty="0" smtClean="0"/>
              <a:t> </a:t>
            </a:r>
            <a:r>
              <a:rPr lang="it-IT" baseline="0" dirty="0" err="1" smtClean="0"/>
              <a:t>professionality</a:t>
            </a:r>
            <a:r>
              <a:rPr lang="it-IT" baseline="0" dirty="0" smtClean="0"/>
              <a:t>. </a:t>
            </a:r>
            <a:r>
              <a:rPr lang="it-IT" baseline="0" dirty="0" err="1" smtClean="0"/>
              <a:t>Since</a:t>
            </a:r>
            <a:r>
              <a:rPr lang="it-IT" baseline="0" dirty="0" smtClean="0"/>
              <a:t> 2012, the radio </a:t>
            </a:r>
            <a:r>
              <a:rPr lang="it-IT" baseline="0" dirty="0" err="1" smtClean="0"/>
              <a:t>group</a:t>
            </a:r>
            <a:r>
              <a:rPr lang="it-IT" baseline="0" dirty="0" smtClean="0"/>
              <a:t> in Catania </a:t>
            </a:r>
            <a:r>
              <a:rPr lang="it-IT" baseline="0" dirty="0" err="1" smtClean="0"/>
              <a:t>merged</a:t>
            </a:r>
            <a:r>
              <a:rPr lang="it-IT" baseline="0" dirty="0" smtClean="0"/>
              <a:t> with the ICT </a:t>
            </a:r>
            <a:r>
              <a:rPr lang="it-IT" baseline="0" dirty="0" err="1" smtClean="0"/>
              <a:t>group</a:t>
            </a:r>
            <a:endParaRPr lang="it-IT" baseline="0" dirty="0" smtClean="0"/>
          </a:p>
          <a:p>
            <a:pPr marL="0" lvl="0" indent="0" algn="l" rtl="0">
              <a:spcBef>
                <a:spcPts val="0"/>
              </a:spcBef>
              <a:spcAft>
                <a:spcPts val="0"/>
              </a:spcAft>
              <a:buNone/>
            </a:pPr>
            <a:r>
              <a:rPr lang="it-IT" baseline="0" dirty="0" err="1" smtClean="0"/>
              <a:t>This</a:t>
            </a:r>
            <a:r>
              <a:rPr lang="it-IT" baseline="0" dirty="0" smtClean="0"/>
              <a:t> </a:t>
            </a:r>
            <a:r>
              <a:rPr lang="it-IT" baseline="0" dirty="0" err="1" smtClean="0"/>
              <a:t>has</a:t>
            </a:r>
            <a:r>
              <a:rPr lang="it-IT" baseline="0" dirty="0" smtClean="0"/>
              <a:t> </a:t>
            </a:r>
            <a:r>
              <a:rPr lang="it-IT" baseline="0" dirty="0" err="1" smtClean="0"/>
              <a:t>been</a:t>
            </a:r>
            <a:r>
              <a:rPr lang="it-IT" baseline="0" dirty="0" smtClean="0"/>
              <a:t> a </a:t>
            </a:r>
            <a:r>
              <a:rPr lang="it-IT" baseline="0" dirty="0" err="1" smtClean="0"/>
              <a:t>successful</a:t>
            </a:r>
            <a:r>
              <a:rPr lang="it-IT" baseline="0" dirty="0" smtClean="0"/>
              <a:t> </a:t>
            </a:r>
            <a:r>
              <a:rPr lang="it-IT" baseline="0" dirty="0" err="1" smtClean="0"/>
              <a:t>experience</a:t>
            </a:r>
            <a:r>
              <a:rPr lang="it-IT" baseline="0" dirty="0" smtClean="0"/>
              <a:t> for </a:t>
            </a:r>
            <a:r>
              <a:rPr lang="it-IT" baseline="0" dirty="0" err="1" smtClean="0"/>
              <a:t>competence</a:t>
            </a:r>
            <a:r>
              <a:rPr lang="it-IT" baseline="0" dirty="0" smtClean="0"/>
              <a:t> center.</a:t>
            </a:r>
          </a:p>
          <a:p>
            <a:pPr marL="0" lvl="0" indent="0" algn="l" rtl="0">
              <a:spcBef>
                <a:spcPts val="0"/>
              </a:spcBef>
              <a:spcAft>
                <a:spcPts val="0"/>
              </a:spcAft>
              <a:buNone/>
            </a:pPr>
            <a:endParaRPr dirty="0"/>
          </a:p>
          <a:p>
            <a:pPr marL="0" lvl="0" indent="0" algn="l" rtl="0">
              <a:spcBef>
                <a:spcPts val="0"/>
              </a:spcBef>
              <a:spcAft>
                <a:spcPts val="0"/>
              </a:spcAft>
              <a:buNone/>
            </a:pPr>
            <a:r>
              <a:rPr dirty="0"/>
              <a:t>----- Note riunione (22/10/19 22:23) -----</a:t>
            </a:r>
          </a:p>
          <a:p>
            <a:pPr marL="0" lvl="0" indent="0" algn="l" rtl="0">
              <a:spcBef>
                <a:spcPts val="0"/>
              </a:spcBef>
              <a:spcAft>
                <a:spcPts val="0"/>
              </a:spcAft>
              <a:buNone/>
            </a:pPr>
            <a:r>
              <a:rPr dirty="0"/>
              <a:t>Here a list of the many activities -Ska and its precursors/pathfinders related- at Catania Observatory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portion</a:t>
            </a:r>
            <a:r>
              <a:rPr lang="it-IT" sz="1200" kern="1200" dirty="0" smtClean="0">
                <a:solidFill>
                  <a:schemeClr val="tx1"/>
                </a:solidFill>
                <a:effectLst/>
                <a:latin typeface="+mn-lt"/>
                <a:ea typeface="+mn-ea"/>
                <a:cs typeface="+mn-cs"/>
              </a:rPr>
              <a:t> of the SCORPIO </a:t>
            </a:r>
            <a:r>
              <a:rPr lang="it-IT" sz="1200" kern="1200" dirty="0" err="1" smtClean="0">
                <a:solidFill>
                  <a:schemeClr val="tx1"/>
                </a:solidFill>
                <a:effectLst/>
                <a:latin typeface="+mn-lt"/>
                <a:ea typeface="+mn-ea"/>
                <a:cs typeface="+mn-cs"/>
              </a:rPr>
              <a:t>field</a:t>
            </a:r>
            <a:r>
              <a:rPr lang="it-IT" sz="1200" kern="1200" dirty="0" smtClean="0">
                <a:solidFill>
                  <a:schemeClr val="tx1"/>
                </a:solidFill>
                <a:effectLst/>
                <a:latin typeface="+mn-lt"/>
                <a:ea typeface="+mn-ea"/>
                <a:cs typeface="+mn-cs"/>
              </a:rPr>
              <a:t> (radio in blue) with </a:t>
            </a:r>
            <a:r>
              <a:rPr lang="it-IT" sz="1200" kern="1200" dirty="0" err="1" smtClean="0">
                <a:solidFill>
                  <a:schemeClr val="tx1"/>
                </a:solidFill>
                <a:effectLst/>
                <a:latin typeface="+mn-lt"/>
                <a:ea typeface="+mn-ea"/>
                <a:cs typeface="+mn-cs"/>
              </a:rPr>
              <a:t>superimposed</a:t>
            </a:r>
            <a:r>
              <a:rPr lang="it-IT" sz="1200" kern="1200" dirty="0" smtClean="0">
                <a:solidFill>
                  <a:schemeClr val="tx1"/>
                </a:solidFill>
                <a:effectLst/>
                <a:latin typeface="+mn-lt"/>
                <a:ea typeface="+mn-ea"/>
                <a:cs typeface="+mn-cs"/>
              </a:rPr>
              <a:t> data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8 micron GLIMPSE/SPITZER,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trace </a:t>
            </a:r>
            <a:r>
              <a:rPr lang="it-IT" sz="1200" kern="1200" dirty="0" err="1" smtClean="0">
                <a:solidFill>
                  <a:schemeClr val="tx1"/>
                </a:solidFill>
                <a:effectLst/>
                <a:latin typeface="+mn-lt"/>
                <a:ea typeface="+mn-ea"/>
                <a:cs typeface="+mn-cs"/>
              </a:rPr>
              <a:t>warm</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dust</a:t>
            </a:r>
            <a:r>
              <a:rPr lang="it-IT" sz="1200" kern="1200" dirty="0" smtClean="0">
                <a:solidFill>
                  <a:schemeClr val="tx1"/>
                </a:solidFill>
                <a:effectLst/>
                <a:latin typeface="+mn-lt"/>
                <a:ea typeface="+mn-ea"/>
                <a:cs typeface="+mn-cs"/>
              </a:rPr>
              <a:t> and PAH, and 70 micron data from </a:t>
            </a:r>
            <a:r>
              <a:rPr lang="it-IT" sz="1200" kern="1200" dirty="0" err="1" smtClean="0">
                <a:solidFill>
                  <a:schemeClr val="tx1"/>
                </a:solidFill>
                <a:effectLst/>
                <a:latin typeface="+mn-lt"/>
                <a:ea typeface="+mn-ea"/>
                <a:cs typeface="+mn-cs"/>
              </a:rPr>
              <a:t>HiGAL</a:t>
            </a:r>
            <a:r>
              <a:rPr lang="it-IT" sz="1200" kern="1200" dirty="0" smtClean="0">
                <a:solidFill>
                  <a:schemeClr val="tx1"/>
                </a:solidFill>
                <a:effectLst/>
                <a:latin typeface="+mn-lt"/>
                <a:ea typeface="+mn-ea"/>
                <a:cs typeface="+mn-cs"/>
              </a:rPr>
              <a:t>/</a:t>
            </a:r>
            <a:r>
              <a:rPr lang="it-IT" sz="1200" kern="1200" dirty="0" err="1" smtClean="0">
                <a:solidFill>
                  <a:schemeClr val="tx1"/>
                </a:solidFill>
                <a:effectLst/>
                <a:latin typeface="+mn-lt"/>
                <a:ea typeface="+mn-ea"/>
                <a:cs typeface="+mn-cs"/>
              </a:rPr>
              <a:t>Herschel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trace cooler </a:t>
            </a:r>
            <a:r>
              <a:rPr lang="it-IT" sz="1200" kern="1200" dirty="0" err="1" smtClean="0">
                <a:solidFill>
                  <a:schemeClr val="tx1"/>
                </a:solidFill>
                <a:effectLst/>
                <a:latin typeface="+mn-lt"/>
                <a:ea typeface="+mn-ea"/>
                <a:cs typeface="+mn-cs"/>
              </a:rPr>
              <a:t>dust</a:t>
            </a:r>
            <a:r>
              <a:rPr lang="it-IT" sz="1200" kern="1200" dirty="0" smtClean="0">
                <a:solidFill>
                  <a:schemeClr val="tx1"/>
                </a:solidFill>
                <a:effectLst/>
                <a:latin typeface="+mn-lt"/>
                <a:ea typeface="+mn-ea"/>
                <a:cs typeface="+mn-cs"/>
              </a:rPr>
              <a:t>.</a:t>
            </a:r>
          </a:p>
          <a:p>
            <a:r>
              <a:rPr lang="it-IT" sz="1200" kern="1200" dirty="0" err="1" smtClean="0">
                <a:solidFill>
                  <a:schemeClr val="tx1"/>
                </a:solidFill>
                <a:effectLst/>
                <a:latin typeface="+mn-lt"/>
                <a:ea typeface="+mn-ea"/>
                <a:cs typeface="+mn-cs"/>
              </a:rPr>
              <a:t>It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possible</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easily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pick-upSNR</a:t>
            </a:r>
            <a:r>
              <a:rPr lang="it-IT" sz="1200" kern="1200" dirty="0" smtClean="0">
                <a:solidFill>
                  <a:schemeClr val="tx1"/>
                </a:solidFill>
                <a:effectLst/>
                <a:latin typeface="+mn-lt"/>
                <a:ea typeface="+mn-ea"/>
                <a:cs typeface="+mn-cs"/>
              </a:rPr>
              <a:t> with no or small </a:t>
            </a:r>
            <a:r>
              <a:rPr lang="it-IT" sz="1200" kern="1200" dirty="0" err="1" smtClean="0">
                <a:solidFill>
                  <a:schemeClr val="tx1"/>
                </a:solidFill>
                <a:effectLst/>
                <a:latin typeface="+mn-lt"/>
                <a:ea typeface="+mn-ea"/>
                <a:cs typeface="+mn-cs"/>
              </a:rPr>
              <a:t>ammount</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dust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associated</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them</a:t>
            </a:r>
            <a:r>
              <a:rPr lang="it-IT" sz="1200" kern="1200" dirty="0" smtClean="0">
                <a:solidFill>
                  <a:schemeClr val="tx1"/>
                </a:solidFill>
                <a:effectLst/>
                <a:latin typeface="+mn-lt"/>
                <a:ea typeface="+mn-ea"/>
                <a:cs typeface="+mn-cs"/>
              </a:rPr>
              <a:t>.</a:t>
            </a:r>
          </a:p>
          <a:p>
            <a:r>
              <a:rPr lang="it-IT" sz="1200" kern="1200" dirty="0" smtClean="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29</a:t>
            </a:fld>
            <a:endParaRPr lang="it-IT"/>
          </a:p>
        </p:txBody>
      </p:sp>
    </p:spTree>
    <p:extLst>
      <p:ext uri="{BB962C8B-B14F-4D97-AF65-F5344CB8AC3E}">
        <p14:creationId xmlns:p14="http://schemas.microsoft.com/office/powerpoint/2010/main" val="2529925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SCORPIO_SNR</a:t>
            </a: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The </a:t>
            </a:r>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complete </a:t>
            </a:r>
            <a:r>
              <a:rPr lang="it-IT" sz="1200" kern="1200" dirty="0" err="1" smtClean="0">
                <a:solidFill>
                  <a:schemeClr val="tx1"/>
                </a:solidFill>
                <a:effectLst/>
                <a:latin typeface="+mn-lt"/>
                <a:ea typeface="+mn-ea"/>
                <a:cs typeface="+mn-cs"/>
              </a:rPr>
              <a:t>catalogue</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SNRs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the Green 2014 </a:t>
            </a:r>
            <a:r>
              <a:rPr lang="it-IT" sz="1200" kern="1200" dirty="0" err="1" smtClean="0">
                <a:solidFill>
                  <a:schemeClr val="tx1"/>
                </a:solidFill>
                <a:effectLst/>
                <a:latin typeface="+mn-lt"/>
                <a:ea typeface="+mn-ea"/>
                <a:cs typeface="+mn-cs"/>
              </a:rPr>
              <a:t>catalogue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compiled</a:t>
            </a:r>
            <a:r>
              <a:rPr lang="it-IT" sz="1200" kern="1200" dirty="0" smtClean="0">
                <a:solidFill>
                  <a:schemeClr val="tx1"/>
                </a:solidFill>
                <a:effectLst/>
                <a:latin typeface="+mn-lt"/>
                <a:ea typeface="+mn-ea"/>
                <a:cs typeface="+mn-cs"/>
              </a:rPr>
              <a:t> from </a:t>
            </a:r>
            <a:r>
              <a:rPr lang="it-IT" sz="1200" kern="1200" dirty="0" err="1" smtClean="0">
                <a:solidFill>
                  <a:schemeClr val="tx1"/>
                </a:solidFill>
                <a:effectLst/>
                <a:latin typeface="+mn-lt"/>
                <a:ea typeface="+mn-ea"/>
                <a:cs typeface="+mn-cs"/>
              </a:rPr>
              <a:t>literature</a:t>
            </a:r>
            <a:r>
              <a:rPr lang="it-IT" sz="1200" kern="1200" dirty="0" smtClean="0">
                <a:solidFill>
                  <a:schemeClr val="tx1"/>
                </a:solidFill>
                <a:effectLst/>
                <a:latin typeface="+mn-lt"/>
                <a:ea typeface="+mn-ea"/>
                <a:cs typeface="+mn-cs"/>
              </a:rPr>
              <a:t> radio data. In the SCORPIO </a:t>
            </a:r>
            <a:r>
              <a:rPr lang="it-IT" sz="1200" kern="1200" dirty="0" err="1" smtClean="0">
                <a:solidFill>
                  <a:schemeClr val="tx1"/>
                </a:solidFill>
                <a:effectLst/>
                <a:latin typeface="+mn-lt"/>
                <a:ea typeface="+mn-ea"/>
                <a:cs typeface="+mn-cs"/>
              </a:rPr>
              <a:t>region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there</a:t>
            </a:r>
            <a:r>
              <a:rPr lang="it-IT" sz="1200" kern="1200" dirty="0" smtClean="0">
                <a:solidFill>
                  <a:schemeClr val="tx1"/>
                </a:solidFill>
                <a:effectLst/>
                <a:latin typeface="+mn-lt"/>
                <a:ea typeface="+mn-ea"/>
                <a:cs typeface="+mn-cs"/>
              </a:rPr>
              <a:t> are 17 </a:t>
            </a:r>
            <a:r>
              <a:rPr lang="it-IT" sz="1200" kern="1200" dirty="0" err="1" smtClean="0">
                <a:solidFill>
                  <a:schemeClr val="tx1"/>
                </a:solidFill>
                <a:effectLst/>
                <a:latin typeface="+mn-lt"/>
                <a:ea typeface="+mn-ea"/>
                <a:cs typeface="+mn-cs"/>
              </a:rPr>
              <a:t>SNRs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reported</a:t>
            </a:r>
            <a:r>
              <a:rPr lang="it-IT" sz="1200" kern="1200" dirty="0" smtClean="0">
                <a:solidFill>
                  <a:schemeClr val="tx1"/>
                </a:solidFill>
                <a:effectLst/>
                <a:latin typeface="+mn-lt"/>
                <a:ea typeface="+mn-ea"/>
                <a:cs typeface="+mn-cs"/>
              </a:rPr>
              <a:t> in the Green 2014 and </a:t>
            </a:r>
            <a:r>
              <a:rPr lang="it-IT" sz="1200" kern="1200" dirty="0" err="1" smtClean="0">
                <a:solidFill>
                  <a:schemeClr val="tx1"/>
                </a:solidFill>
                <a:effectLst/>
                <a:latin typeface="+mn-lt"/>
                <a:ea typeface="+mn-ea"/>
                <a:cs typeface="+mn-cs"/>
              </a:rPr>
              <a:t>all</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them</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visually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matched</a:t>
            </a:r>
            <a:r>
              <a:rPr lang="it-IT" sz="1200" kern="1200" dirty="0" smtClean="0">
                <a:solidFill>
                  <a:schemeClr val="tx1"/>
                </a:solidFill>
                <a:effectLst/>
                <a:latin typeface="+mn-lt"/>
                <a:ea typeface="+mn-ea"/>
                <a:cs typeface="+mn-cs"/>
              </a:rPr>
              <a:t> in the SCORPIO </a:t>
            </a:r>
            <a:r>
              <a:rPr lang="it-IT" sz="1200" kern="1200" dirty="0" err="1" smtClean="0">
                <a:solidFill>
                  <a:schemeClr val="tx1"/>
                </a:solidFill>
                <a:effectLst/>
                <a:latin typeface="+mn-lt"/>
                <a:ea typeface="+mn-ea"/>
                <a:cs typeface="+mn-cs"/>
              </a:rPr>
              <a:t>map</a:t>
            </a:r>
            <a:r>
              <a:rPr lang="it-IT" sz="1200" kern="1200" dirty="0" smtClean="0">
                <a:solidFill>
                  <a:schemeClr val="tx1"/>
                </a:solidFill>
                <a:effectLst/>
                <a:latin typeface="+mn-lt"/>
                <a:ea typeface="+mn-ea"/>
                <a:cs typeface="+mn-cs"/>
              </a:rPr>
              <a:t>.  A SNR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usually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identified</a:t>
            </a:r>
            <a:r>
              <a:rPr lang="it-IT" sz="1200" kern="1200" dirty="0" smtClean="0">
                <a:solidFill>
                  <a:schemeClr val="tx1"/>
                </a:solidFill>
                <a:effectLst/>
                <a:latin typeface="+mn-lt"/>
                <a:ea typeface="+mn-ea"/>
                <a:cs typeface="+mn-cs"/>
              </a:rPr>
              <a:t> in the radio by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typical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shell-like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morphology</a:t>
            </a:r>
            <a:r>
              <a:rPr lang="it-IT" sz="1200" kern="1200" dirty="0" smtClean="0">
                <a:solidFill>
                  <a:schemeClr val="tx1"/>
                </a:solidFill>
                <a:effectLst/>
                <a:latin typeface="+mn-lt"/>
                <a:ea typeface="+mn-ea"/>
                <a:cs typeface="+mn-cs"/>
              </a:rPr>
              <a:t> and from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non-</a:t>
            </a:r>
            <a:r>
              <a:rPr lang="it-IT" sz="1200" kern="1200" dirty="0" err="1" smtClean="0">
                <a:solidFill>
                  <a:schemeClr val="tx1"/>
                </a:solidFill>
                <a:effectLst/>
                <a:latin typeface="+mn-lt"/>
                <a:ea typeface="+mn-ea"/>
                <a:cs typeface="+mn-cs"/>
              </a:rPr>
              <a:t>thermal</a:t>
            </a:r>
            <a:r>
              <a:rPr lang="it-IT" sz="1200" kern="1200" dirty="0" smtClean="0">
                <a:solidFill>
                  <a:schemeClr val="tx1"/>
                </a:solidFill>
                <a:effectLst/>
                <a:latin typeface="+mn-lt"/>
                <a:ea typeface="+mn-ea"/>
                <a:cs typeface="+mn-cs"/>
              </a:rPr>
              <a:t> radio </a:t>
            </a:r>
            <a:r>
              <a:rPr lang="it-IT" sz="1200" kern="1200" dirty="0" err="1" smtClean="0">
                <a:solidFill>
                  <a:schemeClr val="tx1"/>
                </a:solidFill>
                <a:effectLst/>
                <a:latin typeface="+mn-lt"/>
                <a:ea typeface="+mn-ea"/>
                <a:cs typeface="+mn-cs"/>
              </a:rPr>
              <a:t>emission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Moreover</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robust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classification</a:t>
            </a:r>
            <a:r>
              <a:rPr lang="it-IT" sz="1200" kern="1200" dirty="0" smtClean="0">
                <a:solidFill>
                  <a:schemeClr val="tx1"/>
                </a:solidFill>
                <a:effectLst/>
                <a:latin typeface="+mn-lt"/>
                <a:ea typeface="+mn-ea"/>
                <a:cs typeface="+mn-cs"/>
              </a:rPr>
              <a:t> can </a:t>
            </a:r>
            <a:r>
              <a:rPr lang="it-IT" sz="1200" kern="1200" dirty="0" err="1" smtClean="0">
                <a:solidFill>
                  <a:schemeClr val="tx1"/>
                </a:solidFill>
                <a:effectLst/>
                <a:latin typeface="+mn-lt"/>
                <a:ea typeface="+mn-ea"/>
                <a:cs typeface="+mn-cs"/>
              </a:rPr>
              <a:t>been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assured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if</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observations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wavelengths</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avail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able</a:t>
            </a:r>
            <a:r>
              <a:rPr lang="it-IT" sz="1200" kern="1200" dirty="0" smtClean="0">
                <a:solidFill>
                  <a:schemeClr val="tx1"/>
                </a:solidFill>
                <a:effectLst/>
                <a:latin typeface="+mn-lt"/>
                <a:ea typeface="+mn-ea"/>
                <a:cs typeface="+mn-cs"/>
              </a:rPr>
              <a:t>. For </a:t>
            </a:r>
            <a:r>
              <a:rPr lang="it-IT" sz="1200" kern="1200" dirty="0" err="1" smtClean="0">
                <a:solidFill>
                  <a:schemeClr val="tx1"/>
                </a:solidFill>
                <a:effectLst/>
                <a:latin typeface="+mn-lt"/>
                <a:ea typeface="+mn-ea"/>
                <a:cs typeface="+mn-cs"/>
              </a:rPr>
              <a:t>example</a:t>
            </a:r>
            <a:r>
              <a:rPr lang="it-IT" sz="1200" kern="1200" dirty="0" smtClean="0">
                <a:solidFill>
                  <a:schemeClr val="tx1"/>
                </a:solidFill>
                <a:effectLst/>
                <a:latin typeface="+mn-lt"/>
                <a:ea typeface="+mn-ea"/>
                <a:cs typeface="+mn-cs"/>
              </a:rPr>
              <a:t> an </a:t>
            </a:r>
            <a:r>
              <a:rPr lang="it-IT" sz="1200" kern="1200" dirty="0" err="1" smtClean="0">
                <a:solidFill>
                  <a:schemeClr val="tx1"/>
                </a:solidFill>
                <a:effectLst/>
                <a:latin typeface="+mn-lt"/>
                <a:ea typeface="+mn-ea"/>
                <a:cs typeface="+mn-cs"/>
              </a:rPr>
              <a:t>anticorrelation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radio </a:t>
            </a:r>
            <a:r>
              <a:rPr lang="it-IT" sz="1200" kern="1200" dirty="0" err="1" smtClean="0">
                <a:solidFill>
                  <a:schemeClr val="tx1"/>
                </a:solidFill>
                <a:effectLst/>
                <a:latin typeface="+mn-lt"/>
                <a:ea typeface="+mn-ea"/>
                <a:cs typeface="+mn-cs"/>
              </a:rPr>
              <a:t>emission</a:t>
            </a:r>
            <a:r>
              <a:rPr lang="it-IT" sz="1200" kern="1200" dirty="0" smtClean="0">
                <a:solidFill>
                  <a:schemeClr val="tx1"/>
                </a:solidFill>
                <a:effectLst/>
                <a:latin typeface="+mn-lt"/>
                <a:ea typeface="+mn-ea"/>
                <a:cs typeface="+mn-cs"/>
              </a:rPr>
              <a:t> and 8 </a:t>
            </a:r>
            <a:r>
              <a:rPr lang="it-IT" sz="1200" kern="1200" dirty="0" err="1" smtClean="0">
                <a:solidFill>
                  <a:schemeClr val="tx1"/>
                </a:solidFill>
                <a:effectLst/>
                <a:latin typeface="+mn-lt"/>
                <a:ea typeface="+mn-ea"/>
                <a:cs typeface="+mn-cs"/>
              </a:rPr>
              <a:t>μm</a:t>
            </a:r>
            <a:r>
              <a:rPr lang="it-IT" sz="1200" kern="1200" dirty="0" smtClean="0">
                <a:solidFill>
                  <a:schemeClr val="tx1"/>
                </a:solidFill>
                <a:effectLst/>
                <a:latin typeface="+mn-lt"/>
                <a:ea typeface="+mn-ea"/>
                <a:cs typeface="+mn-cs"/>
              </a:rPr>
              <a:t> IR </a:t>
            </a:r>
            <a:r>
              <a:rPr lang="it-IT" sz="1200" kern="1200" dirty="0" err="1" smtClean="0">
                <a:solidFill>
                  <a:schemeClr val="tx1"/>
                </a:solidFill>
                <a:effectLst/>
                <a:latin typeface="+mn-lt"/>
                <a:ea typeface="+mn-ea"/>
                <a:cs typeface="+mn-cs"/>
              </a:rPr>
              <a:t>emission</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SNRs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established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Brogan</a:t>
            </a:r>
            <a:r>
              <a:rPr lang="it-IT" sz="1200" kern="1200" dirty="0" smtClean="0">
                <a:solidFill>
                  <a:schemeClr val="tx1"/>
                </a:solidFill>
                <a:effectLst/>
                <a:latin typeface="+mn-lt"/>
                <a:ea typeface="+mn-ea"/>
                <a:cs typeface="+mn-cs"/>
              </a:rPr>
              <a:t> et al., 2006; Anderson et al., 2017) </a:t>
            </a:r>
            <a:r>
              <a:rPr lang="it-IT" sz="1200" kern="1200" dirty="0" err="1" smtClean="0">
                <a:solidFill>
                  <a:schemeClr val="tx1"/>
                </a:solidFill>
                <a:effectLst/>
                <a:latin typeface="+mn-lt"/>
                <a:ea typeface="+mn-ea"/>
                <a:cs typeface="+mn-cs"/>
              </a:rPr>
              <a:t>There</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many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extended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sources</a:t>
            </a:r>
            <a:r>
              <a:rPr lang="it-IT" sz="1200" kern="1200" dirty="0" smtClean="0">
                <a:solidFill>
                  <a:schemeClr val="tx1"/>
                </a:solidFill>
                <a:effectLst/>
                <a:latin typeface="+mn-lt"/>
                <a:ea typeface="+mn-ea"/>
                <a:cs typeface="+mn-cs"/>
              </a:rPr>
              <a:t> in the SCORPIO </a:t>
            </a:r>
            <a:r>
              <a:rPr lang="it-IT" sz="1200" kern="1200" dirty="0" err="1" smtClean="0">
                <a:solidFill>
                  <a:schemeClr val="tx1"/>
                </a:solidFill>
                <a:effectLst/>
                <a:latin typeface="+mn-lt"/>
                <a:ea typeface="+mn-ea"/>
                <a:cs typeface="+mn-cs"/>
              </a:rPr>
              <a:t>field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satisfy</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morphological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criterion</a:t>
            </a:r>
            <a:r>
              <a:rPr lang="it-IT" sz="1200" kern="1200" dirty="0" smtClean="0">
                <a:solidFill>
                  <a:schemeClr val="tx1"/>
                </a:solidFill>
                <a:effectLst/>
                <a:latin typeface="+mn-lt"/>
                <a:ea typeface="+mn-ea"/>
                <a:cs typeface="+mn-cs"/>
              </a:rPr>
              <a:t> for </a:t>
            </a:r>
            <a:r>
              <a:rPr lang="it-IT" sz="1200" kern="1200" dirty="0" err="1" smtClean="0">
                <a:solidFill>
                  <a:schemeClr val="tx1"/>
                </a:solidFill>
                <a:effectLst/>
                <a:latin typeface="+mn-lt"/>
                <a:ea typeface="+mn-ea"/>
                <a:cs typeface="+mn-cs"/>
              </a:rPr>
              <a:t>SNRs</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very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promising</a:t>
            </a:r>
            <a:r>
              <a:rPr lang="it-IT" sz="1200" kern="1200" dirty="0" smtClean="0">
                <a:solidFill>
                  <a:schemeClr val="tx1"/>
                </a:solidFill>
                <a:effectLst/>
                <a:latin typeface="+mn-lt"/>
                <a:ea typeface="+mn-ea"/>
                <a:cs typeface="+mn-cs"/>
              </a:rPr>
              <a:t> sample of </a:t>
            </a:r>
            <a:r>
              <a:rPr lang="it-IT" sz="1200" kern="1200" dirty="0" err="1" smtClean="0">
                <a:solidFill>
                  <a:schemeClr val="tx1"/>
                </a:solidFill>
                <a:effectLst/>
                <a:latin typeface="+mn-lt"/>
                <a:ea typeface="+mn-ea"/>
                <a:cs typeface="+mn-cs"/>
              </a:rPr>
              <a:t>possible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candidates</a:t>
            </a:r>
            <a:r>
              <a:rPr lang="it-IT" sz="1200" kern="1200" dirty="0" smtClean="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32</a:t>
            </a:fld>
            <a:endParaRPr lang="it-IT"/>
          </a:p>
        </p:txBody>
      </p:sp>
    </p:spTree>
    <p:extLst>
      <p:ext uri="{BB962C8B-B14F-4D97-AF65-F5344CB8AC3E}">
        <p14:creationId xmlns:p14="http://schemas.microsoft.com/office/powerpoint/2010/main" val="3003098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The </a:t>
            </a:r>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updated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catalogue</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H II </a:t>
            </a:r>
            <a:r>
              <a:rPr lang="it-IT" sz="1200" kern="1200" dirty="0" err="1" smtClean="0">
                <a:solidFill>
                  <a:schemeClr val="tx1"/>
                </a:solidFill>
                <a:effectLst/>
                <a:latin typeface="+mn-lt"/>
                <a:ea typeface="+mn-ea"/>
                <a:cs typeface="+mn-cs"/>
              </a:rPr>
              <a:t>regions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com</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piled</a:t>
            </a:r>
            <a:r>
              <a:rPr lang="it-IT" sz="1200" kern="1200" dirty="0" smtClean="0">
                <a:solidFill>
                  <a:schemeClr val="tx1"/>
                </a:solidFill>
                <a:effectLst/>
                <a:latin typeface="+mn-lt"/>
                <a:ea typeface="+mn-ea"/>
                <a:cs typeface="+mn-cs"/>
              </a:rPr>
              <a:t> by Anderson et al. 2014. </a:t>
            </a:r>
            <a:r>
              <a:rPr lang="it-IT" sz="1200" kern="1200" dirty="0" err="1" smtClean="0">
                <a:solidFill>
                  <a:schemeClr val="tx1"/>
                </a:solidFill>
                <a:effectLst/>
                <a:latin typeface="+mn-lt"/>
                <a:ea typeface="+mn-ea"/>
                <a:cs typeface="+mn-cs"/>
              </a:rPr>
              <a:t>Those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authors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used</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mid-infrared</a:t>
            </a:r>
            <a:r>
              <a:rPr lang="it-IT" sz="1200" kern="1200" dirty="0" smtClean="0">
                <a:solidFill>
                  <a:schemeClr val="tx1"/>
                </a:solidFill>
                <a:effectLst/>
                <a:latin typeface="+mn-lt"/>
                <a:ea typeface="+mn-ea"/>
                <a:cs typeface="+mn-cs"/>
              </a:rPr>
              <a:t> (MIR) </a:t>
            </a:r>
            <a:r>
              <a:rPr lang="it-IT" sz="1200" kern="1200" dirty="0" err="1" smtClean="0">
                <a:solidFill>
                  <a:schemeClr val="tx1"/>
                </a:solidFill>
                <a:effectLst/>
                <a:latin typeface="+mn-lt"/>
                <a:ea typeface="+mn-ea"/>
                <a:cs typeface="+mn-cs"/>
              </a:rPr>
              <a:t>observations</a:t>
            </a:r>
            <a:r>
              <a:rPr lang="it-IT" sz="1200" kern="1200" dirty="0" smtClean="0">
                <a:solidFill>
                  <a:schemeClr val="tx1"/>
                </a:solidFill>
                <a:effectLst/>
                <a:latin typeface="+mn-lt"/>
                <a:ea typeface="+mn-ea"/>
                <a:cs typeface="+mn-cs"/>
              </a:rPr>
              <a:t> from the Wide-Field </a:t>
            </a:r>
            <a:r>
              <a:rPr lang="it-IT" sz="1200" kern="1200" dirty="0" err="1" smtClean="0">
                <a:solidFill>
                  <a:schemeClr val="tx1"/>
                </a:solidFill>
                <a:effectLst/>
                <a:latin typeface="+mn-lt"/>
                <a:ea typeface="+mn-ea"/>
                <a:cs typeface="+mn-cs"/>
              </a:rPr>
              <a:t>Infrared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Survey</a:t>
            </a:r>
            <a:r>
              <a:rPr lang="it-IT" sz="1200" kern="1200" dirty="0" smtClean="0">
                <a:solidFill>
                  <a:schemeClr val="tx1"/>
                </a:solidFill>
                <a:effectLst/>
                <a:latin typeface="+mn-lt"/>
                <a:ea typeface="+mn-ea"/>
                <a:cs typeface="+mn-cs"/>
              </a:rPr>
              <a:t> Explorer (WISE) satellite and made a </a:t>
            </a:r>
            <a:r>
              <a:rPr lang="it-IT" sz="1200" kern="1200" dirty="0" err="1" smtClean="0">
                <a:solidFill>
                  <a:schemeClr val="tx1"/>
                </a:solidFill>
                <a:effectLst/>
                <a:latin typeface="+mn-lt"/>
                <a:ea typeface="+mn-ea"/>
                <a:cs typeface="+mn-cs"/>
              </a:rPr>
              <a:t>catalogue</a:t>
            </a:r>
            <a:r>
              <a:rPr lang="it-IT" sz="1200" kern="1200" dirty="0" smtClean="0">
                <a:solidFill>
                  <a:schemeClr val="tx1"/>
                </a:solidFill>
                <a:effectLst/>
                <a:latin typeface="+mn-lt"/>
                <a:ea typeface="+mn-ea"/>
                <a:cs typeface="+mn-cs"/>
              </a:rPr>
              <a:t> of 8000 </a:t>
            </a:r>
            <a:r>
              <a:rPr lang="it-IT" sz="1200" kern="1200" dirty="0" err="1" smtClean="0">
                <a:solidFill>
                  <a:schemeClr val="tx1"/>
                </a:solidFill>
                <a:effectLst/>
                <a:latin typeface="+mn-lt"/>
                <a:ea typeface="+mn-ea"/>
                <a:cs typeface="+mn-cs"/>
              </a:rPr>
              <a:t>sources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taking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advantages</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typical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morphology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H II </a:t>
            </a:r>
            <a:r>
              <a:rPr lang="it-IT" sz="1200" kern="1200" dirty="0" err="1" smtClean="0">
                <a:solidFill>
                  <a:schemeClr val="tx1"/>
                </a:solidFill>
                <a:effectLst/>
                <a:latin typeface="+mn-lt"/>
                <a:ea typeface="+mn-ea"/>
                <a:cs typeface="+mn-cs"/>
              </a:rPr>
              <a:t>regions</a:t>
            </a:r>
            <a:r>
              <a:rPr lang="it-IT" sz="1200" kern="1200" dirty="0" smtClean="0">
                <a:solidFill>
                  <a:schemeClr val="tx1"/>
                </a:solidFill>
                <a:effectLst/>
                <a:latin typeface="+mn-lt"/>
                <a:ea typeface="+mn-ea"/>
                <a:cs typeface="+mn-cs"/>
              </a:rPr>
              <a:t> show in the MIR. </a:t>
            </a:r>
          </a:p>
          <a:p>
            <a:r>
              <a:rPr lang="it-IT" sz="1200" kern="1200" dirty="0" err="1" smtClean="0">
                <a:solidFill>
                  <a:schemeClr val="tx1"/>
                </a:solidFill>
                <a:effectLst/>
                <a:latin typeface="+mn-lt"/>
                <a:ea typeface="+mn-ea"/>
                <a:cs typeface="+mn-cs"/>
              </a:rPr>
              <a:t>Within</a:t>
            </a:r>
            <a:r>
              <a:rPr lang="it-IT" sz="1200" kern="1200" dirty="0" smtClean="0">
                <a:solidFill>
                  <a:schemeClr val="tx1"/>
                </a:solidFill>
                <a:effectLst/>
                <a:latin typeface="+mn-lt"/>
                <a:ea typeface="+mn-ea"/>
                <a:cs typeface="+mn-cs"/>
              </a:rPr>
              <a:t> the SCORPIO </a:t>
            </a:r>
            <a:r>
              <a:rPr lang="it-IT" sz="1200" kern="1200" dirty="0" err="1" smtClean="0">
                <a:solidFill>
                  <a:schemeClr val="tx1"/>
                </a:solidFill>
                <a:effectLst/>
                <a:latin typeface="+mn-lt"/>
                <a:ea typeface="+mn-ea"/>
                <a:cs typeface="+mn-cs"/>
              </a:rPr>
              <a:t>region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there</a:t>
            </a:r>
            <a:r>
              <a:rPr lang="it-IT" sz="1200" kern="1200" dirty="0" smtClean="0">
                <a:solidFill>
                  <a:schemeClr val="tx1"/>
                </a:solidFill>
                <a:effectLst/>
                <a:latin typeface="+mn-lt"/>
                <a:ea typeface="+mn-ea"/>
                <a:cs typeface="+mn-cs"/>
              </a:rPr>
              <a:t> are 382 </a:t>
            </a:r>
            <a:r>
              <a:rPr lang="it-IT" sz="1200" kern="1200" dirty="0" err="1" smtClean="0">
                <a:solidFill>
                  <a:schemeClr val="tx1"/>
                </a:solidFill>
                <a:effectLst/>
                <a:latin typeface="+mn-lt"/>
                <a:ea typeface="+mn-ea"/>
                <a:cs typeface="+mn-cs"/>
              </a:rPr>
              <a:t>sources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catalogued</a:t>
            </a:r>
            <a:r>
              <a:rPr lang="it-IT" sz="1200" kern="1200" dirty="0" smtClean="0">
                <a:solidFill>
                  <a:schemeClr val="tx1"/>
                </a:solidFill>
                <a:effectLst/>
                <a:latin typeface="+mn-lt"/>
                <a:ea typeface="+mn-ea"/>
                <a:cs typeface="+mn-cs"/>
              </a:rPr>
              <a:t> in the Anderson et al. 2014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following</a:t>
            </a:r>
            <a:r>
              <a:rPr lang="it-IT" sz="1200" kern="1200" dirty="0" smtClean="0">
                <a:solidFill>
                  <a:schemeClr val="tx1"/>
                </a:solidFill>
                <a:effectLst/>
                <a:latin typeface="+mn-lt"/>
                <a:ea typeface="+mn-ea"/>
                <a:cs typeface="+mn-cs"/>
              </a:rPr>
              <a:t>: 63 </a:t>
            </a:r>
            <a:r>
              <a:rPr lang="it-IT" sz="1200" kern="1200" dirty="0" err="1" smtClean="0">
                <a:solidFill>
                  <a:schemeClr val="tx1"/>
                </a:solidFill>
                <a:effectLst/>
                <a:latin typeface="+mn-lt"/>
                <a:ea typeface="+mn-ea"/>
                <a:cs typeface="+mn-cs"/>
              </a:rPr>
              <a:t>known</a:t>
            </a:r>
            <a:r>
              <a:rPr lang="it-IT" sz="1200" kern="1200" dirty="0" smtClean="0">
                <a:solidFill>
                  <a:schemeClr val="tx1"/>
                </a:solidFill>
                <a:effectLst/>
                <a:latin typeface="+mn-lt"/>
                <a:ea typeface="+mn-ea"/>
                <a:cs typeface="+mn-cs"/>
              </a:rPr>
              <a:t> H II </a:t>
            </a:r>
            <a:r>
              <a:rPr lang="it-IT" sz="1200" kern="1200" dirty="0" err="1" smtClean="0">
                <a:solidFill>
                  <a:schemeClr val="tx1"/>
                </a:solidFill>
                <a:effectLst/>
                <a:latin typeface="+mn-lt"/>
                <a:ea typeface="+mn-ea"/>
                <a:cs typeface="+mn-cs"/>
              </a:rPr>
              <a:t>regions</a:t>
            </a:r>
            <a:r>
              <a:rPr lang="it-IT" sz="1200" kern="1200" dirty="0" smtClean="0">
                <a:solidFill>
                  <a:schemeClr val="tx1"/>
                </a:solidFill>
                <a:effectLst/>
                <a:latin typeface="+mn-lt"/>
                <a:ea typeface="+mn-ea"/>
                <a:cs typeface="+mn-cs"/>
              </a:rPr>
              <a:t> (K), 72 </a:t>
            </a:r>
            <a:r>
              <a:rPr lang="it-IT" sz="1200" kern="1200" dirty="0" err="1" smtClean="0">
                <a:solidFill>
                  <a:schemeClr val="tx1"/>
                </a:solidFill>
                <a:effectLst/>
                <a:latin typeface="+mn-lt"/>
                <a:ea typeface="+mn-ea"/>
                <a:cs typeface="+mn-cs"/>
              </a:rPr>
              <a:t>candidates</a:t>
            </a:r>
            <a:r>
              <a:rPr lang="it-IT" sz="1200" kern="1200" dirty="0" smtClean="0">
                <a:solidFill>
                  <a:schemeClr val="tx1"/>
                </a:solidFill>
                <a:effectLst/>
                <a:latin typeface="+mn-lt"/>
                <a:ea typeface="+mn-ea"/>
                <a:cs typeface="+mn-cs"/>
              </a:rPr>
              <a:t> (C), 220 radio </a:t>
            </a:r>
            <a:r>
              <a:rPr lang="it-IT" sz="1200" kern="1200" dirty="0" err="1" smtClean="0">
                <a:solidFill>
                  <a:schemeClr val="tx1"/>
                </a:solidFill>
                <a:effectLst/>
                <a:latin typeface="+mn-lt"/>
                <a:ea typeface="+mn-ea"/>
                <a:cs typeface="+mn-cs"/>
              </a:rPr>
              <a:t>quiet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Q</a:t>
            </a:r>
            <a:r>
              <a:rPr lang="it-IT" sz="1200" kern="1200" dirty="0" smtClean="0">
                <a:solidFill>
                  <a:schemeClr val="tx1"/>
                </a:solidFill>
                <a:effectLst/>
                <a:latin typeface="+mn-lt"/>
                <a:ea typeface="+mn-ea"/>
                <a:cs typeface="+mn-cs"/>
              </a:rPr>
              <a:t>), 22 </a:t>
            </a:r>
            <a:r>
              <a:rPr lang="it-IT" sz="1200" kern="1200" dirty="0" err="1" smtClean="0">
                <a:solidFill>
                  <a:schemeClr val="tx1"/>
                </a:solidFill>
                <a:effectLst/>
                <a:latin typeface="+mn-lt"/>
                <a:ea typeface="+mn-ea"/>
                <a:cs typeface="+mn-cs"/>
              </a:rPr>
              <a:t>closely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located</a:t>
            </a:r>
            <a:r>
              <a:rPr lang="it-IT" sz="1200" kern="1200" dirty="0" smtClean="0">
                <a:solidFill>
                  <a:schemeClr val="tx1"/>
                </a:solidFill>
                <a:effectLst/>
                <a:latin typeface="+mn-lt"/>
                <a:ea typeface="+mn-ea"/>
                <a:cs typeface="+mn-cs"/>
              </a:rPr>
              <a:t> to a </a:t>
            </a:r>
            <a:r>
              <a:rPr lang="it-IT" sz="1200" kern="1200" dirty="0" err="1" smtClean="0">
                <a:solidFill>
                  <a:schemeClr val="tx1"/>
                </a:solidFill>
                <a:effectLst/>
                <a:latin typeface="+mn-lt"/>
                <a:ea typeface="+mn-ea"/>
                <a:cs typeface="+mn-cs"/>
              </a:rPr>
              <a:t>known</a:t>
            </a:r>
            <a:r>
              <a:rPr lang="it-IT" sz="1200" kern="1200" dirty="0" smtClean="0">
                <a:solidFill>
                  <a:schemeClr val="tx1"/>
                </a:solidFill>
                <a:effectLst/>
                <a:latin typeface="+mn-lt"/>
                <a:ea typeface="+mn-ea"/>
                <a:cs typeface="+mn-cs"/>
              </a:rPr>
              <a:t> H II </a:t>
            </a:r>
            <a:r>
              <a:rPr lang="it-IT" sz="1200" kern="1200" dirty="0" err="1" smtClean="0">
                <a:solidFill>
                  <a:schemeClr val="tx1"/>
                </a:solidFill>
                <a:effectLst/>
                <a:latin typeface="+mn-lt"/>
                <a:ea typeface="+mn-ea"/>
                <a:cs typeface="+mn-cs"/>
              </a:rPr>
              <a:t>regions</a:t>
            </a:r>
            <a:r>
              <a:rPr lang="it-IT" sz="1200" kern="1200" dirty="0" smtClean="0">
                <a:solidFill>
                  <a:schemeClr val="tx1"/>
                </a:solidFill>
                <a:effectLst/>
                <a:latin typeface="+mn-lt"/>
                <a:ea typeface="+mn-ea"/>
                <a:cs typeface="+mn-cs"/>
              </a:rPr>
              <a:t> (G), 5 </a:t>
            </a:r>
            <a:r>
              <a:rPr lang="it-IT" sz="1200" kern="1200" dirty="0" err="1" smtClean="0">
                <a:solidFill>
                  <a:schemeClr val="tx1"/>
                </a:solidFill>
                <a:effectLst/>
                <a:latin typeface="+mn-lt"/>
                <a:ea typeface="+mn-ea"/>
                <a:cs typeface="+mn-cs"/>
              </a:rPr>
              <a:t>without</a:t>
            </a:r>
            <a:r>
              <a:rPr lang="it-IT" sz="1200" kern="1200" dirty="0" smtClean="0">
                <a:solidFill>
                  <a:schemeClr val="tx1"/>
                </a:solidFill>
                <a:effectLst/>
                <a:latin typeface="+mn-lt"/>
                <a:ea typeface="+mn-ea"/>
                <a:cs typeface="+mn-cs"/>
              </a:rPr>
              <a:t> radio data (?). </a:t>
            </a: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33</a:t>
            </a:fld>
            <a:endParaRPr lang="it-IT"/>
          </a:p>
        </p:txBody>
      </p:sp>
    </p:spTree>
    <p:extLst>
      <p:ext uri="{BB962C8B-B14F-4D97-AF65-F5344CB8AC3E}">
        <p14:creationId xmlns:p14="http://schemas.microsoft.com/office/powerpoint/2010/main" val="159548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 small </a:t>
            </a:r>
            <a:r>
              <a:rPr lang="it-IT" dirty="0" err="1" smtClean="0"/>
              <a:t>section</a:t>
            </a:r>
            <a:r>
              <a:rPr lang="it-IT" dirty="0" smtClean="0"/>
              <a:t> of the SCORPIO </a:t>
            </a:r>
            <a:r>
              <a:rPr lang="it-IT" dirty="0" err="1" smtClean="0"/>
              <a:t>field</a:t>
            </a:r>
            <a:r>
              <a:rPr lang="it-IT" dirty="0" smtClean="0"/>
              <a:t> (</a:t>
            </a:r>
            <a:r>
              <a:rPr lang="it-IT" dirty="0" err="1" smtClean="0"/>
              <a:t>about</a:t>
            </a:r>
            <a:r>
              <a:rPr lang="it-IT" dirty="0" smtClean="0"/>
              <a:t> 1.5 </a:t>
            </a:r>
            <a:r>
              <a:rPr lang="it-IT" dirty="0" err="1" smtClean="0"/>
              <a:t>deg</a:t>
            </a:r>
            <a:r>
              <a:rPr lang="it-IT" dirty="0" smtClean="0"/>
              <a:t>) </a:t>
            </a:r>
            <a:r>
              <a:rPr lang="it-IT" dirty="0" err="1" smtClean="0"/>
              <a:t>mapped</a:t>
            </a:r>
            <a:r>
              <a:rPr lang="it-IT" dirty="0" smtClean="0"/>
              <a:t> with ASKAP (right </a:t>
            </a:r>
            <a:r>
              <a:rPr lang="it-IT" dirty="0" err="1" smtClean="0"/>
              <a:t>pannel</a:t>
            </a:r>
            <a:r>
              <a:rPr lang="it-IT" dirty="0" smtClean="0"/>
              <a:t>) </a:t>
            </a:r>
            <a:r>
              <a:rPr lang="it-IT" dirty="0" err="1" smtClean="0"/>
              <a:t>compared</a:t>
            </a:r>
            <a:r>
              <a:rPr lang="it-IT" dirty="0" smtClean="0"/>
              <a:t> to</a:t>
            </a:r>
            <a:r>
              <a:rPr lang="it-IT" baseline="0" dirty="0" smtClean="0"/>
              <a:t> an </a:t>
            </a:r>
            <a:r>
              <a:rPr lang="it-IT" baseline="0" dirty="0" err="1" smtClean="0"/>
              <a:t>equivalent</a:t>
            </a:r>
            <a:r>
              <a:rPr lang="it-IT" baseline="0" dirty="0" smtClean="0"/>
              <a:t> </a:t>
            </a:r>
            <a:r>
              <a:rPr lang="it-IT" baseline="0" dirty="0" err="1" smtClean="0"/>
              <a:t>observations</a:t>
            </a:r>
            <a:r>
              <a:rPr lang="it-IT" baseline="0" dirty="0" smtClean="0"/>
              <a:t> made with MOST.</a:t>
            </a:r>
          </a:p>
          <a:p>
            <a:r>
              <a:rPr lang="it-IT" baseline="0" dirty="0" smtClean="0"/>
              <a:t>The ASKAP image </a:t>
            </a:r>
            <a:r>
              <a:rPr lang="it-IT" baseline="0" dirty="0" err="1" smtClean="0"/>
              <a:t>is</a:t>
            </a:r>
            <a:r>
              <a:rPr lang="it-IT" baseline="0" dirty="0" smtClean="0"/>
              <a:t> </a:t>
            </a:r>
            <a:r>
              <a:rPr lang="it-IT" baseline="0" dirty="0" err="1" smtClean="0"/>
              <a:t>sharper</a:t>
            </a:r>
            <a:r>
              <a:rPr lang="it-IT" baseline="0" dirty="0" smtClean="0"/>
              <a:t> and more sensitive, </a:t>
            </a:r>
            <a:r>
              <a:rPr lang="it-IT" baseline="0" dirty="0" err="1" smtClean="0"/>
              <a:t>showing</a:t>
            </a:r>
            <a:r>
              <a:rPr lang="it-IT" baseline="0" dirty="0" smtClean="0"/>
              <a:t> some </a:t>
            </a:r>
            <a:r>
              <a:rPr lang="it-IT" baseline="0" dirty="0" err="1" smtClean="0"/>
              <a:t>fainter</a:t>
            </a:r>
            <a:r>
              <a:rPr lang="it-IT" baseline="0" dirty="0" smtClean="0"/>
              <a:t> </a:t>
            </a:r>
            <a:r>
              <a:rPr lang="it-IT" baseline="0" dirty="0" err="1" smtClean="0"/>
              <a:t>features</a:t>
            </a:r>
            <a:r>
              <a:rPr lang="it-IT" baseline="0" dirty="0" smtClean="0"/>
              <a:t> with </a:t>
            </a:r>
            <a:r>
              <a:rPr lang="it-IT" baseline="0" dirty="0" err="1" smtClean="0"/>
              <a:t>additional</a:t>
            </a:r>
            <a:r>
              <a:rPr lang="it-IT" baseline="0" dirty="0" smtClean="0"/>
              <a:t> </a:t>
            </a:r>
            <a:r>
              <a:rPr lang="it-IT" baseline="0" dirty="0" err="1" smtClean="0"/>
              <a:t>details</a:t>
            </a:r>
            <a:r>
              <a:rPr lang="it-IT" baseline="0" dirty="0" smtClean="0"/>
              <a:t> </a:t>
            </a:r>
            <a:r>
              <a:rPr lang="it-IT" baseline="0" dirty="0" err="1" smtClean="0"/>
              <a:t>not</a:t>
            </a:r>
            <a:r>
              <a:rPr lang="it-IT" baseline="0" dirty="0" smtClean="0"/>
              <a:t> </a:t>
            </a:r>
            <a:r>
              <a:rPr lang="it-IT" baseline="0" dirty="0" err="1" smtClean="0"/>
              <a:t>visible</a:t>
            </a:r>
            <a:r>
              <a:rPr lang="it-IT" baseline="0" dirty="0" smtClean="0"/>
              <a:t> in the </a:t>
            </a:r>
            <a:r>
              <a:rPr lang="it-IT" baseline="0" dirty="0" err="1" smtClean="0"/>
              <a:t>previous</a:t>
            </a:r>
            <a:r>
              <a:rPr lang="it-IT" baseline="0" dirty="0" smtClean="0"/>
              <a:t> best </a:t>
            </a:r>
            <a:r>
              <a:rPr lang="it-IT" baseline="0" dirty="0" err="1" smtClean="0"/>
              <a:t>imag</a:t>
            </a:r>
            <a:r>
              <a:rPr lang="it-IT" baseline="0" dirty="0" smtClean="0"/>
              <a:t> of </a:t>
            </a:r>
            <a:r>
              <a:rPr lang="it-IT" baseline="0" dirty="0" err="1" smtClean="0"/>
              <a:t>this</a:t>
            </a:r>
            <a:r>
              <a:rPr lang="it-IT" baseline="0" dirty="0" smtClean="0"/>
              <a:t> patch in the </a:t>
            </a:r>
            <a:r>
              <a:rPr lang="it-IT" baseline="0" dirty="0" err="1" smtClean="0"/>
              <a:t>sky</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34</a:t>
            </a:fld>
            <a:endParaRPr lang="it-IT"/>
          </a:p>
        </p:txBody>
      </p:sp>
    </p:spTree>
    <p:extLst>
      <p:ext uri="{BB962C8B-B14F-4D97-AF65-F5344CB8AC3E}">
        <p14:creationId xmlns:p14="http://schemas.microsoft.com/office/powerpoint/2010/main" val="3693227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In the Figure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compare </a:t>
            </a:r>
            <a:r>
              <a:rPr lang="it-IT" sz="1200" kern="1200" dirty="0" err="1" smtClean="0">
                <a:solidFill>
                  <a:schemeClr val="tx1"/>
                </a:solidFill>
                <a:effectLst/>
                <a:latin typeface="+mn-lt"/>
                <a:ea typeface="+mn-ea"/>
                <a:cs typeface="+mn-cs"/>
              </a:rPr>
              <a:t>how</a:t>
            </a:r>
            <a:r>
              <a:rPr lang="it-IT" sz="1200" kern="1200" dirty="0" smtClean="0">
                <a:solidFill>
                  <a:schemeClr val="tx1"/>
                </a:solidFill>
                <a:effectLst/>
                <a:latin typeface="+mn-lt"/>
                <a:ea typeface="+mn-ea"/>
                <a:cs typeface="+mn-cs"/>
              </a:rPr>
              <a:t> the SNR G343.1-0.7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observed</a:t>
            </a:r>
            <a:r>
              <a:rPr lang="it-IT" sz="1200" kern="1200" dirty="0" smtClean="0">
                <a:solidFill>
                  <a:schemeClr val="tx1"/>
                </a:solidFill>
                <a:effectLst/>
                <a:latin typeface="+mn-lt"/>
                <a:ea typeface="+mn-ea"/>
                <a:cs typeface="+mn-cs"/>
              </a:rPr>
              <a:t> by ASKAP and by MOST. The </a:t>
            </a:r>
            <a:r>
              <a:rPr lang="it-IT" sz="1200" kern="1200" dirty="0" err="1" smtClean="0">
                <a:solidFill>
                  <a:schemeClr val="tx1"/>
                </a:solidFill>
                <a:effectLst/>
                <a:latin typeface="+mn-lt"/>
                <a:ea typeface="+mn-ea"/>
                <a:cs typeface="+mn-cs"/>
              </a:rPr>
              <a:t>overall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structure</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remnant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recovered</a:t>
            </a:r>
            <a:r>
              <a:rPr lang="it-IT" sz="1200" kern="1200" dirty="0" smtClean="0">
                <a:solidFill>
                  <a:schemeClr val="tx1"/>
                </a:solidFill>
                <a:effectLst/>
                <a:latin typeface="+mn-lt"/>
                <a:ea typeface="+mn-ea"/>
                <a:cs typeface="+mn-cs"/>
              </a:rPr>
              <a:t> by </a:t>
            </a:r>
            <a:r>
              <a:rPr lang="it-IT" sz="1200" kern="1200" dirty="0" err="1" smtClean="0">
                <a:solidFill>
                  <a:schemeClr val="tx1"/>
                </a:solidFill>
                <a:effectLst/>
                <a:latin typeface="+mn-lt"/>
                <a:ea typeface="+mn-ea"/>
                <a:cs typeface="+mn-cs"/>
              </a:rPr>
              <a:t>both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instru-ments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However</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better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resolution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achieved</a:t>
            </a:r>
            <a:r>
              <a:rPr lang="it-IT" sz="1200" kern="1200" dirty="0" smtClean="0">
                <a:solidFill>
                  <a:schemeClr val="tx1"/>
                </a:solidFill>
                <a:effectLst/>
                <a:latin typeface="+mn-lt"/>
                <a:ea typeface="+mn-ea"/>
                <a:cs typeface="+mn-cs"/>
              </a:rPr>
              <a:t> with ASKAP, </a:t>
            </a:r>
            <a:r>
              <a:rPr lang="it-IT" sz="1200" kern="1200" dirty="0" err="1" smtClean="0">
                <a:solidFill>
                  <a:schemeClr val="tx1"/>
                </a:solidFill>
                <a:effectLst/>
                <a:latin typeface="+mn-lt"/>
                <a:ea typeface="+mn-ea"/>
                <a:cs typeface="+mn-cs"/>
              </a:rPr>
              <a:t>twice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good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MOST, </a:t>
            </a:r>
            <a:r>
              <a:rPr lang="it-IT" sz="1200" kern="1200" dirty="0" err="1" smtClean="0">
                <a:solidFill>
                  <a:schemeClr val="tx1"/>
                </a:solidFill>
                <a:effectLst/>
                <a:latin typeface="+mn-lt"/>
                <a:ea typeface="+mn-ea"/>
                <a:cs typeface="+mn-cs"/>
              </a:rPr>
              <a:t>allows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us</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appreciate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finer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details</a:t>
            </a:r>
            <a:r>
              <a:rPr lang="it-IT" sz="1200" kern="1200" dirty="0" smtClean="0">
                <a:solidFill>
                  <a:schemeClr val="tx1"/>
                </a:solidFill>
                <a:effectLst/>
                <a:latin typeface="+mn-lt"/>
                <a:ea typeface="+mn-ea"/>
                <a:cs typeface="+mn-cs"/>
              </a:rPr>
              <a:t> of the source </a:t>
            </a:r>
            <a:r>
              <a:rPr lang="it-IT" sz="1200" kern="1200" dirty="0" err="1" smtClean="0">
                <a:solidFill>
                  <a:schemeClr val="tx1"/>
                </a:solidFill>
                <a:effectLst/>
                <a:latin typeface="+mn-lt"/>
                <a:ea typeface="+mn-ea"/>
                <a:cs typeface="+mn-cs"/>
              </a:rPr>
              <a:t>visible</a:t>
            </a:r>
            <a:r>
              <a:rPr lang="it-IT" sz="1200" kern="1200" dirty="0" smtClean="0">
                <a:solidFill>
                  <a:schemeClr val="tx1"/>
                </a:solidFill>
                <a:effectLst/>
                <a:latin typeface="+mn-lt"/>
                <a:ea typeface="+mn-ea"/>
                <a:cs typeface="+mn-cs"/>
              </a:rPr>
              <a:t> in the </a:t>
            </a:r>
            <a:r>
              <a:rPr lang="it-IT" sz="1200" kern="1200" dirty="0" err="1" smtClean="0">
                <a:solidFill>
                  <a:schemeClr val="tx1"/>
                </a:solidFill>
                <a:effectLst/>
                <a:latin typeface="+mn-lt"/>
                <a:ea typeface="+mn-ea"/>
                <a:cs typeface="+mn-cs"/>
              </a:rPr>
              <a:t>map</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particular</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better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spatial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definition</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brighter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regions</a:t>
            </a:r>
            <a:r>
              <a:rPr lang="it-IT" sz="1200" kern="1200" dirty="0" smtClean="0">
                <a:solidFill>
                  <a:schemeClr val="tx1"/>
                </a:solidFill>
                <a:effectLst/>
                <a:latin typeface="+mn-lt"/>
                <a:ea typeface="+mn-ea"/>
                <a:cs typeface="+mn-cs"/>
              </a:rPr>
              <a:t> in the </a:t>
            </a:r>
            <a:r>
              <a:rPr lang="it-IT" sz="1200" kern="1200" dirty="0" err="1" smtClean="0">
                <a:solidFill>
                  <a:schemeClr val="tx1"/>
                </a:solidFill>
                <a:effectLst/>
                <a:latin typeface="+mn-lt"/>
                <a:ea typeface="+mn-ea"/>
                <a:cs typeface="+mn-cs"/>
              </a:rPr>
              <a:t>southern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edges</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remnants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very</a:t>
            </a:r>
            <a:r>
              <a:rPr lang="it-IT" sz="1200" kern="1200" dirty="0" smtClean="0">
                <a:solidFill>
                  <a:schemeClr val="tx1"/>
                </a:solidFill>
                <a:effectLst/>
                <a:latin typeface="+mn-lt"/>
                <a:ea typeface="+mn-ea"/>
                <a:cs typeface="+mn-cs"/>
              </a:rPr>
              <a:t> proba- </a:t>
            </a:r>
            <a:r>
              <a:rPr lang="it-IT" sz="1200" kern="1200" dirty="0" err="1" smtClean="0">
                <a:solidFill>
                  <a:schemeClr val="tx1"/>
                </a:solidFill>
                <a:effectLst/>
                <a:latin typeface="+mn-lt"/>
                <a:ea typeface="+mn-ea"/>
                <a:cs typeface="+mn-cs"/>
              </a:rPr>
              <a:t>bly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associated</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areas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where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interaction</a:t>
            </a:r>
            <a:r>
              <a:rPr lang="it-IT" sz="1200" kern="1200" dirty="0" smtClean="0">
                <a:solidFill>
                  <a:schemeClr val="tx1"/>
                </a:solidFill>
                <a:effectLst/>
                <a:latin typeface="+mn-lt"/>
                <a:ea typeface="+mn-ea"/>
                <a:cs typeface="+mn-cs"/>
              </a:rPr>
              <a:t> with ISM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taking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place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obtained</a:t>
            </a:r>
            <a:r>
              <a:rPr lang="it-IT" sz="1200" kern="1200" dirty="0" smtClean="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37</a:t>
            </a:fld>
            <a:endParaRPr lang="it-IT"/>
          </a:p>
        </p:txBody>
      </p:sp>
    </p:spTree>
    <p:extLst>
      <p:ext uri="{BB962C8B-B14F-4D97-AF65-F5344CB8AC3E}">
        <p14:creationId xmlns:p14="http://schemas.microsoft.com/office/powerpoint/2010/main" val="1282453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err="1" smtClean="0">
                <a:solidFill>
                  <a:schemeClr val="tx1"/>
                </a:solidFill>
                <a:effectLst/>
                <a:latin typeface="+mn-lt"/>
                <a:ea typeface="+mn-ea"/>
                <a:cs typeface="+mn-cs"/>
              </a:rPr>
              <a:t>Another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useful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comparison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reported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here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where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compare the </a:t>
            </a:r>
            <a:r>
              <a:rPr lang="it-IT" sz="1200" kern="1200" dirty="0" err="1" smtClean="0">
                <a:solidFill>
                  <a:schemeClr val="tx1"/>
                </a:solidFill>
                <a:effectLst/>
                <a:latin typeface="+mn-lt"/>
                <a:ea typeface="+mn-ea"/>
                <a:cs typeface="+mn-cs"/>
              </a:rPr>
              <a:t>same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field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around</a:t>
            </a:r>
            <a:r>
              <a:rPr lang="it-IT" sz="1200" kern="1200" dirty="0" smtClean="0">
                <a:solidFill>
                  <a:schemeClr val="tx1"/>
                </a:solidFill>
                <a:effectLst/>
                <a:latin typeface="+mn-lt"/>
                <a:ea typeface="+mn-ea"/>
                <a:cs typeface="+mn-cs"/>
              </a:rPr>
              <a:t> the H II </a:t>
            </a:r>
            <a:r>
              <a:rPr lang="it-IT" sz="1200" kern="1200" dirty="0" err="1" smtClean="0">
                <a:solidFill>
                  <a:schemeClr val="tx1"/>
                </a:solidFill>
                <a:effectLst/>
                <a:latin typeface="+mn-lt"/>
                <a:ea typeface="+mn-ea"/>
                <a:cs typeface="+mn-cs"/>
              </a:rPr>
              <a:t>region</a:t>
            </a:r>
            <a:r>
              <a:rPr lang="it-IT" sz="1200" kern="1200" dirty="0" smtClean="0">
                <a:solidFill>
                  <a:schemeClr val="tx1"/>
                </a:solidFill>
                <a:effectLst/>
                <a:latin typeface="+mn-lt"/>
                <a:ea typeface="+mn-ea"/>
                <a:cs typeface="+mn-cs"/>
              </a:rPr>
              <a:t> [C06] S17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observed</a:t>
            </a:r>
            <a:r>
              <a:rPr lang="it-IT" sz="1200" kern="1200" dirty="0" smtClean="0">
                <a:solidFill>
                  <a:schemeClr val="tx1"/>
                </a:solidFill>
                <a:effectLst/>
                <a:latin typeface="+mn-lt"/>
                <a:ea typeface="+mn-ea"/>
                <a:cs typeface="+mn-cs"/>
              </a:rPr>
              <a:t> by MOST, ASKAP and by ATCA.  </a:t>
            </a:r>
            <a:r>
              <a:rPr lang="it-IT" sz="1200" kern="1200" dirty="0" err="1" smtClean="0">
                <a:solidFill>
                  <a:schemeClr val="tx1"/>
                </a:solidFill>
                <a:effectLst/>
                <a:latin typeface="+mn-lt"/>
                <a:ea typeface="+mn-ea"/>
                <a:cs typeface="+mn-cs"/>
              </a:rPr>
              <a:t>Despite</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great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difference</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terms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instrument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capabilities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overall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morphology</a:t>
            </a:r>
            <a:r>
              <a:rPr lang="it-IT" sz="1200" kern="1200" dirty="0" smtClean="0">
                <a:solidFill>
                  <a:schemeClr val="tx1"/>
                </a:solidFill>
                <a:effectLst/>
                <a:latin typeface="+mn-lt"/>
                <a:ea typeface="+mn-ea"/>
                <a:cs typeface="+mn-cs"/>
              </a:rPr>
              <a:t> of the source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again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reconstructed</a:t>
            </a:r>
            <a:r>
              <a:rPr lang="it-IT" sz="1200" kern="1200" dirty="0" smtClean="0">
                <a:solidFill>
                  <a:schemeClr val="tx1"/>
                </a:solidFill>
                <a:effectLst/>
                <a:latin typeface="+mn-lt"/>
                <a:ea typeface="+mn-ea"/>
                <a:cs typeface="+mn-cs"/>
              </a:rPr>
              <a:t> by ASKAP,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provides</a:t>
            </a:r>
            <a:r>
              <a:rPr lang="it-IT" sz="1200" kern="1200" dirty="0" smtClean="0">
                <a:solidFill>
                  <a:schemeClr val="tx1"/>
                </a:solidFill>
                <a:effectLst/>
                <a:latin typeface="+mn-lt"/>
                <a:ea typeface="+mn-ea"/>
                <a:cs typeface="+mn-cs"/>
              </a:rPr>
              <a:t> the best compromise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fine </a:t>
            </a:r>
            <a:r>
              <a:rPr lang="it-IT" sz="1200" kern="1200" dirty="0" err="1" smtClean="0">
                <a:solidFill>
                  <a:schemeClr val="tx1"/>
                </a:solidFill>
                <a:effectLst/>
                <a:latin typeface="+mn-lt"/>
                <a:ea typeface="+mn-ea"/>
                <a:cs typeface="+mn-cs"/>
              </a:rPr>
              <a:t>details</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extended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structures</a:t>
            </a:r>
            <a:r>
              <a:rPr lang="it-IT" sz="1200" kern="1200" dirty="0" smtClean="0">
                <a:solidFill>
                  <a:schemeClr val="tx1"/>
                </a:solidFill>
                <a:effectLst/>
                <a:latin typeface="+mn-lt"/>
                <a:ea typeface="+mn-ea"/>
                <a:cs typeface="+mn-cs"/>
              </a:rPr>
              <a:t>. </a:t>
            </a:r>
          </a:p>
          <a:p>
            <a:r>
              <a:rPr lang="it-IT" sz="1200" kern="1200" dirty="0" err="1" smtClean="0">
                <a:solidFill>
                  <a:schemeClr val="tx1"/>
                </a:solidFill>
                <a:effectLst/>
                <a:latin typeface="+mn-lt"/>
                <a:ea typeface="+mn-ea"/>
                <a:cs typeface="+mn-cs"/>
              </a:rPr>
              <a:t>All</a:t>
            </a:r>
            <a:r>
              <a:rPr lang="it-IT" sz="1200" kern="1200" dirty="0" smtClean="0">
                <a:solidFill>
                  <a:schemeClr val="tx1"/>
                </a:solidFill>
                <a:effectLst/>
                <a:latin typeface="+mn-lt"/>
                <a:ea typeface="+mn-ea"/>
                <a:cs typeface="+mn-cs"/>
              </a:rPr>
              <a:t> the compact </a:t>
            </a:r>
            <a:r>
              <a:rPr lang="it-IT" sz="1200" kern="1200" dirty="0" err="1" smtClean="0">
                <a:solidFill>
                  <a:schemeClr val="tx1"/>
                </a:solidFill>
                <a:effectLst/>
                <a:latin typeface="+mn-lt"/>
                <a:ea typeface="+mn-ea"/>
                <a:cs typeface="+mn-cs"/>
              </a:rPr>
              <a:t>components</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detailed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edges</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inner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region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detected</a:t>
            </a:r>
            <a:r>
              <a:rPr lang="it-IT" sz="1200" kern="1200" dirty="0" smtClean="0">
                <a:solidFill>
                  <a:schemeClr val="tx1"/>
                </a:solidFill>
                <a:effectLst/>
                <a:latin typeface="+mn-lt"/>
                <a:ea typeface="+mn-ea"/>
                <a:cs typeface="+mn-cs"/>
              </a:rPr>
              <a:t> in the ATCA image, are </a:t>
            </a:r>
            <a:r>
              <a:rPr lang="it-IT" sz="1200" kern="1200" dirty="0" err="1" smtClean="0">
                <a:solidFill>
                  <a:schemeClr val="tx1"/>
                </a:solidFill>
                <a:effectLst/>
                <a:latin typeface="+mn-lt"/>
                <a:ea typeface="+mn-ea"/>
                <a:cs typeface="+mn-cs"/>
              </a:rPr>
              <a:t>indeed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present</a:t>
            </a:r>
            <a:r>
              <a:rPr lang="it-IT" sz="1200" kern="1200" dirty="0" smtClean="0">
                <a:solidFill>
                  <a:schemeClr val="tx1"/>
                </a:solidFill>
                <a:effectLst/>
                <a:latin typeface="+mn-lt"/>
                <a:ea typeface="+mn-ea"/>
                <a:cs typeface="+mn-cs"/>
              </a:rPr>
              <a:t> in the ASKAP </a:t>
            </a:r>
            <a:r>
              <a:rPr lang="it-IT" sz="1200" kern="1200" dirty="0" err="1" smtClean="0">
                <a:solidFill>
                  <a:schemeClr val="tx1"/>
                </a:solidFill>
                <a:effectLst/>
                <a:latin typeface="+mn-lt"/>
                <a:ea typeface="+mn-ea"/>
                <a:cs typeface="+mn-cs"/>
              </a:rPr>
              <a:t>map</a:t>
            </a:r>
            <a:r>
              <a:rPr lang="it-IT" sz="1200" kern="1200" dirty="0" smtClean="0">
                <a:solidFill>
                  <a:schemeClr val="tx1"/>
                </a:solidFill>
                <a:effectLst/>
                <a:latin typeface="+mn-lt"/>
                <a:ea typeface="+mn-ea"/>
                <a:cs typeface="+mn-cs"/>
              </a:rPr>
              <a:t>. On the </a:t>
            </a:r>
            <a:r>
              <a:rPr lang="it-IT" sz="1200" kern="1200" dirty="0" err="1" smtClean="0">
                <a:solidFill>
                  <a:schemeClr val="tx1"/>
                </a:solidFill>
                <a:effectLst/>
                <a:latin typeface="+mn-lt"/>
                <a:ea typeface="+mn-ea"/>
                <a:cs typeface="+mn-cs"/>
              </a:rPr>
              <a:t>other</a:t>
            </a:r>
            <a:r>
              <a:rPr lang="it-IT" sz="1200" kern="1200" dirty="0" smtClean="0">
                <a:solidFill>
                  <a:schemeClr val="tx1"/>
                </a:solidFill>
                <a:effectLst/>
                <a:latin typeface="+mn-lt"/>
                <a:ea typeface="+mn-ea"/>
                <a:cs typeface="+mn-cs"/>
              </a:rPr>
              <a:t> end, </a:t>
            </a:r>
            <a:r>
              <a:rPr lang="it-IT" sz="1200" kern="1200" dirty="0" err="1" smtClean="0">
                <a:solidFill>
                  <a:schemeClr val="tx1"/>
                </a:solidFill>
                <a:effectLst/>
                <a:latin typeface="+mn-lt"/>
                <a:ea typeface="+mn-ea"/>
                <a:cs typeface="+mn-cs"/>
              </a:rPr>
              <a:t>all</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extended</a:t>
            </a:r>
            <a:r>
              <a:rPr lang="it-IT" sz="1200" kern="1200" dirty="0" smtClean="0">
                <a:solidFill>
                  <a:schemeClr val="tx1"/>
                </a:solidFill>
                <a:effectLst/>
                <a:latin typeface="+mn-lt"/>
                <a:ea typeface="+mn-ea"/>
                <a:cs typeface="+mn-cs"/>
              </a:rPr>
              <a:t> diffuse </a:t>
            </a:r>
            <a:r>
              <a:rPr lang="it-IT" sz="1200" kern="1200" dirty="0" err="1" smtClean="0">
                <a:solidFill>
                  <a:schemeClr val="tx1"/>
                </a:solidFill>
                <a:effectLst/>
                <a:latin typeface="+mn-lt"/>
                <a:ea typeface="+mn-ea"/>
                <a:cs typeface="+mn-cs"/>
              </a:rPr>
              <a:t>emission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detected</a:t>
            </a:r>
            <a:r>
              <a:rPr lang="it-IT" sz="1200" kern="1200" dirty="0" smtClean="0">
                <a:solidFill>
                  <a:schemeClr val="tx1"/>
                </a:solidFill>
                <a:effectLst/>
                <a:latin typeface="+mn-lt"/>
                <a:ea typeface="+mn-ea"/>
                <a:cs typeface="+mn-cs"/>
              </a:rPr>
              <a:t> in the MOST </a:t>
            </a:r>
            <a:r>
              <a:rPr lang="it-IT" sz="1200" kern="1200" dirty="0" err="1" smtClean="0">
                <a:solidFill>
                  <a:schemeClr val="tx1"/>
                </a:solidFill>
                <a:effectLst/>
                <a:latin typeface="+mn-lt"/>
                <a:ea typeface="+mn-ea"/>
                <a:cs typeface="+mn-cs"/>
              </a:rPr>
              <a:t>map</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successfully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recovered</a:t>
            </a:r>
            <a:r>
              <a:rPr lang="it-IT" sz="1200" kern="1200" dirty="0" smtClean="0">
                <a:solidFill>
                  <a:schemeClr val="tx1"/>
                </a:solidFill>
                <a:effectLst/>
                <a:latin typeface="+mn-lt"/>
                <a:ea typeface="+mn-ea"/>
                <a:cs typeface="+mn-cs"/>
              </a:rPr>
              <a:t> by ASKAP, </a:t>
            </a:r>
            <a:r>
              <a:rPr lang="it-IT" sz="1200" kern="1200" dirty="0" err="1" smtClean="0">
                <a:solidFill>
                  <a:schemeClr val="tx1"/>
                </a:solidFill>
                <a:effectLst/>
                <a:latin typeface="+mn-lt"/>
                <a:ea typeface="+mn-ea"/>
                <a:cs typeface="+mn-cs"/>
              </a:rPr>
              <a:t>including</a:t>
            </a:r>
            <a:r>
              <a:rPr lang="it-IT" sz="1200" kern="1200" dirty="0" smtClean="0">
                <a:solidFill>
                  <a:schemeClr val="tx1"/>
                </a:solidFill>
                <a:effectLst/>
                <a:latin typeface="+mn-lt"/>
                <a:ea typeface="+mn-ea"/>
                <a:cs typeface="+mn-cs"/>
              </a:rPr>
              <a:t> the new </a:t>
            </a:r>
            <a:r>
              <a:rPr lang="it-IT" sz="1200" kern="1200" dirty="0" err="1" smtClean="0">
                <a:solidFill>
                  <a:schemeClr val="tx1"/>
                </a:solidFill>
                <a:effectLst/>
                <a:latin typeface="+mn-lt"/>
                <a:ea typeface="+mn-ea"/>
                <a:cs typeface="+mn-cs"/>
              </a:rPr>
              <a:t>detection</a:t>
            </a:r>
            <a:r>
              <a:rPr lang="it-IT" sz="1200" kern="1200" dirty="0" smtClean="0">
                <a:solidFill>
                  <a:schemeClr val="tx1"/>
                </a:solidFill>
                <a:effectLst/>
                <a:latin typeface="+mn-lt"/>
                <a:ea typeface="+mn-ea"/>
                <a:cs typeface="+mn-cs"/>
              </a:rPr>
              <a:t> of some diffuse, </a:t>
            </a:r>
            <a:r>
              <a:rPr lang="it-IT" sz="1200" kern="1200" dirty="0" err="1" smtClean="0">
                <a:solidFill>
                  <a:schemeClr val="tx1"/>
                </a:solidFill>
                <a:effectLst/>
                <a:latin typeface="+mn-lt"/>
                <a:ea typeface="+mn-ea"/>
                <a:cs typeface="+mn-cs"/>
              </a:rPr>
              <a:t>low-brightness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features</a:t>
            </a:r>
            <a:r>
              <a:rPr lang="it-IT" sz="1200" kern="1200" dirty="0" smtClean="0">
                <a:solidFill>
                  <a:schemeClr val="tx1"/>
                </a:solidFill>
                <a:effectLst/>
                <a:latin typeface="+mn-lt"/>
                <a:ea typeface="+mn-ea"/>
                <a:cs typeface="+mn-cs"/>
              </a:rPr>
              <a:t> in the </a:t>
            </a:r>
            <a:r>
              <a:rPr lang="it-IT" sz="1200" kern="1200" dirty="0" err="1" smtClean="0">
                <a:solidFill>
                  <a:schemeClr val="tx1"/>
                </a:solidFill>
                <a:effectLst/>
                <a:latin typeface="+mn-lt"/>
                <a:ea typeface="+mn-ea"/>
                <a:cs typeface="+mn-cs"/>
              </a:rPr>
              <a:t>southern</a:t>
            </a:r>
            <a:r>
              <a:rPr lang="it-IT" sz="1200" kern="1200" dirty="0" smtClean="0">
                <a:solidFill>
                  <a:schemeClr val="tx1"/>
                </a:solidFill>
                <a:effectLst/>
                <a:latin typeface="+mn-lt"/>
                <a:ea typeface="+mn-ea"/>
                <a:cs typeface="+mn-cs"/>
              </a:rPr>
              <a:t> part of the nebula, </a:t>
            </a:r>
            <a:r>
              <a:rPr lang="it-IT" sz="1200" kern="1200" dirty="0" err="1" smtClean="0">
                <a:solidFill>
                  <a:schemeClr val="tx1"/>
                </a:solidFill>
                <a:effectLst/>
                <a:latin typeface="+mn-lt"/>
                <a:ea typeface="+mn-ea"/>
                <a:cs typeface="+mn-cs"/>
              </a:rPr>
              <a:t>indicating</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superior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capability</a:t>
            </a:r>
            <a:r>
              <a:rPr lang="it-IT" sz="1200" kern="1200" dirty="0" smtClean="0">
                <a:solidFill>
                  <a:schemeClr val="tx1"/>
                </a:solidFill>
                <a:effectLst/>
                <a:latin typeface="+mn-lt"/>
                <a:ea typeface="+mn-ea"/>
                <a:cs typeface="+mn-cs"/>
              </a:rPr>
              <a:t> of ASKAP, </a:t>
            </a:r>
            <a:r>
              <a:rPr lang="it-IT" sz="1200" kern="1200" dirty="0" err="1" smtClean="0">
                <a:solidFill>
                  <a:schemeClr val="tx1"/>
                </a:solidFill>
                <a:effectLst/>
                <a:latin typeface="+mn-lt"/>
                <a:ea typeface="+mn-ea"/>
                <a:cs typeface="+mn-cs"/>
              </a:rPr>
              <a:t>compared</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other</a:t>
            </a:r>
            <a:r>
              <a:rPr lang="it-IT" sz="1200" kern="1200" dirty="0" smtClean="0">
                <a:solidFill>
                  <a:schemeClr val="tx1"/>
                </a:solidFill>
                <a:effectLst/>
                <a:latin typeface="+mn-lt"/>
                <a:ea typeface="+mn-ea"/>
                <a:cs typeface="+mn-cs"/>
              </a:rPr>
              <a:t> radio </a:t>
            </a:r>
            <a:r>
              <a:rPr lang="it-IT" sz="1200" kern="1200" dirty="0" err="1" smtClean="0">
                <a:solidFill>
                  <a:schemeClr val="tx1"/>
                </a:solidFill>
                <a:effectLst/>
                <a:latin typeface="+mn-lt"/>
                <a:ea typeface="+mn-ea"/>
                <a:cs typeface="+mn-cs"/>
              </a:rPr>
              <a:t>facilities</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recover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low-brigtness</a:t>
            </a:r>
            <a:r>
              <a:rPr lang="it-IT" sz="1200" kern="1200" dirty="0" smtClean="0">
                <a:solidFill>
                  <a:schemeClr val="tx1"/>
                </a:solidFill>
                <a:effectLst/>
                <a:latin typeface="+mn-lt"/>
                <a:ea typeface="+mn-ea"/>
                <a:cs typeface="+mn-cs"/>
              </a:rPr>
              <a:t> diffuse </a:t>
            </a:r>
            <a:r>
              <a:rPr lang="it-IT" sz="1200" kern="1200" dirty="0" err="1" smtClean="0">
                <a:solidFill>
                  <a:schemeClr val="tx1"/>
                </a:solidFill>
                <a:effectLst/>
                <a:latin typeface="+mn-lt"/>
                <a:ea typeface="+mn-ea"/>
                <a:cs typeface="+mn-cs"/>
              </a:rPr>
              <a:t>emission</a:t>
            </a:r>
            <a:r>
              <a:rPr lang="it-IT" sz="1200" kern="1200" dirty="0" smtClean="0">
                <a:solidFill>
                  <a:schemeClr val="tx1"/>
                </a:solidFill>
                <a:effectLst/>
                <a:latin typeface="+mn-lt"/>
                <a:ea typeface="+mn-ea"/>
                <a:cs typeface="+mn-cs"/>
              </a:rPr>
              <a:t> up to </a:t>
            </a:r>
            <a:r>
              <a:rPr lang="it-IT" sz="1200" kern="1200" dirty="0" err="1" smtClean="0">
                <a:solidFill>
                  <a:schemeClr val="tx1"/>
                </a:solidFill>
                <a:effectLst/>
                <a:latin typeface="+mn-lt"/>
                <a:ea typeface="+mn-ea"/>
                <a:cs typeface="+mn-cs"/>
              </a:rPr>
              <a:t>angular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scales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comparable</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LAS. </a:t>
            </a: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38</a:t>
            </a:fld>
            <a:endParaRPr lang="it-IT"/>
          </a:p>
        </p:txBody>
      </p:sp>
    </p:spTree>
    <p:extLst>
      <p:ext uri="{BB962C8B-B14F-4D97-AF65-F5344CB8AC3E}">
        <p14:creationId xmlns:p14="http://schemas.microsoft.com/office/powerpoint/2010/main" val="268666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Here </a:t>
            </a:r>
            <a:r>
              <a:rPr lang="it-IT" sz="1200" kern="1200" dirty="0" err="1" smtClean="0">
                <a:solidFill>
                  <a:schemeClr val="tx1"/>
                </a:solidFill>
                <a:effectLst/>
                <a:latin typeface="+mn-lt"/>
                <a:ea typeface="+mn-ea"/>
                <a:cs typeface="+mn-cs"/>
              </a:rPr>
              <a:t>there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another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example</a:t>
            </a:r>
            <a:r>
              <a:rPr lang="it-IT" sz="1200" kern="1200" dirty="0" smtClean="0">
                <a:solidFill>
                  <a:schemeClr val="tx1"/>
                </a:solidFill>
                <a:effectLst/>
                <a:latin typeface="+mn-lt"/>
                <a:ea typeface="+mn-ea"/>
                <a:cs typeface="+mn-cs"/>
              </a:rPr>
              <a:t> of a HII </a:t>
            </a:r>
            <a:r>
              <a:rPr lang="it-IT" sz="1200" kern="1200" dirty="0" err="1" smtClean="0">
                <a:solidFill>
                  <a:schemeClr val="tx1"/>
                </a:solidFill>
                <a:effectLst/>
                <a:latin typeface="+mn-lt"/>
                <a:ea typeface="+mn-ea"/>
                <a:cs typeface="+mn-cs"/>
              </a:rPr>
              <a:t>known</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litterature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check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if</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detected</a:t>
            </a:r>
            <a:r>
              <a:rPr lang="it-IT" sz="1200" kern="1200" dirty="0" smtClean="0">
                <a:solidFill>
                  <a:schemeClr val="tx1"/>
                </a:solidFill>
                <a:effectLst/>
                <a:latin typeface="+mn-lt"/>
                <a:ea typeface="+mn-ea"/>
                <a:cs typeface="+mn-cs"/>
              </a:rPr>
              <a:t> in the radio) with an </a:t>
            </a:r>
            <a:r>
              <a:rPr lang="it-IT" sz="1200" kern="1200" dirty="0" err="1" smtClean="0">
                <a:solidFill>
                  <a:schemeClr val="tx1"/>
                </a:solidFill>
                <a:effectLst/>
                <a:latin typeface="+mn-lt"/>
                <a:ea typeface="+mn-ea"/>
                <a:cs typeface="+mn-cs"/>
              </a:rPr>
              <a:t>extension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about</a:t>
            </a:r>
            <a:r>
              <a:rPr lang="it-IT" sz="1200" kern="1200" dirty="0" smtClean="0">
                <a:solidFill>
                  <a:schemeClr val="tx1"/>
                </a:solidFill>
                <a:effectLst/>
                <a:latin typeface="+mn-lt"/>
                <a:ea typeface="+mn-ea"/>
                <a:cs typeface="+mn-cs"/>
              </a:rPr>
              <a:t> 20 prime. </a:t>
            </a:r>
          </a:p>
          <a:p>
            <a:r>
              <a:rPr lang="it-IT" sz="1200" kern="1200" dirty="0" err="1" smtClean="0">
                <a:solidFill>
                  <a:schemeClr val="tx1"/>
                </a:solidFill>
                <a:effectLst/>
                <a:latin typeface="+mn-lt"/>
                <a:ea typeface="+mn-ea"/>
                <a:cs typeface="+mn-cs"/>
              </a:rPr>
              <a:t>Again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indicate the superbe </a:t>
            </a:r>
            <a:r>
              <a:rPr lang="it-IT" sz="1200" kern="1200" dirty="0" err="1" smtClean="0">
                <a:solidFill>
                  <a:schemeClr val="tx1"/>
                </a:solidFill>
                <a:effectLst/>
                <a:latin typeface="+mn-lt"/>
                <a:ea typeface="+mn-ea"/>
                <a:cs typeface="+mn-cs"/>
              </a:rPr>
              <a:t>capability</a:t>
            </a:r>
            <a:r>
              <a:rPr lang="it-IT" sz="1200" kern="1200" dirty="0" smtClean="0">
                <a:solidFill>
                  <a:schemeClr val="tx1"/>
                </a:solidFill>
                <a:effectLst/>
                <a:latin typeface="+mn-lt"/>
                <a:ea typeface="+mn-ea"/>
                <a:cs typeface="+mn-cs"/>
              </a:rPr>
              <a:t> of ASKAP to </a:t>
            </a:r>
            <a:r>
              <a:rPr lang="it-IT" sz="1200" kern="1200" dirty="0" err="1" smtClean="0">
                <a:solidFill>
                  <a:schemeClr val="tx1"/>
                </a:solidFill>
                <a:effectLst/>
                <a:latin typeface="+mn-lt"/>
                <a:ea typeface="+mn-ea"/>
                <a:cs typeface="+mn-cs"/>
              </a:rPr>
              <a:t>map</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finer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details</a:t>
            </a:r>
            <a:r>
              <a:rPr lang="it-IT" sz="1200" kern="1200" dirty="0" smtClean="0">
                <a:solidFill>
                  <a:schemeClr val="tx1"/>
                </a:solidFill>
                <a:effectLst/>
                <a:latin typeface="+mn-lt"/>
                <a:ea typeface="+mn-ea"/>
                <a:cs typeface="+mn-cs"/>
              </a:rPr>
              <a:t> of the source- look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filaments</a:t>
            </a:r>
            <a:r>
              <a:rPr lang="it-IT" sz="1200" kern="1200" dirty="0" smtClean="0">
                <a:solidFill>
                  <a:schemeClr val="tx1"/>
                </a:solidFill>
                <a:effectLst/>
                <a:latin typeface="+mn-lt"/>
                <a:ea typeface="+mn-ea"/>
                <a:cs typeface="+mn-cs"/>
              </a:rPr>
              <a:t> on the right and,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same</a:t>
            </a:r>
            <a:r>
              <a:rPr lang="it-IT" sz="1200" kern="1200" dirty="0" smtClean="0">
                <a:solidFill>
                  <a:schemeClr val="tx1"/>
                </a:solidFill>
                <a:effectLst/>
                <a:latin typeface="+mn-lt"/>
                <a:ea typeface="+mn-ea"/>
                <a:cs typeface="+mn-cs"/>
              </a:rPr>
              <a:t> time, </a:t>
            </a:r>
            <a:r>
              <a:rPr lang="it-IT" sz="1200" kern="1200" dirty="0" err="1" smtClean="0">
                <a:solidFill>
                  <a:schemeClr val="tx1"/>
                </a:solidFill>
                <a:effectLst/>
                <a:latin typeface="+mn-lt"/>
                <a:ea typeface="+mn-ea"/>
                <a:cs typeface="+mn-cs"/>
              </a:rPr>
              <a:t>recover</a:t>
            </a:r>
            <a:r>
              <a:rPr lang="it-IT" sz="1200" kern="1200" dirty="0" smtClean="0">
                <a:solidFill>
                  <a:schemeClr val="tx1"/>
                </a:solidFill>
                <a:effectLst/>
                <a:latin typeface="+mn-lt"/>
                <a:ea typeface="+mn-ea"/>
                <a:cs typeface="+mn-cs"/>
              </a:rPr>
              <a:t> the more </a:t>
            </a:r>
            <a:r>
              <a:rPr lang="it-IT" sz="1200" kern="1200" dirty="0" err="1" smtClean="0">
                <a:solidFill>
                  <a:schemeClr val="tx1"/>
                </a:solidFill>
                <a:effectLst/>
                <a:latin typeface="+mn-lt"/>
                <a:ea typeface="+mn-ea"/>
                <a:cs typeface="+mn-cs"/>
              </a:rPr>
              <a:t>extended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structures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allowing</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robust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measurements</a:t>
            </a:r>
            <a:r>
              <a:rPr lang="it-IT" sz="1200" kern="1200" dirty="0" smtClean="0">
                <a:solidFill>
                  <a:schemeClr val="tx1"/>
                </a:solidFill>
                <a:effectLst/>
                <a:latin typeface="+mn-lt"/>
                <a:ea typeface="+mn-ea"/>
                <a:cs typeface="+mn-cs"/>
              </a:rPr>
              <a:t> of the radio </a:t>
            </a:r>
            <a:r>
              <a:rPr lang="it-IT" sz="1200" kern="1200" dirty="0" err="1" smtClean="0">
                <a:solidFill>
                  <a:schemeClr val="tx1"/>
                </a:solidFill>
                <a:effectLst/>
                <a:latin typeface="+mn-lt"/>
                <a:ea typeface="+mn-ea"/>
                <a:cs typeface="+mn-cs"/>
              </a:rPr>
              <a:t>flux</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density</a:t>
            </a:r>
            <a:r>
              <a:rPr lang="it-IT" sz="1200" kern="1200" dirty="0" smtClean="0">
                <a:solidFill>
                  <a:schemeClr val="tx1"/>
                </a:solidFill>
                <a:effectLst/>
                <a:latin typeface="+mn-lt"/>
                <a:ea typeface="+mn-ea"/>
                <a:cs typeface="+mn-cs"/>
              </a:rPr>
              <a:t>.</a:t>
            </a: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40</a:t>
            </a:fld>
            <a:endParaRPr lang="it-IT"/>
          </a:p>
        </p:txBody>
      </p:sp>
    </p:spTree>
    <p:extLst>
      <p:ext uri="{BB962C8B-B14F-4D97-AF65-F5344CB8AC3E}">
        <p14:creationId xmlns:p14="http://schemas.microsoft.com/office/powerpoint/2010/main" val="1161408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err="1" smtClean="0">
                <a:solidFill>
                  <a:schemeClr val="tx1"/>
                </a:solidFill>
                <a:effectLst/>
                <a:latin typeface="+mn-lt"/>
                <a:ea typeface="+mn-ea"/>
                <a:cs typeface="+mn-cs"/>
              </a:rPr>
              <a:t>Among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these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objects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selected</a:t>
            </a:r>
            <a:r>
              <a:rPr lang="it-IT" sz="1200" kern="1200" dirty="0" smtClean="0">
                <a:solidFill>
                  <a:schemeClr val="tx1"/>
                </a:solidFill>
                <a:effectLst/>
                <a:latin typeface="+mn-lt"/>
                <a:ea typeface="+mn-ea"/>
                <a:cs typeface="+mn-cs"/>
              </a:rPr>
              <a:t> the source MSCG345.1−0.2 (</a:t>
            </a:r>
            <a:r>
              <a:rPr lang="it-IT" sz="1200" kern="1200" dirty="0" err="1" smtClean="0">
                <a:solidFill>
                  <a:schemeClr val="tx1"/>
                </a:solidFill>
                <a:effectLst/>
                <a:latin typeface="+mn-lt"/>
                <a:ea typeface="+mn-ea"/>
                <a:cs typeface="+mn-cs"/>
              </a:rPr>
              <a:t>also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listed</a:t>
            </a:r>
            <a:r>
              <a:rPr lang="it-IT" sz="1200" kern="1200" dirty="0" smtClean="0">
                <a:solidFill>
                  <a:schemeClr val="tx1"/>
                </a:solidFill>
                <a:effectLst/>
                <a:latin typeface="+mn-lt"/>
                <a:ea typeface="+mn-ea"/>
                <a:cs typeface="+mn-cs"/>
              </a:rPr>
              <a:t> in the MOST </a:t>
            </a:r>
            <a:r>
              <a:rPr lang="it-IT" sz="1200" kern="1200" dirty="0" err="1" smtClean="0">
                <a:solidFill>
                  <a:schemeClr val="tx1"/>
                </a:solidFill>
                <a:effectLst/>
                <a:latin typeface="+mn-lt"/>
                <a:ea typeface="+mn-ea"/>
                <a:cs typeface="+mn-cs"/>
              </a:rPr>
              <a:t>catalogue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possible</a:t>
            </a:r>
            <a:r>
              <a:rPr lang="it-IT" sz="1200" kern="1200" dirty="0" smtClean="0">
                <a:solidFill>
                  <a:schemeClr val="tx1"/>
                </a:solidFill>
                <a:effectLst/>
                <a:latin typeface="+mn-lt"/>
                <a:ea typeface="+mn-ea"/>
                <a:cs typeface="+mn-cs"/>
              </a:rPr>
              <a:t> SNR; </a:t>
            </a:r>
            <a:r>
              <a:rPr lang="it-IT" sz="1200" kern="1200" dirty="0" err="1" smtClean="0">
                <a:solidFill>
                  <a:schemeClr val="tx1"/>
                </a:solidFill>
                <a:effectLst/>
                <a:latin typeface="+mn-lt"/>
                <a:ea typeface="+mn-ea"/>
                <a:cs typeface="+mn-cs"/>
              </a:rPr>
              <a:t>Whiteoak</a:t>
            </a:r>
            <a:r>
              <a:rPr lang="it-IT" sz="1200" kern="1200" dirty="0" smtClean="0">
                <a:solidFill>
                  <a:schemeClr val="tx1"/>
                </a:solidFill>
                <a:effectLst/>
                <a:latin typeface="+mn-lt"/>
                <a:ea typeface="+mn-ea"/>
                <a:cs typeface="+mn-cs"/>
              </a:rPr>
              <a:t> &amp; Green 1996, A&amp;A 118, 329). </a:t>
            </a:r>
            <a:r>
              <a:rPr lang="it-IT" sz="1200" kern="1200" dirty="0" err="1" smtClean="0">
                <a:solidFill>
                  <a:schemeClr val="tx1"/>
                </a:solidFill>
                <a:effectLst/>
                <a:latin typeface="+mn-lt"/>
                <a:ea typeface="+mn-ea"/>
                <a:cs typeface="+mn-cs"/>
              </a:rPr>
              <a:t>Our</a:t>
            </a:r>
            <a:r>
              <a:rPr lang="it-IT" sz="1200" kern="1200" dirty="0" smtClean="0">
                <a:solidFill>
                  <a:schemeClr val="tx1"/>
                </a:solidFill>
                <a:effectLst/>
                <a:latin typeface="+mn-lt"/>
                <a:ea typeface="+mn-ea"/>
                <a:cs typeface="+mn-cs"/>
              </a:rPr>
              <a:t> ASKAP </a:t>
            </a:r>
            <a:r>
              <a:rPr lang="it-IT" sz="1200" kern="1200" dirty="0" err="1" smtClean="0">
                <a:solidFill>
                  <a:schemeClr val="tx1"/>
                </a:solidFill>
                <a:effectLst/>
                <a:latin typeface="+mn-lt"/>
                <a:ea typeface="+mn-ea"/>
                <a:cs typeface="+mn-cs"/>
              </a:rPr>
              <a:t>map</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925 MHz (Figure 1, </a:t>
            </a:r>
            <a:r>
              <a:rPr lang="it-IT" sz="1200" kern="1200" dirty="0" err="1" smtClean="0">
                <a:solidFill>
                  <a:schemeClr val="tx1"/>
                </a:solidFill>
                <a:effectLst/>
                <a:latin typeface="+mn-lt"/>
                <a:ea typeface="+mn-ea"/>
                <a:cs typeface="+mn-cs"/>
              </a:rPr>
              <a:t>left</a:t>
            </a:r>
            <a:r>
              <a:rPr lang="it-IT" sz="1200" kern="1200" dirty="0" smtClean="0">
                <a:solidFill>
                  <a:schemeClr val="tx1"/>
                </a:solidFill>
                <a:effectLst/>
                <a:latin typeface="+mn-lt"/>
                <a:ea typeface="+mn-ea"/>
                <a:cs typeface="+mn-cs"/>
              </a:rPr>
              <a:t> panel) shows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MSC G345.1−0.2 </a:t>
            </a:r>
            <a:r>
              <a:rPr lang="it-IT" sz="1200" kern="1200" dirty="0" err="1" smtClean="0">
                <a:solidFill>
                  <a:schemeClr val="tx1"/>
                </a:solidFill>
                <a:effectLst/>
                <a:latin typeface="+mn-lt"/>
                <a:ea typeface="+mn-ea"/>
                <a:cs typeface="+mn-cs"/>
              </a:rPr>
              <a:t>has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typical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appearance</a:t>
            </a:r>
            <a:r>
              <a:rPr lang="it-IT" sz="1200" kern="1200" dirty="0" smtClean="0">
                <a:solidFill>
                  <a:schemeClr val="tx1"/>
                </a:solidFill>
                <a:effectLst/>
                <a:latin typeface="+mn-lt"/>
                <a:ea typeface="+mn-ea"/>
                <a:cs typeface="+mn-cs"/>
              </a:rPr>
              <a:t> of a composite SNR. The </a:t>
            </a:r>
            <a:r>
              <a:rPr lang="it-IT" sz="1200" kern="1200" dirty="0" err="1" smtClean="0">
                <a:solidFill>
                  <a:schemeClr val="tx1"/>
                </a:solidFill>
                <a:effectLst/>
                <a:latin typeface="+mn-lt"/>
                <a:ea typeface="+mn-ea"/>
                <a:cs typeface="+mn-cs"/>
              </a:rPr>
              <a:t>whole</a:t>
            </a:r>
            <a:r>
              <a:rPr lang="it-IT" sz="1200" kern="1200" dirty="0" smtClean="0">
                <a:solidFill>
                  <a:schemeClr val="tx1"/>
                </a:solidFill>
                <a:effectLst/>
                <a:latin typeface="+mn-lt"/>
                <a:ea typeface="+mn-ea"/>
                <a:cs typeface="+mn-cs"/>
              </a:rPr>
              <a:t> nebula </a:t>
            </a:r>
            <a:r>
              <a:rPr lang="it-IT" sz="1200" kern="1200" dirty="0" err="1" smtClean="0">
                <a:solidFill>
                  <a:schemeClr val="tx1"/>
                </a:solidFill>
                <a:effectLst/>
                <a:latin typeface="+mn-lt"/>
                <a:ea typeface="+mn-ea"/>
                <a:cs typeface="+mn-cs"/>
              </a:rPr>
              <a:t>has</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power</a:t>
            </a:r>
            <a:r>
              <a:rPr lang="it-IT" sz="1200" kern="1200" dirty="0" smtClean="0">
                <a:solidFill>
                  <a:schemeClr val="tx1"/>
                </a:solidFill>
                <a:effectLst/>
                <a:latin typeface="+mn-lt"/>
                <a:ea typeface="+mn-ea"/>
                <a:cs typeface="+mn-cs"/>
              </a:rPr>
              <a:t>- law </a:t>
            </a:r>
            <a:r>
              <a:rPr lang="it-IT" sz="1200" kern="1200" dirty="0" err="1" smtClean="0">
                <a:solidFill>
                  <a:schemeClr val="tx1"/>
                </a:solidFill>
                <a:effectLst/>
                <a:latin typeface="+mn-lt"/>
                <a:ea typeface="+mn-ea"/>
                <a:cs typeface="+mn-cs"/>
              </a:rPr>
              <a:t>spectrum</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Sν</a:t>
            </a:r>
            <a:r>
              <a:rPr lang="it-IT" sz="1200" kern="1200" dirty="0" smtClean="0">
                <a:solidFill>
                  <a:schemeClr val="tx1"/>
                </a:solidFill>
                <a:effectLst/>
                <a:latin typeface="+mn-lt"/>
                <a:ea typeface="+mn-ea"/>
                <a:cs typeface="+mn-cs"/>
              </a:rPr>
              <a:t> ∝ </a:t>
            </a:r>
            <a:r>
              <a:rPr lang="it-IT" sz="1200" kern="1200" dirty="0" err="1" smtClean="0">
                <a:solidFill>
                  <a:schemeClr val="tx1"/>
                </a:solidFill>
                <a:effectLst/>
                <a:latin typeface="+mn-lt"/>
                <a:ea typeface="+mn-ea"/>
                <a:cs typeface="+mn-cs"/>
              </a:rPr>
              <a:t>ν</a:t>
            </a:r>
            <a:r>
              <a:rPr lang="it-IT" sz="1200" kern="1200" dirty="0" smtClean="0">
                <a:solidFill>
                  <a:schemeClr val="tx1"/>
                </a:solidFill>
                <a:effectLst/>
                <a:latin typeface="+mn-lt"/>
                <a:ea typeface="+mn-ea"/>
                <a:cs typeface="+mn-cs"/>
              </a:rPr>
              <a:t>−α) with α=0.66 and </a:t>
            </a:r>
            <a:r>
              <a:rPr lang="it-IT" sz="1200" kern="1200" dirty="0" err="1" smtClean="0">
                <a:solidFill>
                  <a:schemeClr val="tx1"/>
                </a:solidFill>
                <a:effectLst/>
                <a:latin typeface="+mn-lt"/>
                <a:ea typeface="+mn-ea"/>
                <a:cs typeface="+mn-cs"/>
              </a:rPr>
              <a:t>flux</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925 MHz of 2.6 </a:t>
            </a:r>
            <a:r>
              <a:rPr lang="it-IT" sz="1200" kern="1200" dirty="0" err="1" smtClean="0">
                <a:solidFill>
                  <a:schemeClr val="tx1"/>
                </a:solidFill>
                <a:effectLst/>
                <a:latin typeface="+mn-lt"/>
                <a:ea typeface="+mn-ea"/>
                <a:cs typeface="+mn-cs"/>
              </a:rPr>
              <a:t>Jy</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northern</a:t>
            </a:r>
            <a:r>
              <a:rPr lang="it-IT" sz="1200" kern="1200" dirty="0" smtClean="0">
                <a:solidFill>
                  <a:schemeClr val="tx1"/>
                </a:solidFill>
                <a:effectLst/>
                <a:latin typeface="+mn-lt"/>
                <a:ea typeface="+mn-ea"/>
                <a:cs typeface="+mn-cs"/>
              </a:rPr>
              <a:t> part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characterized</a:t>
            </a:r>
            <a:r>
              <a:rPr lang="it-IT" sz="1200" kern="1200" dirty="0" smtClean="0">
                <a:solidFill>
                  <a:schemeClr val="tx1"/>
                </a:solidFill>
                <a:effectLst/>
                <a:latin typeface="+mn-lt"/>
                <a:ea typeface="+mn-ea"/>
                <a:cs typeface="+mn-cs"/>
              </a:rPr>
              <a:t> by a </a:t>
            </a:r>
            <a:r>
              <a:rPr lang="it-IT" sz="1200" kern="1200" dirty="0" err="1" smtClean="0">
                <a:solidFill>
                  <a:schemeClr val="tx1"/>
                </a:solidFill>
                <a:effectLst/>
                <a:latin typeface="+mn-lt"/>
                <a:ea typeface="+mn-ea"/>
                <a:cs typeface="+mn-cs"/>
              </a:rPr>
              <a:t>nearly</a:t>
            </a:r>
            <a:r>
              <a:rPr lang="it-IT" sz="1200" kern="1200" dirty="0" smtClean="0">
                <a:solidFill>
                  <a:schemeClr val="tx1"/>
                </a:solidFill>
                <a:effectLst/>
                <a:latin typeface="+mn-lt"/>
                <a:ea typeface="+mn-ea"/>
                <a:cs typeface="+mn-cs"/>
              </a:rPr>
              <a:t> semi-</a:t>
            </a:r>
            <a:r>
              <a:rPr lang="it-IT" sz="1200" kern="1200" dirty="0" err="1" smtClean="0">
                <a:solidFill>
                  <a:schemeClr val="tx1"/>
                </a:solidFill>
                <a:effectLst/>
                <a:latin typeface="+mn-lt"/>
                <a:ea typeface="+mn-ea"/>
                <a:cs typeface="+mn-cs"/>
              </a:rPr>
              <a:t>circular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shell-like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emission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while</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brighter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southern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emission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has</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plerionic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aspect</a:t>
            </a:r>
            <a:r>
              <a:rPr lang="it-IT" sz="1200" kern="1200" dirty="0" smtClean="0">
                <a:solidFill>
                  <a:schemeClr val="tx1"/>
                </a:solidFill>
                <a:effectLst/>
                <a:latin typeface="+mn-lt"/>
                <a:ea typeface="+mn-ea"/>
                <a:cs typeface="+mn-cs"/>
              </a:rPr>
              <a:t>, with a compact source </a:t>
            </a:r>
            <a:r>
              <a:rPr lang="it-IT" sz="1200" kern="1200" dirty="0" err="1" smtClean="0">
                <a:solidFill>
                  <a:schemeClr val="tx1"/>
                </a:solidFill>
                <a:effectLst/>
                <a:latin typeface="+mn-lt"/>
                <a:ea typeface="+mn-ea"/>
                <a:cs typeface="+mn-cs"/>
              </a:rPr>
              <a:t>slightly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displaced</a:t>
            </a:r>
            <a:r>
              <a:rPr lang="it-IT" sz="1200" kern="1200" dirty="0" smtClean="0">
                <a:solidFill>
                  <a:schemeClr val="tx1"/>
                </a:solidFill>
                <a:effectLst/>
                <a:latin typeface="+mn-lt"/>
                <a:ea typeface="+mn-ea"/>
                <a:cs typeface="+mn-cs"/>
              </a:rPr>
              <a:t> from the </a:t>
            </a:r>
            <a:r>
              <a:rPr lang="it-IT" sz="1200" kern="1200" dirty="0" err="1" smtClean="0">
                <a:solidFill>
                  <a:schemeClr val="tx1"/>
                </a:solidFill>
                <a:effectLst/>
                <a:latin typeface="+mn-lt"/>
                <a:ea typeface="+mn-ea"/>
                <a:cs typeface="+mn-cs"/>
              </a:rPr>
              <a:t>geometrical</a:t>
            </a:r>
            <a:r>
              <a:rPr lang="it-IT" sz="1200" kern="1200" dirty="0" smtClean="0">
                <a:solidFill>
                  <a:schemeClr val="tx1"/>
                </a:solidFill>
                <a:effectLst/>
                <a:latin typeface="+mn-lt"/>
                <a:ea typeface="+mn-ea"/>
                <a:cs typeface="+mn-cs"/>
              </a:rPr>
              <a:t> center of the nebula.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source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nearly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resolved</a:t>
            </a:r>
            <a:r>
              <a:rPr lang="it-IT" sz="1200" kern="1200" dirty="0" smtClean="0">
                <a:solidFill>
                  <a:schemeClr val="tx1"/>
                </a:solidFill>
                <a:effectLst/>
                <a:latin typeface="+mn-lt"/>
                <a:ea typeface="+mn-ea"/>
                <a:cs typeface="+mn-cs"/>
              </a:rPr>
              <a:t> with ASKAP and a </a:t>
            </a:r>
            <a:r>
              <a:rPr lang="it-IT" sz="1200" kern="1200" dirty="0" err="1" smtClean="0">
                <a:solidFill>
                  <a:schemeClr val="tx1"/>
                </a:solidFill>
                <a:effectLst/>
                <a:latin typeface="+mn-lt"/>
                <a:ea typeface="+mn-ea"/>
                <a:cs typeface="+mn-cs"/>
              </a:rPr>
              <a:t>has</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flux</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density</a:t>
            </a:r>
            <a:r>
              <a:rPr lang="it-IT" sz="1200" kern="1200" dirty="0" smtClean="0">
                <a:solidFill>
                  <a:schemeClr val="tx1"/>
                </a:solidFill>
                <a:effectLst/>
                <a:latin typeface="+mn-lt"/>
                <a:ea typeface="+mn-ea"/>
                <a:cs typeface="+mn-cs"/>
              </a:rPr>
              <a:t> of 0.22 </a:t>
            </a:r>
            <a:r>
              <a:rPr lang="it-IT" sz="1200" kern="1200" dirty="0" err="1" smtClean="0">
                <a:solidFill>
                  <a:schemeClr val="tx1"/>
                </a:solidFill>
                <a:effectLst/>
                <a:latin typeface="+mn-lt"/>
                <a:ea typeface="+mn-ea"/>
                <a:cs typeface="+mn-cs"/>
              </a:rPr>
              <a:t>Jy</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rest</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bright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southern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region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has</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flux</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density</a:t>
            </a:r>
            <a:r>
              <a:rPr lang="it-IT" sz="1200" kern="1200" dirty="0" smtClean="0">
                <a:solidFill>
                  <a:schemeClr val="tx1"/>
                </a:solidFill>
                <a:effectLst/>
                <a:latin typeface="+mn-lt"/>
                <a:ea typeface="+mn-ea"/>
                <a:cs typeface="+mn-cs"/>
              </a:rPr>
              <a:t> of 0.74 </a:t>
            </a:r>
            <a:r>
              <a:rPr lang="it-IT" sz="1200" kern="1200" dirty="0" err="1" smtClean="0">
                <a:solidFill>
                  <a:schemeClr val="tx1"/>
                </a:solidFill>
                <a:effectLst/>
                <a:latin typeface="+mn-lt"/>
                <a:ea typeface="+mn-ea"/>
                <a:cs typeface="+mn-cs"/>
              </a:rPr>
              <a:t>Jy</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morphology</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central</a:t>
            </a:r>
            <a:r>
              <a:rPr lang="it-IT" sz="1200" kern="1200" dirty="0" smtClean="0">
                <a:solidFill>
                  <a:schemeClr val="tx1"/>
                </a:solidFill>
                <a:effectLst/>
                <a:latin typeface="+mn-lt"/>
                <a:ea typeface="+mn-ea"/>
                <a:cs typeface="+mn-cs"/>
              </a:rPr>
              <a:t> source can be </a:t>
            </a:r>
            <a:r>
              <a:rPr lang="it-IT" sz="1200" kern="1200" dirty="0" err="1" smtClean="0">
                <a:solidFill>
                  <a:schemeClr val="tx1"/>
                </a:solidFill>
                <a:effectLst/>
                <a:latin typeface="+mn-lt"/>
                <a:ea typeface="+mn-ea"/>
                <a:cs typeface="+mn-cs"/>
              </a:rPr>
              <a:t>appreciated</a:t>
            </a:r>
            <a:r>
              <a:rPr lang="it-IT" sz="1200" kern="1200" dirty="0" smtClean="0">
                <a:solidFill>
                  <a:schemeClr val="tx1"/>
                </a:solidFill>
                <a:effectLst/>
                <a:latin typeface="+mn-lt"/>
                <a:ea typeface="+mn-ea"/>
                <a:cs typeface="+mn-cs"/>
              </a:rPr>
              <a:t> in the ATCA </a:t>
            </a:r>
            <a:r>
              <a:rPr lang="it-IT" sz="1200" kern="1200" dirty="0" err="1" smtClean="0">
                <a:solidFill>
                  <a:schemeClr val="tx1"/>
                </a:solidFill>
                <a:effectLst/>
                <a:latin typeface="+mn-lt"/>
                <a:ea typeface="+mn-ea"/>
                <a:cs typeface="+mn-cs"/>
              </a:rPr>
              <a:t>map</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1400 MHz (Figure 1, right panel), </a:t>
            </a:r>
            <a:r>
              <a:rPr lang="it-IT" sz="1200" kern="1200" dirty="0" err="1" smtClean="0">
                <a:solidFill>
                  <a:schemeClr val="tx1"/>
                </a:solidFill>
                <a:effectLst/>
                <a:latin typeface="+mn-lt"/>
                <a:ea typeface="+mn-ea"/>
                <a:cs typeface="+mn-cs"/>
              </a:rPr>
              <a:t>where</a:t>
            </a:r>
            <a:r>
              <a:rPr lang="it-IT" sz="1200" kern="1200" dirty="0" smtClean="0">
                <a:solidFill>
                  <a:schemeClr val="tx1"/>
                </a:solidFill>
                <a:effectLst/>
                <a:latin typeface="+mn-lt"/>
                <a:ea typeface="+mn-ea"/>
                <a:cs typeface="+mn-cs"/>
              </a:rPr>
              <a:t> an </a:t>
            </a:r>
            <a:r>
              <a:rPr lang="it-IT" sz="1200" kern="1200" dirty="0" err="1" smtClean="0">
                <a:solidFill>
                  <a:schemeClr val="tx1"/>
                </a:solidFill>
                <a:effectLst/>
                <a:latin typeface="+mn-lt"/>
                <a:ea typeface="+mn-ea"/>
                <a:cs typeface="+mn-cs"/>
              </a:rPr>
              <a:t>elongation</a:t>
            </a:r>
            <a:r>
              <a:rPr lang="it-IT" sz="1200" kern="1200" dirty="0" smtClean="0">
                <a:solidFill>
                  <a:schemeClr val="tx1"/>
                </a:solidFill>
                <a:effectLst/>
                <a:latin typeface="+mn-lt"/>
                <a:ea typeface="+mn-ea"/>
                <a:cs typeface="+mn-cs"/>
              </a:rPr>
              <a:t> in the SE-NW </a:t>
            </a:r>
            <a:r>
              <a:rPr lang="it-IT" sz="1200" kern="1200" dirty="0" err="1" smtClean="0">
                <a:solidFill>
                  <a:schemeClr val="tx1"/>
                </a:solidFill>
                <a:effectLst/>
                <a:latin typeface="+mn-lt"/>
                <a:ea typeface="+mn-ea"/>
                <a:cs typeface="+mn-cs"/>
              </a:rPr>
              <a:t>direction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evident</a:t>
            </a:r>
            <a:r>
              <a:rPr lang="it-IT" sz="1200" kern="1200" dirty="0" smtClean="0">
                <a:solidFill>
                  <a:schemeClr val="tx1"/>
                </a:solidFill>
                <a:effectLst/>
                <a:latin typeface="+mn-lt"/>
                <a:ea typeface="+mn-ea"/>
                <a:cs typeface="+mn-cs"/>
              </a:rPr>
              <a:t> (PA=55◦, </a:t>
            </a:r>
            <a:r>
              <a:rPr lang="it-IT" sz="1200" kern="1200" dirty="0" err="1" smtClean="0">
                <a:solidFill>
                  <a:schemeClr val="tx1"/>
                </a:solidFill>
                <a:effectLst/>
                <a:latin typeface="+mn-lt"/>
                <a:ea typeface="+mn-ea"/>
                <a:cs typeface="+mn-cs"/>
              </a:rPr>
              <a:t>angular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size</a:t>
            </a:r>
            <a:r>
              <a:rPr lang="it-IT" sz="1200" kern="1200" dirty="0" smtClean="0">
                <a:solidFill>
                  <a:schemeClr val="tx1"/>
                </a:solidFill>
                <a:effectLst/>
                <a:latin typeface="+mn-lt"/>
                <a:ea typeface="+mn-ea"/>
                <a:cs typeface="+mn-cs"/>
              </a:rPr>
              <a:t> of ∼ 35′′ × 14′′).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found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also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evidence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spectral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index</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varies</a:t>
            </a:r>
            <a:r>
              <a:rPr lang="it-IT" sz="1200" kern="1200" dirty="0" smtClean="0">
                <a:solidFill>
                  <a:schemeClr val="tx1"/>
                </a:solidFill>
                <a:effectLst/>
                <a:latin typeface="+mn-lt"/>
                <a:ea typeface="+mn-ea"/>
                <a:cs typeface="+mn-cs"/>
              </a:rPr>
              <a:t> from α ∼ 0.9 in the </a:t>
            </a:r>
            <a:r>
              <a:rPr lang="it-IT" sz="1200" kern="1200" dirty="0" err="1" smtClean="0">
                <a:solidFill>
                  <a:schemeClr val="tx1"/>
                </a:solidFill>
                <a:effectLst/>
                <a:latin typeface="+mn-lt"/>
                <a:ea typeface="+mn-ea"/>
                <a:cs typeface="+mn-cs"/>
              </a:rPr>
              <a:t>northern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shell</a:t>
            </a:r>
            <a:r>
              <a:rPr lang="it-IT" sz="1200" kern="1200" dirty="0" smtClean="0">
                <a:solidFill>
                  <a:schemeClr val="tx1"/>
                </a:solidFill>
                <a:effectLst/>
                <a:latin typeface="+mn-lt"/>
                <a:ea typeface="+mn-ea"/>
                <a:cs typeface="+mn-cs"/>
              </a:rPr>
              <a:t> to α ∼ 0.6 in the </a:t>
            </a:r>
            <a:r>
              <a:rPr lang="it-IT" sz="1200" kern="1200" dirty="0" err="1" smtClean="0">
                <a:solidFill>
                  <a:schemeClr val="tx1"/>
                </a:solidFill>
                <a:effectLst/>
                <a:latin typeface="+mn-lt"/>
                <a:ea typeface="+mn-ea"/>
                <a:cs typeface="+mn-cs"/>
              </a:rPr>
              <a:t>brightest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southern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region</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spectrum</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central</a:t>
            </a:r>
            <a:r>
              <a:rPr lang="it-IT" sz="1200" kern="1200" dirty="0" smtClean="0">
                <a:solidFill>
                  <a:schemeClr val="tx1"/>
                </a:solidFill>
                <a:effectLst/>
                <a:latin typeface="+mn-lt"/>
                <a:ea typeface="+mn-ea"/>
                <a:cs typeface="+mn-cs"/>
              </a:rPr>
              <a:t> compact source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flatter</a:t>
            </a:r>
            <a:r>
              <a:rPr lang="it-IT" sz="1200" kern="1200" dirty="0" smtClean="0">
                <a:solidFill>
                  <a:schemeClr val="tx1"/>
                </a:solidFill>
                <a:effectLst/>
                <a:latin typeface="+mn-lt"/>
                <a:ea typeface="+mn-ea"/>
                <a:cs typeface="+mn-cs"/>
              </a:rPr>
              <a:t>, with α ∼ 0.55. </a:t>
            </a:r>
            <a:r>
              <a:rPr lang="it-IT" sz="1200" kern="1200" dirty="0" err="1" smtClean="0">
                <a:solidFill>
                  <a:schemeClr val="tx1"/>
                </a:solidFill>
                <a:effectLst/>
                <a:latin typeface="+mn-lt"/>
                <a:ea typeface="+mn-ea"/>
                <a:cs typeface="+mn-cs"/>
              </a:rPr>
              <a:t>These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properties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strongly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suggest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MSC G345.1−0.2 </a:t>
            </a:r>
            <a:r>
              <a:rPr lang="it-IT" sz="1200" kern="1200" dirty="0" err="1" smtClean="0">
                <a:solidFill>
                  <a:schemeClr val="tx1"/>
                </a:solidFill>
                <a:effectLst/>
                <a:latin typeface="+mn-lt"/>
                <a:ea typeface="+mn-ea"/>
                <a:cs typeface="+mn-cs"/>
              </a:rPr>
              <a:t>contains</a:t>
            </a:r>
            <a:r>
              <a:rPr lang="it-IT" sz="1200" kern="1200" dirty="0" smtClean="0">
                <a:solidFill>
                  <a:schemeClr val="tx1"/>
                </a:solidFill>
                <a:effectLst/>
                <a:latin typeface="+mn-lt"/>
                <a:ea typeface="+mn-ea"/>
                <a:cs typeface="+mn-cs"/>
              </a:rPr>
              <a:t> a PWN. </a:t>
            </a:r>
            <a:endParaRPr lang="it-IT"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smtClean="0"/>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42</a:t>
            </a:fld>
            <a:endParaRPr lang="it-IT"/>
          </a:p>
        </p:txBody>
      </p:sp>
    </p:spTree>
    <p:extLst>
      <p:ext uri="{BB962C8B-B14F-4D97-AF65-F5344CB8AC3E}">
        <p14:creationId xmlns:p14="http://schemas.microsoft.com/office/powerpoint/2010/main" val="967653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SNR </a:t>
            </a:r>
            <a:r>
              <a:rPr lang="it-IT" dirty="0" err="1" smtClean="0"/>
              <a:t>already</a:t>
            </a:r>
            <a:r>
              <a:rPr lang="it-IT" baseline="0" dirty="0" smtClean="0"/>
              <a:t> </a:t>
            </a:r>
            <a:r>
              <a:rPr lang="it-IT" baseline="0" dirty="0" err="1" smtClean="0"/>
              <a:t>studied</a:t>
            </a:r>
            <a:r>
              <a:rPr lang="it-IT" baseline="0" dirty="0" smtClean="0"/>
              <a:t> in the radio- </a:t>
            </a:r>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43</a:t>
            </a:fld>
            <a:endParaRPr lang="it-IT"/>
          </a:p>
        </p:txBody>
      </p:sp>
    </p:spTree>
    <p:extLst>
      <p:ext uri="{BB962C8B-B14F-4D97-AF65-F5344CB8AC3E}">
        <p14:creationId xmlns:p14="http://schemas.microsoft.com/office/powerpoint/2010/main" val="266364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GB" sz="1200" kern="1200" dirty="0" smtClean="0">
                <a:solidFill>
                  <a:schemeClr val="tx1"/>
                </a:solidFill>
                <a:effectLst/>
                <a:latin typeface="+mn-lt"/>
                <a:ea typeface="+mn-ea"/>
                <a:cs typeface="+mn-cs"/>
              </a:rPr>
              <a:t>SKA will be a state of the art </a:t>
            </a:r>
            <a:r>
              <a:rPr lang="en-GB" sz="1200" kern="1200" dirty="0" err="1" smtClean="0">
                <a:solidFill>
                  <a:schemeClr val="tx1"/>
                </a:solidFill>
                <a:effectLst/>
                <a:latin typeface="+mn-lt"/>
                <a:ea typeface="+mn-ea"/>
                <a:cs typeface="+mn-cs"/>
              </a:rPr>
              <a:t>radiotelescope</a:t>
            </a:r>
            <a:r>
              <a:rPr lang="en-GB" sz="1200" kern="1200" dirty="0" smtClean="0">
                <a:solidFill>
                  <a:schemeClr val="tx1"/>
                </a:solidFill>
                <a:effectLst/>
                <a:latin typeface="+mn-lt"/>
                <a:ea typeface="+mn-ea"/>
                <a:cs typeface="+mn-cs"/>
              </a:rPr>
              <a:t> optimised for both large area surveys as well as deep pointed observations.</a:t>
            </a:r>
          </a:p>
          <a:p>
            <a:r>
              <a:rPr lang="en-GB" sz="1200" kern="1200" dirty="0" smtClean="0">
                <a:solidFill>
                  <a:schemeClr val="tx1"/>
                </a:solidFill>
                <a:effectLst/>
                <a:latin typeface="+mn-lt"/>
                <a:ea typeface="+mn-ea"/>
                <a:cs typeface="+mn-cs"/>
              </a:rPr>
              <a:t>And for galactic studies a </a:t>
            </a:r>
            <a:r>
              <a:rPr lang="en-GB" sz="1200" kern="1200" dirty="0" err="1" smtClean="0">
                <a:solidFill>
                  <a:schemeClr val="tx1"/>
                </a:solidFill>
                <a:effectLst/>
                <a:latin typeface="+mn-lt"/>
                <a:ea typeface="+mn-ea"/>
                <a:cs typeface="+mn-cs"/>
              </a:rPr>
              <a:t>ska</a:t>
            </a:r>
            <a:r>
              <a:rPr lang="en-GB" sz="1200" kern="1200" dirty="0" smtClean="0">
                <a:solidFill>
                  <a:schemeClr val="tx1"/>
                </a:solidFill>
                <a:effectLst/>
                <a:latin typeface="+mn-lt"/>
                <a:ea typeface="+mn-ea"/>
                <a:cs typeface="+mn-cs"/>
              </a:rPr>
              <a:t> survey will be the best approach for statistical studies of </a:t>
            </a:r>
            <a:r>
              <a:rPr lang="en-GB" sz="1200" kern="1200" smtClean="0">
                <a:solidFill>
                  <a:schemeClr val="tx1"/>
                </a:solidFill>
                <a:effectLst/>
                <a:latin typeface="+mn-lt"/>
                <a:ea typeface="+mn-ea"/>
                <a:cs typeface="+mn-cs"/>
              </a:rPr>
              <a:t>different populations</a:t>
            </a:r>
            <a:r>
              <a:rPr lang="en-GB" sz="1200" kern="1200" baseline="0" smtClean="0">
                <a:solidFill>
                  <a:schemeClr val="tx1"/>
                </a:solidFill>
                <a:effectLst/>
                <a:latin typeface="+mn-lt"/>
                <a:ea typeface="+mn-ea"/>
                <a:cs typeface="+mn-cs"/>
              </a:rPr>
              <a:t> </a:t>
            </a:r>
            <a:r>
              <a:rPr lang="en-GB" sz="1200" kern="120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One of the main output of the first SKA KSPs meeting was the concept of generic survey as a possible component of the KSP programme of SKA1. The concept is still under debate among the SKA SWGs.</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basic idea is that there might be significant benefit in defining a small number of </a:t>
            </a:r>
            <a:r>
              <a:rPr lang="en-GB" sz="1200" b="1" kern="1200" dirty="0" smtClean="0">
                <a:solidFill>
                  <a:schemeClr val="tx1"/>
                </a:solidFill>
                <a:effectLst/>
                <a:latin typeface="+mn-lt"/>
                <a:ea typeface="+mn-ea"/>
                <a:cs typeface="+mn-cs"/>
              </a:rPr>
              <a:t>“generic” SKA1 surveys</a:t>
            </a:r>
            <a:r>
              <a:rPr lang="en-GB" sz="1200" kern="1200" dirty="0" smtClean="0">
                <a:solidFill>
                  <a:schemeClr val="tx1"/>
                </a:solidFill>
                <a:effectLst/>
                <a:latin typeface="+mn-lt"/>
                <a:ea typeface="+mn-ea"/>
                <a:cs typeface="+mn-cs"/>
              </a:rPr>
              <a:t>, whose design provides maximum commensality to a wide range of scientific objectives.</a:t>
            </a:r>
          </a:p>
          <a:p>
            <a:r>
              <a:rPr lang="en-GB" sz="1200" kern="1200" dirty="0" smtClean="0">
                <a:solidFill>
                  <a:schemeClr val="tx1"/>
                </a:solidFill>
                <a:effectLst/>
                <a:latin typeface="+mn-lt"/>
                <a:ea typeface="+mn-ea"/>
                <a:cs typeface="+mn-cs"/>
              </a:rPr>
              <a:t>In the table –adapted from the still working document by the SKA Science Team- the parameter and foreseen performance of the Surveys relevant for Galactic studies are reported.</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particular, for galactic studies band-2 (950-1760 MHz) , 5 </a:t>
            </a:r>
            <a:r>
              <a:rPr lang="en-GB" sz="1200" kern="1200" dirty="0" err="1" smtClean="0">
                <a:solidFill>
                  <a:schemeClr val="tx1"/>
                </a:solidFill>
                <a:effectLst/>
                <a:latin typeface="+mn-lt"/>
                <a:ea typeface="+mn-ea"/>
                <a:cs typeface="+mn-cs"/>
              </a:rPr>
              <a:t>microJy</a:t>
            </a:r>
            <a:r>
              <a:rPr lang="en-GB" sz="1200" kern="1200" dirty="0" smtClean="0">
                <a:solidFill>
                  <a:schemeClr val="tx1"/>
                </a:solidFill>
                <a:effectLst/>
                <a:latin typeface="+mn-lt"/>
                <a:ea typeface="+mn-ea"/>
                <a:cs typeface="+mn-cs"/>
              </a:rPr>
              <a:t> sensitivity and 0.8 arc resolution for an all-sky survey and band-5 (4.6-13.8 GHz), SKA1-MidB,  with  6 </a:t>
            </a:r>
            <a:r>
              <a:rPr lang="en-GB" sz="1200" kern="1200" dirty="0" err="1" smtClean="0">
                <a:solidFill>
                  <a:schemeClr val="tx1"/>
                </a:solidFill>
                <a:effectLst/>
                <a:latin typeface="+mn-lt"/>
                <a:ea typeface="+mn-ea"/>
                <a:cs typeface="+mn-cs"/>
              </a:rPr>
              <a:t>microJy</a:t>
            </a:r>
            <a:r>
              <a:rPr lang="en-GB" sz="1200" kern="1200" dirty="0" smtClean="0">
                <a:solidFill>
                  <a:schemeClr val="tx1"/>
                </a:solidFill>
                <a:effectLst/>
                <a:latin typeface="+mn-lt"/>
                <a:ea typeface="+mn-ea"/>
                <a:cs typeface="+mn-cs"/>
              </a:rPr>
              <a:t> sensitivity and 0.2 arcsec resolution are the more interesting. </a:t>
            </a:r>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04AFFFBB-EDDD-FF43-87E5-3E29CF686488}" type="slidenum">
              <a:rPr lang="it-IT" smtClean="0"/>
              <a:t>4</a:t>
            </a:fld>
            <a:endParaRPr lang="it-IT"/>
          </a:p>
        </p:txBody>
      </p:sp>
    </p:spTree>
    <p:extLst>
      <p:ext uri="{BB962C8B-B14F-4D97-AF65-F5344CB8AC3E}">
        <p14:creationId xmlns:p14="http://schemas.microsoft.com/office/powerpoint/2010/main" val="4293795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SKA1 </a:t>
            </a:r>
            <a:r>
              <a:rPr lang="it-IT" sz="1200" kern="1200" dirty="0" err="1" smtClean="0">
                <a:solidFill>
                  <a:schemeClr val="tx1"/>
                </a:solidFill>
                <a:effectLst/>
                <a:latin typeface="+mn-lt"/>
                <a:ea typeface="+mn-ea"/>
                <a:cs typeface="+mn-cs"/>
              </a:rPr>
              <a:t>will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provide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better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sensitivity</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angular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resolution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any</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ongoing</a:t>
            </a:r>
            <a:r>
              <a:rPr lang="it-IT" sz="1200" kern="1200" dirty="0" smtClean="0">
                <a:solidFill>
                  <a:schemeClr val="tx1"/>
                </a:solidFill>
                <a:effectLst/>
                <a:latin typeface="+mn-lt"/>
                <a:ea typeface="+mn-ea"/>
                <a:cs typeface="+mn-cs"/>
              </a:rPr>
              <a:t>/</a:t>
            </a:r>
            <a:r>
              <a:rPr lang="it-IT" sz="1200" kern="1200" dirty="0" err="1" smtClean="0">
                <a:solidFill>
                  <a:schemeClr val="tx1"/>
                </a:solidFill>
                <a:effectLst/>
                <a:latin typeface="+mn-lt"/>
                <a:ea typeface="+mn-ea"/>
                <a:cs typeface="+mn-cs"/>
              </a:rPr>
              <a:t>planned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surveys</a:t>
            </a:r>
            <a:r>
              <a:rPr lang="it-IT" sz="1200" kern="1200" dirty="0" smtClean="0">
                <a:solidFill>
                  <a:schemeClr val="tx1"/>
                </a:solidFill>
                <a:effectLst/>
                <a:latin typeface="+mn-lt"/>
                <a:ea typeface="+mn-ea"/>
                <a:cs typeface="+mn-cs"/>
              </a:rPr>
              <a:t> of the GP. With </a:t>
            </a:r>
            <a:r>
              <a:rPr lang="it-IT" sz="1200" kern="1200" dirty="0" err="1" smtClean="0">
                <a:solidFill>
                  <a:schemeClr val="tx1"/>
                </a:solidFill>
                <a:effectLst/>
                <a:latin typeface="+mn-lt"/>
                <a:ea typeface="+mn-ea"/>
                <a:cs typeface="+mn-cs"/>
              </a:rPr>
              <a:t>both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all-sky</a:t>
            </a:r>
            <a:r>
              <a:rPr lang="it-IT" sz="1200" kern="1200" dirty="0" smtClean="0">
                <a:solidFill>
                  <a:schemeClr val="tx1"/>
                </a:solidFill>
                <a:effectLst/>
                <a:latin typeface="+mn-lt"/>
                <a:ea typeface="+mn-ea"/>
                <a:cs typeface="+mn-cs"/>
              </a:rPr>
              <a:t> or </a:t>
            </a:r>
            <a:r>
              <a:rPr lang="it-IT" sz="1200" kern="1200" dirty="0" err="1" smtClean="0">
                <a:solidFill>
                  <a:schemeClr val="tx1"/>
                </a:solidFill>
                <a:effectLst/>
                <a:latin typeface="+mn-lt"/>
                <a:ea typeface="+mn-ea"/>
                <a:cs typeface="+mn-cs"/>
              </a:rPr>
              <a:t>deep</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including</a:t>
            </a:r>
            <a:r>
              <a:rPr lang="it-IT" sz="1200" kern="1200" dirty="0" smtClean="0">
                <a:solidFill>
                  <a:schemeClr val="tx1"/>
                </a:solidFill>
                <a:effectLst/>
                <a:latin typeface="+mn-lt"/>
                <a:ea typeface="+mn-ea"/>
                <a:cs typeface="+mn-cs"/>
              </a:rPr>
              <a:t> the GP) </a:t>
            </a:r>
            <a:r>
              <a:rPr lang="it-IT" sz="1200" kern="1200" dirty="0" err="1" smtClean="0">
                <a:solidFill>
                  <a:schemeClr val="tx1"/>
                </a:solidFill>
                <a:effectLst/>
                <a:latin typeface="+mn-lt"/>
                <a:ea typeface="+mn-ea"/>
                <a:cs typeface="+mn-cs"/>
              </a:rPr>
              <a:t>survey</a:t>
            </a:r>
            <a:r>
              <a:rPr lang="it-IT" sz="1200" kern="1200" dirty="0" smtClean="0">
                <a:solidFill>
                  <a:schemeClr val="tx1"/>
                </a:solidFill>
                <a:effectLst/>
                <a:latin typeface="+mn-lt"/>
                <a:ea typeface="+mn-ea"/>
                <a:cs typeface="+mn-cs"/>
              </a:rPr>
              <a:t> the </a:t>
            </a:r>
            <a:r>
              <a:rPr lang="it-IT" sz="1200" b="1" kern="1200" dirty="0" smtClean="0">
                <a:solidFill>
                  <a:schemeClr val="tx1"/>
                </a:solidFill>
                <a:effectLst/>
                <a:latin typeface="+mn-lt"/>
                <a:ea typeface="+mn-ea"/>
                <a:cs typeface="+mn-cs"/>
              </a:rPr>
              <a:t>SKA </a:t>
            </a:r>
            <a:r>
              <a:rPr lang="it-IT" sz="1200" b="1" kern="1200" dirty="0" err="1" smtClean="0">
                <a:solidFill>
                  <a:schemeClr val="tx1"/>
                </a:solidFill>
                <a:effectLst/>
                <a:latin typeface="+mn-lt"/>
                <a:ea typeface="+mn-ea"/>
                <a:cs typeface="+mn-cs"/>
              </a:rPr>
              <a:t>will</a:t>
            </a:r>
            <a:r>
              <a:rPr lang="it-IT" sz="1200" b="1" kern="1200" dirty="0" smtClean="0">
                <a:solidFill>
                  <a:schemeClr val="tx1"/>
                </a:solidFill>
                <a:effectLst/>
                <a:latin typeface="+mn-lt"/>
                <a:ea typeface="+mn-ea"/>
                <a:cs typeface="+mn-cs"/>
              </a:rPr>
              <a:t> </a:t>
            </a:r>
            <a:r>
              <a:rPr lang="it-IT" sz="1200" b="1" kern="1200" dirty="0" err="1" smtClean="0">
                <a:solidFill>
                  <a:schemeClr val="tx1"/>
                </a:solidFill>
                <a:effectLst/>
                <a:latin typeface="+mn-lt"/>
                <a:ea typeface="+mn-ea"/>
                <a:cs typeface="+mn-cs"/>
              </a:rPr>
              <a:t>creating</a:t>
            </a:r>
            <a:r>
              <a:rPr lang="it-IT" sz="1200" b="1" kern="1200" dirty="0" smtClean="0">
                <a:solidFill>
                  <a:schemeClr val="tx1"/>
                </a:solidFill>
                <a:effectLst/>
                <a:latin typeface="+mn-lt"/>
                <a:ea typeface="+mn-ea"/>
                <a:cs typeface="+mn-cs"/>
              </a:rPr>
              <a:t> a sensitive wide-</a:t>
            </a:r>
            <a:r>
              <a:rPr lang="it-IT" sz="1200" b="1" kern="1200" dirty="0" err="1" smtClean="0">
                <a:solidFill>
                  <a:schemeClr val="tx1"/>
                </a:solidFill>
                <a:effectLst/>
                <a:latin typeface="+mn-lt"/>
                <a:ea typeface="+mn-ea"/>
                <a:cs typeface="+mn-cs"/>
              </a:rPr>
              <a:t>field</a:t>
            </a:r>
            <a:r>
              <a:rPr lang="it-IT" sz="1200" b="1" kern="1200" dirty="0" smtClean="0">
                <a:solidFill>
                  <a:schemeClr val="tx1"/>
                </a:solidFill>
                <a:effectLst/>
                <a:latin typeface="+mn-lt"/>
                <a:ea typeface="+mn-ea"/>
                <a:cs typeface="+mn-cs"/>
              </a:rPr>
              <a:t> </a:t>
            </a:r>
            <a:r>
              <a:rPr lang="it-IT" sz="1200" b="1" kern="1200" dirty="0" err="1" smtClean="0">
                <a:solidFill>
                  <a:schemeClr val="tx1"/>
                </a:solidFill>
                <a:effectLst/>
                <a:latin typeface="+mn-lt"/>
                <a:ea typeface="+mn-ea"/>
                <a:cs typeface="+mn-cs"/>
              </a:rPr>
              <a:t>atlas</a:t>
            </a:r>
            <a:r>
              <a:rPr lang="it-IT" sz="1200" b="1" kern="1200" dirty="0" smtClean="0">
                <a:solidFill>
                  <a:schemeClr val="tx1"/>
                </a:solidFill>
                <a:effectLst/>
                <a:latin typeface="+mn-lt"/>
                <a:ea typeface="+mn-ea"/>
                <a:cs typeface="+mn-cs"/>
              </a:rPr>
              <a:t> of </a:t>
            </a:r>
            <a:r>
              <a:rPr lang="it-IT" sz="1200" b="1" kern="1200" dirty="0" err="1" smtClean="0">
                <a:solidFill>
                  <a:schemeClr val="tx1"/>
                </a:solidFill>
                <a:effectLst/>
                <a:latin typeface="+mn-lt"/>
                <a:ea typeface="+mn-ea"/>
                <a:cs typeface="+mn-cs"/>
              </a:rPr>
              <a:t>Galactic</a:t>
            </a:r>
            <a:r>
              <a:rPr lang="it-IT" sz="1200" b="1" kern="1200" dirty="0" smtClean="0">
                <a:solidFill>
                  <a:schemeClr val="tx1"/>
                </a:solidFill>
                <a:effectLst/>
                <a:latin typeface="+mn-lt"/>
                <a:ea typeface="+mn-ea"/>
                <a:cs typeface="+mn-cs"/>
              </a:rPr>
              <a:t> continuum </a:t>
            </a:r>
            <a:r>
              <a:rPr lang="it-IT" sz="1200" b="1" kern="1200" dirty="0" err="1" smtClean="0">
                <a:solidFill>
                  <a:schemeClr val="tx1"/>
                </a:solidFill>
                <a:effectLst/>
                <a:latin typeface="+mn-lt"/>
                <a:ea typeface="+mn-ea"/>
                <a:cs typeface="+mn-cs"/>
              </a:rPr>
              <a:t>emission</a:t>
            </a:r>
            <a:r>
              <a:rPr lang="it-IT" sz="1200" b="1"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SKA1_Mid </a:t>
            </a:r>
            <a:r>
              <a:rPr lang="it-IT" sz="1200" kern="1200" dirty="0" err="1" smtClean="0">
                <a:solidFill>
                  <a:schemeClr val="tx1"/>
                </a:solidFill>
                <a:effectLst/>
                <a:latin typeface="+mn-lt"/>
                <a:ea typeface="+mn-ea"/>
                <a:cs typeface="+mn-cs"/>
              </a:rPr>
              <a:t>surveys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will</a:t>
            </a:r>
            <a:r>
              <a:rPr lang="it-IT" sz="1200" kern="1200" dirty="0" smtClean="0">
                <a:solidFill>
                  <a:schemeClr val="tx1"/>
                </a:solidFill>
                <a:effectLst/>
                <a:latin typeface="+mn-lt"/>
                <a:ea typeface="+mn-ea"/>
                <a:cs typeface="+mn-cs"/>
              </a:rPr>
              <a:t> bridge the gap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existing</a:t>
            </a:r>
            <a:r>
              <a:rPr lang="it-IT" sz="1200" kern="1200" dirty="0" smtClean="0">
                <a:solidFill>
                  <a:schemeClr val="tx1"/>
                </a:solidFill>
                <a:effectLst/>
                <a:latin typeface="+mn-lt"/>
                <a:ea typeface="+mn-ea"/>
                <a:cs typeface="+mn-cs"/>
              </a:rPr>
              <a:t> GP. Up to </a:t>
            </a:r>
            <a:r>
              <a:rPr lang="it-IT" sz="1200" kern="1200" dirty="0" err="1" smtClean="0">
                <a:solidFill>
                  <a:schemeClr val="tx1"/>
                </a:solidFill>
                <a:effectLst/>
                <a:latin typeface="+mn-lt"/>
                <a:ea typeface="+mn-ea"/>
                <a:cs typeface="+mn-cs"/>
              </a:rPr>
              <a:t>now</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existing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interferometric</a:t>
            </a:r>
            <a:r>
              <a:rPr lang="it-IT" sz="1200" kern="1200" dirty="0" smtClean="0">
                <a:solidFill>
                  <a:schemeClr val="tx1"/>
                </a:solidFill>
                <a:effectLst/>
                <a:latin typeface="+mn-lt"/>
                <a:ea typeface="+mn-ea"/>
                <a:cs typeface="+mn-cs"/>
              </a:rPr>
              <a:t> radio continuum </a:t>
            </a:r>
            <a:r>
              <a:rPr lang="it-IT" sz="1200" kern="1200" dirty="0" err="1" smtClean="0">
                <a:solidFill>
                  <a:schemeClr val="tx1"/>
                </a:solidFill>
                <a:effectLst/>
                <a:latin typeface="+mn-lt"/>
                <a:ea typeface="+mn-ea"/>
                <a:cs typeface="+mn-cs"/>
              </a:rPr>
              <a:t>surveys</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Plane</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either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high </a:t>
            </a:r>
            <a:r>
              <a:rPr lang="it-IT" sz="1200" kern="1200" dirty="0" err="1" smtClean="0">
                <a:solidFill>
                  <a:schemeClr val="tx1"/>
                </a:solidFill>
                <a:effectLst/>
                <a:latin typeface="+mn-lt"/>
                <a:ea typeface="+mn-ea"/>
                <a:cs typeface="+mn-cs"/>
              </a:rPr>
              <a:t>angular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resolution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but</a:t>
            </a:r>
            <a:r>
              <a:rPr lang="it-IT" sz="1200" kern="1200" dirty="0" smtClean="0">
                <a:solidFill>
                  <a:schemeClr val="tx1"/>
                </a:solidFill>
                <a:effectLst/>
                <a:latin typeface="+mn-lt"/>
                <a:ea typeface="+mn-ea"/>
                <a:cs typeface="+mn-cs"/>
              </a:rPr>
              <a:t> over a </a:t>
            </a:r>
            <a:r>
              <a:rPr lang="it-IT" sz="1200" kern="1200" dirty="0" err="1" smtClean="0">
                <a:solidFill>
                  <a:schemeClr val="tx1"/>
                </a:solidFill>
                <a:effectLst/>
                <a:latin typeface="+mn-lt"/>
                <a:ea typeface="+mn-ea"/>
                <a:cs typeface="+mn-cs"/>
              </a:rPr>
              <a:t>limited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survey</a:t>
            </a:r>
            <a:r>
              <a:rPr lang="it-IT" sz="1200" kern="1200" dirty="0" smtClean="0">
                <a:solidFill>
                  <a:schemeClr val="tx1"/>
                </a:solidFill>
                <a:effectLst/>
                <a:latin typeface="+mn-lt"/>
                <a:ea typeface="+mn-ea"/>
                <a:cs typeface="+mn-cs"/>
              </a:rPr>
              <a:t> area, or cover a wide area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low</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angular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resolution</a:t>
            </a:r>
            <a:r>
              <a:rPr lang="it-IT" sz="1200" kern="1200" dirty="0" smtClean="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5</a:t>
            </a:fld>
            <a:endParaRPr lang="it-IT"/>
          </a:p>
        </p:txBody>
      </p:sp>
    </p:spTree>
    <p:extLst>
      <p:ext uri="{BB962C8B-B14F-4D97-AF65-F5344CB8AC3E}">
        <p14:creationId xmlns:p14="http://schemas.microsoft.com/office/powerpoint/2010/main" val="1814535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smtClean="0">
                <a:solidFill>
                  <a:schemeClr val="tx1"/>
                </a:solidFill>
                <a:effectLst/>
                <a:latin typeface="+mn-lt"/>
                <a:ea typeface="+mn-ea"/>
                <a:cs typeface="+mn-cs"/>
              </a:rPr>
              <a:t>SKA </a:t>
            </a:r>
            <a:r>
              <a:rPr lang="it-IT" sz="1200" b="1" kern="1200" dirty="0" err="1" smtClean="0">
                <a:solidFill>
                  <a:schemeClr val="tx1"/>
                </a:solidFill>
                <a:effectLst/>
                <a:latin typeface="+mn-lt"/>
                <a:ea typeface="+mn-ea"/>
                <a:cs typeface="+mn-cs"/>
              </a:rPr>
              <a:t>will</a:t>
            </a:r>
            <a:r>
              <a:rPr lang="it-IT" sz="1200" b="1" kern="1200" dirty="0" smtClean="0">
                <a:solidFill>
                  <a:schemeClr val="tx1"/>
                </a:solidFill>
                <a:effectLst/>
                <a:latin typeface="+mn-lt"/>
                <a:ea typeface="+mn-ea"/>
                <a:cs typeface="+mn-cs"/>
              </a:rPr>
              <a:t> </a:t>
            </a:r>
            <a:r>
              <a:rPr lang="it-IT" sz="1200" b="1" kern="1200" dirty="0" err="1" smtClean="0">
                <a:solidFill>
                  <a:schemeClr val="tx1"/>
                </a:solidFill>
                <a:effectLst/>
                <a:latin typeface="+mn-lt"/>
                <a:ea typeface="+mn-ea"/>
                <a:cs typeface="+mn-cs"/>
              </a:rPr>
              <a:t>give</a:t>
            </a:r>
            <a:r>
              <a:rPr lang="it-IT" sz="1200" b="1" kern="1200" dirty="0" smtClean="0">
                <a:solidFill>
                  <a:schemeClr val="tx1"/>
                </a:solidFill>
                <a:effectLst/>
                <a:latin typeface="+mn-lt"/>
                <a:ea typeface="+mn-ea"/>
                <a:cs typeface="+mn-cs"/>
              </a:rPr>
              <a:t> the </a:t>
            </a:r>
            <a:r>
              <a:rPr lang="it-IT" sz="1200" b="1" kern="1200" dirty="0" err="1" smtClean="0">
                <a:solidFill>
                  <a:schemeClr val="tx1"/>
                </a:solidFill>
                <a:effectLst/>
                <a:latin typeface="+mn-lt"/>
                <a:ea typeface="+mn-ea"/>
                <a:cs typeface="+mn-cs"/>
              </a:rPr>
              <a:t>opportunity</a:t>
            </a:r>
            <a:r>
              <a:rPr lang="it-IT" sz="1200" b="1" kern="1200" dirty="0" smtClean="0">
                <a:solidFill>
                  <a:schemeClr val="tx1"/>
                </a:solidFill>
                <a:effectLst/>
                <a:latin typeface="+mn-lt"/>
                <a:ea typeface="+mn-ea"/>
                <a:cs typeface="+mn-cs"/>
              </a:rPr>
              <a:t> to create a sensitive  </a:t>
            </a:r>
            <a:r>
              <a:rPr lang="it-IT" sz="1200" b="1" kern="1200" dirty="0" err="1" smtClean="0">
                <a:solidFill>
                  <a:schemeClr val="tx1"/>
                </a:solidFill>
                <a:effectLst/>
                <a:latin typeface="+mn-lt"/>
                <a:ea typeface="+mn-ea"/>
                <a:cs typeface="+mn-cs"/>
              </a:rPr>
              <a:t>atlas</a:t>
            </a:r>
            <a:r>
              <a:rPr lang="it-IT" sz="1200" b="1" kern="1200" dirty="0" smtClean="0">
                <a:solidFill>
                  <a:schemeClr val="tx1"/>
                </a:solidFill>
                <a:effectLst/>
                <a:latin typeface="+mn-lt"/>
                <a:ea typeface="+mn-ea"/>
                <a:cs typeface="+mn-cs"/>
              </a:rPr>
              <a:t> of discrete radio </a:t>
            </a:r>
            <a:r>
              <a:rPr lang="it-IT" sz="1200" b="1" kern="1200" dirty="0" err="1" smtClean="0">
                <a:solidFill>
                  <a:schemeClr val="tx1"/>
                </a:solidFill>
                <a:effectLst/>
                <a:latin typeface="+mn-lt"/>
                <a:ea typeface="+mn-ea"/>
                <a:cs typeface="+mn-cs"/>
              </a:rPr>
              <a:t>sources</a:t>
            </a:r>
            <a:r>
              <a:rPr lang="it-IT" sz="1200" b="1" kern="1200" dirty="0" smtClean="0">
                <a:solidFill>
                  <a:schemeClr val="tx1"/>
                </a:solidFill>
                <a:effectLst/>
                <a:latin typeface="+mn-lt"/>
                <a:ea typeface="+mn-ea"/>
                <a:cs typeface="+mn-cs"/>
              </a:rPr>
              <a:t> and to </a:t>
            </a:r>
            <a:r>
              <a:rPr lang="it-IT" sz="1200" b="1" kern="1200" dirty="0" err="1" smtClean="0">
                <a:solidFill>
                  <a:schemeClr val="tx1"/>
                </a:solidFill>
                <a:effectLst/>
                <a:latin typeface="+mn-lt"/>
                <a:ea typeface="+mn-ea"/>
                <a:cs typeface="+mn-cs"/>
              </a:rPr>
              <a:t>address</a:t>
            </a:r>
            <a:r>
              <a:rPr lang="it-IT" sz="1200" b="1" kern="1200" dirty="0" smtClean="0">
                <a:solidFill>
                  <a:schemeClr val="tx1"/>
                </a:solidFill>
                <a:effectLst/>
                <a:latin typeface="+mn-lt"/>
                <a:ea typeface="+mn-ea"/>
                <a:cs typeface="+mn-cs"/>
              </a:rPr>
              <a:t> </a:t>
            </a:r>
            <a:r>
              <a:rPr lang="it-IT" sz="1200" b="1" kern="1200" dirty="0" err="1" smtClean="0">
                <a:solidFill>
                  <a:schemeClr val="tx1"/>
                </a:solidFill>
                <a:effectLst/>
                <a:latin typeface="+mn-lt"/>
                <a:ea typeface="+mn-ea"/>
                <a:cs typeface="+mn-cs"/>
              </a:rPr>
              <a:t>sevaral</a:t>
            </a:r>
            <a:r>
              <a:rPr lang="it-IT" sz="1200" b="1" kern="1200" dirty="0" smtClean="0">
                <a:solidFill>
                  <a:schemeClr val="tx1"/>
                </a:solidFill>
                <a:effectLst/>
                <a:latin typeface="+mn-lt"/>
                <a:ea typeface="+mn-ea"/>
                <a:cs typeface="+mn-cs"/>
              </a:rPr>
              <a:t> science </a:t>
            </a:r>
            <a:r>
              <a:rPr lang="it-IT" sz="1200" b="1" kern="1200" dirty="0" err="1" smtClean="0">
                <a:solidFill>
                  <a:schemeClr val="tx1"/>
                </a:solidFill>
                <a:effectLst/>
                <a:latin typeface="+mn-lt"/>
                <a:ea typeface="+mn-ea"/>
                <a:cs typeface="+mn-cs"/>
              </a:rPr>
              <a:t>topics</a:t>
            </a:r>
            <a:r>
              <a:rPr lang="it-IT" sz="1200" b="1" kern="1200" dirty="0" smtClean="0">
                <a:solidFill>
                  <a:schemeClr val="tx1"/>
                </a:solidFill>
                <a:effectLst/>
                <a:latin typeface="+mn-lt"/>
                <a:ea typeface="+mn-ea"/>
                <a:cs typeface="+mn-cs"/>
              </a:rPr>
              <a:t>  (LIST IS NOT EXHAUSTIVE).</a:t>
            </a:r>
            <a:endParaRPr lang="it-IT" sz="1200" kern="1200" dirty="0" smtClean="0">
              <a:solidFill>
                <a:schemeClr val="tx1"/>
              </a:solidFill>
              <a:effectLst/>
              <a:latin typeface="+mn-lt"/>
              <a:ea typeface="+mn-ea"/>
              <a:cs typeface="+mn-cs"/>
            </a:endParaRPr>
          </a:p>
          <a:p>
            <a:r>
              <a:rPr lang="it-IT" sz="1200" b="1"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sources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represent</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interaction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stars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various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stages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evolution</a:t>
            </a:r>
            <a:r>
              <a:rPr lang="it-IT" sz="1200" kern="1200" dirty="0" smtClean="0">
                <a:solidFill>
                  <a:schemeClr val="tx1"/>
                </a:solidFill>
                <a:effectLst/>
                <a:latin typeface="+mn-lt"/>
                <a:ea typeface="+mn-ea"/>
                <a:cs typeface="+mn-cs"/>
              </a:rPr>
              <a:t> with the </a:t>
            </a:r>
            <a:r>
              <a:rPr lang="it-IT" sz="1200" kern="1200" dirty="0" err="1" smtClean="0">
                <a:solidFill>
                  <a:schemeClr val="tx1"/>
                </a:solidFill>
                <a:effectLst/>
                <a:latin typeface="+mn-lt"/>
                <a:ea typeface="+mn-ea"/>
                <a:cs typeface="+mn-cs"/>
              </a:rPr>
              <a:t>environment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Among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possible</a:t>
            </a:r>
            <a:r>
              <a:rPr lang="it-IT" sz="1200" kern="1200" dirty="0" smtClean="0">
                <a:solidFill>
                  <a:schemeClr val="tx1"/>
                </a:solidFill>
                <a:effectLst/>
                <a:latin typeface="+mn-lt"/>
                <a:ea typeface="+mn-ea"/>
                <a:cs typeface="+mn-cs"/>
              </a:rPr>
              <a:t> science </a:t>
            </a:r>
            <a:r>
              <a:rPr lang="it-IT" sz="1200" kern="1200" dirty="0" err="1" smtClean="0">
                <a:solidFill>
                  <a:schemeClr val="tx1"/>
                </a:solidFill>
                <a:effectLst/>
                <a:latin typeface="+mn-lt"/>
                <a:ea typeface="+mn-ea"/>
                <a:cs typeface="+mn-cs"/>
              </a:rPr>
              <a:t>goals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can be </a:t>
            </a:r>
            <a:r>
              <a:rPr lang="it-IT" sz="1200" kern="1200" dirty="0" err="1" smtClean="0">
                <a:solidFill>
                  <a:schemeClr val="tx1"/>
                </a:solidFill>
                <a:effectLst/>
                <a:latin typeface="+mn-lt"/>
                <a:ea typeface="+mn-ea"/>
                <a:cs typeface="+mn-cs"/>
              </a:rPr>
              <a:t>addressed</a:t>
            </a:r>
            <a:r>
              <a:rPr lang="it-IT" sz="1200" kern="1200" dirty="0" smtClean="0">
                <a:solidFill>
                  <a:schemeClr val="tx1"/>
                </a:solidFill>
                <a:effectLst/>
                <a:latin typeface="+mn-lt"/>
                <a:ea typeface="+mn-ea"/>
                <a:cs typeface="+mn-cs"/>
              </a:rPr>
              <a:t> with the SKA: </a:t>
            </a:r>
          </a:p>
          <a:p>
            <a:r>
              <a:rPr lang="it-IT" sz="1200" kern="1200" dirty="0" smtClean="0">
                <a:solidFill>
                  <a:schemeClr val="tx1"/>
                </a:solidFill>
                <a:effectLst/>
                <a:latin typeface="+mn-lt"/>
                <a:ea typeface="+mn-ea"/>
                <a:cs typeface="+mn-cs"/>
              </a:rPr>
              <a:t>• A complete </a:t>
            </a:r>
            <a:r>
              <a:rPr lang="it-IT" sz="1200" kern="1200" dirty="0" err="1" smtClean="0">
                <a:solidFill>
                  <a:schemeClr val="tx1"/>
                </a:solidFill>
                <a:effectLst/>
                <a:latin typeface="+mn-lt"/>
                <a:ea typeface="+mn-ea"/>
                <a:cs typeface="+mn-cs"/>
              </a:rPr>
              <a:t>census</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early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stages</a:t>
            </a:r>
            <a:r>
              <a:rPr lang="it-IT" sz="1200" kern="1200" dirty="0" smtClean="0">
                <a:solidFill>
                  <a:schemeClr val="tx1"/>
                </a:solidFill>
                <a:effectLst/>
                <a:latin typeface="+mn-lt"/>
                <a:ea typeface="+mn-ea"/>
                <a:cs typeface="+mn-cs"/>
              </a:rPr>
              <a:t> of massive star </a:t>
            </a:r>
            <a:r>
              <a:rPr lang="it-IT" sz="1200" kern="1200" dirty="0" err="1" smtClean="0">
                <a:solidFill>
                  <a:schemeClr val="tx1"/>
                </a:solidFill>
                <a:effectLst/>
                <a:latin typeface="+mn-lt"/>
                <a:ea typeface="+mn-ea"/>
                <a:cs typeface="+mn-cs"/>
              </a:rPr>
              <a:t>formation</a:t>
            </a:r>
            <a:r>
              <a:rPr lang="it-IT" sz="1200" kern="1200" dirty="0" smtClean="0">
                <a:solidFill>
                  <a:schemeClr val="tx1"/>
                </a:solidFill>
                <a:effectLst/>
                <a:latin typeface="+mn-lt"/>
                <a:ea typeface="+mn-ea"/>
                <a:cs typeface="+mn-cs"/>
              </a:rPr>
              <a:t> in the Southern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Plane</a:t>
            </a:r>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Understanding</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complex</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structures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giant</a:t>
            </a:r>
            <a:r>
              <a:rPr lang="it-IT" sz="1200" kern="1200" dirty="0" smtClean="0">
                <a:solidFill>
                  <a:schemeClr val="tx1"/>
                </a:solidFill>
                <a:effectLst/>
                <a:latin typeface="+mn-lt"/>
                <a:ea typeface="+mn-ea"/>
                <a:cs typeface="+mn-cs"/>
              </a:rPr>
              <a:t> HII </a:t>
            </a:r>
            <a:r>
              <a:rPr lang="it-IT" sz="1200" kern="1200" dirty="0" err="1" smtClean="0">
                <a:solidFill>
                  <a:schemeClr val="tx1"/>
                </a:solidFill>
                <a:effectLst/>
                <a:latin typeface="+mn-lt"/>
                <a:ea typeface="+mn-ea"/>
                <a:cs typeface="+mn-cs"/>
              </a:rPr>
              <a:t>regions</a:t>
            </a:r>
            <a:r>
              <a:rPr lang="it-IT" sz="1200" kern="1200" dirty="0" smtClean="0">
                <a:solidFill>
                  <a:schemeClr val="tx1"/>
                </a:solidFill>
                <a:effectLst/>
                <a:latin typeface="+mn-lt"/>
                <a:ea typeface="+mn-ea"/>
                <a:cs typeface="+mn-cs"/>
              </a:rPr>
              <a:t> and the inter-</a:t>
            </a:r>
            <a:r>
              <a:rPr lang="it-IT" sz="1200" kern="1200" dirty="0" err="1" smtClean="0">
                <a:solidFill>
                  <a:schemeClr val="tx1"/>
                </a:solidFill>
                <a:effectLst/>
                <a:latin typeface="+mn-lt"/>
                <a:ea typeface="+mn-ea"/>
                <a:cs typeface="+mn-cs"/>
              </a:rPr>
              <a:t>relationship</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dust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ionised</a:t>
            </a:r>
            <a:r>
              <a:rPr lang="it-IT" sz="1200" kern="1200" dirty="0" smtClean="0">
                <a:solidFill>
                  <a:schemeClr val="tx1"/>
                </a:solidFill>
                <a:effectLst/>
                <a:latin typeface="+mn-lt"/>
                <a:ea typeface="+mn-ea"/>
                <a:cs typeface="+mn-cs"/>
              </a:rPr>
              <a:t> gas and </a:t>
            </a:r>
            <a:r>
              <a:rPr lang="it-IT" sz="1200" kern="1200" dirty="0" err="1" smtClean="0">
                <a:solidFill>
                  <a:schemeClr val="tx1"/>
                </a:solidFill>
                <a:effectLst/>
                <a:latin typeface="+mn-lt"/>
                <a:ea typeface="+mn-ea"/>
                <a:cs typeface="+mn-cs"/>
              </a:rPr>
              <a:t>triggered</a:t>
            </a:r>
            <a:r>
              <a:rPr lang="it-IT" sz="1200" kern="1200" dirty="0" smtClean="0">
                <a:solidFill>
                  <a:schemeClr val="tx1"/>
                </a:solidFill>
                <a:effectLst/>
                <a:latin typeface="+mn-lt"/>
                <a:ea typeface="+mn-ea"/>
                <a:cs typeface="+mn-cs"/>
              </a:rPr>
              <a:t> star </a:t>
            </a:r>
            <a:r>
              <a:rPr lang="it-IT" sz="1200" kern="1200" dirty="0" err="1" smtClean="0">
                <a:solidFill>
                  <a:schemeClr val="tx1"/>
                </a:solidFill>
                <a:effectLst/>
                <a:latin typeface="+mn-lt"/>
                <a:ea typeface="+mn-ea"/>
                <a:cs typeface="+mn-cs"/>
              </a:rPr>
              <a:t>formation</a:t>
            </a:r>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Detection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planetary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nebulae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are the </a:t>
            </a:r>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abundant</a:t>
            </a:r>
            <a:r>
              <a:rPr lang="it-IT" sz="1200" kern="1200" dirty="0" smtClean="0">
                <a:solidFill>
                  <a:schemeClr val="tx1"/>
                </a:solidFill>
                <a:effectLst/>
                <a:latin typeface="+mn-lt"/>
                <a:ea typeface="+mn-ea"/>
                <a:cs typeface="+mn-cs"/>
              </a:rPr>
              <a:t> compact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sources</a:t>
            </a:r>
            <a:r>
              <a:rPr lang="it-IT" sz="1200" kern="1200" dirty="0" smtClean="0">
                <a:solidFill>
                  <a:schemeClr val="tx1"/>
                </a:solidFill>
                <a:effectLst/>
                <a:latin typeface="+mn-lt"/>
                <a:ea typeface="+mn-ea"/>
                <a:cs typeface="+mn-cs"/>
              </a:rPr>
              <a:t> and can be </a:t>
            </a:r>
            <a:r>
              <a:rPr lang="it-IT" sz="1200" kern="1200" dirty="0" err="1" smtClean="0">
                <a:solidFill>
                  <a:schemeClr val="tx1"/>
                </a:solidFill>
                <a:effectLst/>
                <a:latin typeface="+mn-lt"/>
                <a:ea typeface="+mn-ea"/>
                <a:cs typeface="+mn-cs"/>
              </a:rPr>
              <a:t>useful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tools</a:t>
            </a:r>
            <a:r>
              <a:rPr lang="it-IT" sz="1200" kern="1200" dirty="0" smtClean="0">
                <a:solidFill>
                  <a:schemeClr val="tx1"/>
                </a:solidFill>
                <a:effectLst/>
                <a:latin typeface="+mn-lt"/>
                <a:ea typeface="+mn-ea"/>
                <a:cs typeface="+mn-cs"/>
              </a:rPr>
              <a:t> for </a:t>
            </a:r>
            <a:r>
              <a:rPr lang="it-IT" sz="1200" kern="1200" dirty="0" err="1" smtClean="0">
                <a:solidFill>
                  <a:schemeClr val="tx1"/>
                </a:solidFill>
                <a:effectLst/>
                <a:latin typeface="+mn-lt"/>
                <a:ea typeface="+mn-ea"/>
                <a:cs typeface="+mn-cs"/>
              </a:rPr>
              <a:t>measuring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extinction</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estimating</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starformation</a:t>
            </a:r>
            <a:r>
              <a:rPr lang="it-IT" sz="1200" kern="1200" dirty="0" smtClean="0">
                <a:solidFill>
                  <a:schemeClr val="tx1"/>
                </a:solidFill>
                <a:effectLst/>
                <a:latin typeface="+mn-lt"/>
                <a:ea typeface="+mn-ea"/>
                <a:cs typeface="+mn-cs"/>
              </a:rPr>
              <a:t> rate of </a:t>
            </a:r>
            <a:r>
              <a:rPr lang="it-IT" sz="1200" kern="1200" dirty="0" err="1" smtClean="0">
                <a:solidFill>
                  <a:schemeClr val="tx1"/>
                </a:solidFill>
                <a:effectLst/>
                <a:latin typeface="+mn-lt"/>
                <a:ea typeface="+mn-ea"/>
                <a:cs typeface="+mn-cs"/>
              </a:rPr>
              <a:t>stars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too</a:t>
            </a:r>
            <a:r>
              <a:rPr lang="it-IT" sz="1200" kern="1200" dirty="0" smtClean="0">
                <a:solidFill>
                  <a:schemeClr val="tx1"/>
                </a:solidFill>
                <a:effectLst/>
                <a:latin typeface="+mn-lt"/>
                <a:ea typeface="+mn-ea"/>
                <a:cs typeface="+mn-cs"/>
              </a:rPr>
              <a:t> small to </a:t>
            </a:r>
            <a:r>
              <a:rPr lang="it-IT" sz="1200" kern="1200" dirty="0" err="1" smtClean="0">
                <a:solidFill>
                  <a:schemeClr val="tx1"/>
                </a:solidFill>
                <a:effectLst/>
                <a:latin typeface="+mn-lt"/>
                <a:ea typeface="+mn-ea"/>
                <a:cs typeface="+mn-cs"/>
              </a:rPr>
              <a:t>make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SNe</a:t>
            </a:r>
            <a:r>
              <a:rPr lang="it-IT" sz="1200" kern="1200" dirty="0" smtClean="0">
                <a:solidFill>
                  <a:schemeClr val="tx1"/>
                </a:solidFill>
                <a:effectLst/>
                <a:latin typeface="+mn-lt"/>
                <a:ea typeface="+mn-ea"/>
                <a:cs typeface="+mn-cs"/>
              </a:rPr>
              <a:t> or HII </a:t>
            </a:r>
            <a:r>
              <a:rPr lang="it-IT" sz="1200" kern="1200" dirty="0" err="1" smtClean="0">
                <a:solidFill>
                  <a:schemeClr val="tx1"/>
                </a:solidFill>
                <a:effectLst/>
                <a:latin typeface="+mn-lt"/>
                <a:ea typeface="+mn-ea"/>
                <a:cs typeface="+mn-cs"/>
              </a:rPr>
              <a:t>regions</a:t>
            </a:r>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Detection</a:t>
            </a:r>
            <a:r>
              <a:rPr lang="it-IT" sz="1200" kern="1200" dirty="0" smtClean="0">
                <a:solidFill>
                  <a:schemeClr val="tx1"/>
                </a:solidFill>
                <a:effectLst/>
                <a:latin typeface="+mn-lt"/>
                <a:ea typeface="+mn-ea"/>
                <a:cs typeface="+mn-cs"/>
              </a:rPr>
              <a:t> of new supernova </a:t>
            </a:r>
            <a:r>
              <a:rPr lang="it-IT" sz="1200" kern="1200" dirty="0" err="1" smtClean="0">
                <a:solidFill>
                  <a:schemeClr val="tx1"/>
                </a:solidFill>
                <a:effectLst/>
                <a:latin typeface="+mn-lt"/>
                <a:ea typeface="+mn-ea"/>
                <a:cs typeface="+mn-cs"/>
              </a:rPr>
              <a:t>remnants</a:t>
            </a:r>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pPr lvl="0"/>
            <a:r>
              <a:rPr lang="it-IT" sz="1200" kern="1200" dirty="0" smtClean="0">
                <a:solidFill>
                  <a:schemeClr val="tx1"/>
                </a:solidFill>
                <a:effectLst/>
                <a:latin typeface="+mn-lt"/>
                <a:ea typeface="+mn-ea"/>
                <a:cs typeface="+mn-cs"/>
              </a:rPr>
              <a:t>Radio </a:t>
            </a:r>
            <a:r>
              <a:rPr lang="it-IT" sz="1200" kern="1200" dirty="0" err="1" smtClean="0">
                <a:solidFill>
                  <a:schemeClr val="tx1"/>
                </a:solidFill>
                <a:effectLst/>
                <a:latin typeface="+mn-lt"/>
                <a:ea typeface="+mn-ea"/>
                <a:cs typeface="+mn-cs"/>
              </a:rPr>
              <a:t>stars</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4CA642F3-C0D3-CE44-956F-6530F126A220}" type="slidenum">
              <a:rPr lang="it-IT" smtClean="0"/>
              <a:t>6</a:t>
            </a:fld>
            <a:endParaRPr lang="it-IT"/>
          </a:p>
        </p:txBody>
      </p:sp>
    </p:spTree>
    <p:extLst>
      <p:ext uri="{BB962C8B-B14F-4D97-AF65-F5344CB8AC3E}">
        <p14:creationId xmlns:p14="http://schemas.microsoft.com/office/powerpoint/2010/main" val="298160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err="1" smtClean="0">
                <a:solidFill>
                  <a:schemeClr val="tx1"/>
                </a:solidFill>
                <a:effectLst/>
                <a:latin typeface="+mn-lt"/>
                <a:ea typeface="+mn-ea"/>
                <a:cs typeface="+mn-cs"/>
              </a:rPr>
              <a:t>While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waiting</a:t>
            </a:r>
            <a:r>
              <a:rPr lang="it-IT" sz="1200" kern="1200" dirty="0" smtClean="0">
                <a:solidFill>
                  <a:schemeClr val="tx1"/>
                </a:solidFill>
                <a:effectLst/>
                <a:latin typeface="+mn-lt"/>
                <a:ea typeface="+mn-ea"/>
                <a:cs typeface="+mn-cs"/>
              </a:rPr>
              <a:t> for the SKA, </a:t>
            </a:r>
            <a:r>
              <a:rPr lang="it-IT" sz="1200" kern="1200" dirty="0" err="1" smtClean="0">
                <a:solidFill>
                  <a:schemeClr val="tx1"/>
                </a:solidFill>
                <a:effectLst/>
                <a:latin typeface="+mn-lt"/>
                <a:ea typeface="+mn-ea"/>
                <a:cs typeface="+mn-cs"/>
              </a:rPr>
              <a:t>there</a:t>
            </a:r>
            <a:r>
              <a:rPr lang="it-IT" sz="1200" kern="1200" dirty="0" smtClean="0">
                <a:solidFill>
                  <a:schemeClr val="tx1"/>
                </a:solidFill>
                <a:effectLst/>
                <a:latin typeface="+mn-lt"/>
                <a:ea typeface="+mn-ea"/>
                <a:cs typeface="+mn-cs"/>
              </a:rPr>
              <a:t> are a </a:t>
            </a:r>
            <a:r>
              <a:rPr lang="it-IT" sz="1200" kern="1200" dirty="0" err="1" smtClean="0">
                <a:solidFill>
                  <a:schemeClr val="tx1"/>
                </a:solidFill>
                <a:effectLst/>
                <a:latin typeface="+mn-lt"/>
                <a:ea typeface="+mn-ea"/>
                <a:cs typeface="+mn-cs"/>
              </a:rPr>
              <a:t>number</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precursors</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pathfinder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built</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tested</a:t>
            </a:r>
            <a:r>
              <a:rPr lang="it-IT" sz="1200" kern="1200" dirty="0" smtClean="0">
                <a:solidFill>
                  <a:schemeClr val="tx1"/>
                </a:solidFill>
                <a:effectLst/>
                <a:latin typeface="+mn-lt"/>
                <a:ea typeface="+mn-ea"/>
                <a:cs typeface="+mn-cs"/>
              </a:rPr>
              <a:t> and are </a:t>
            </a:r>
            <a:r>
              <a:rPr lang="it-IT" sz="1200" kern="1200" dirty="0" err="1" smtClean="0">
                <a:solidFill>
                  <a:schemeClr val="tx1"/>
                </a:solidFill>
                <a:effectLst/>
                <a:latin typeface="+mn-lt"/>
                <a:ea typeface="+mn-ea"/>
                <a:cs typeface="+mn-cs"/>
              </a:rPr>
              <a:t>already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producing</a:t>
            </a:r>
            <a:r>
              <a:rPr lang="it-IT" sz="1200" kern="1200" dirty="0" smtClean="0">
                <a:solidFill>
                  <a:schemeClr val="tx1"/>
                </a:solidFill>
                <a:effectLst/>
                <a:latin typeface="+mn-lt"/>
                <a:ea typeface="+mn-ea"/>
                <a:cs typeface="+mn-cs"/>
              </a:rPr>
              <a:t> data.</a:t>
            </a:r>
          </a:p>
          <a:p>
            <a:r>
              <a:rPr lang="it-IT" sz="1200" kern="1200" dirty="0" err="1" smtClean="0">
                <a:solidFill>
                  <a:schemeClr val="tx1"/>
                </a:solidFill>
                <a:effectLst/>
                <a:latin typeface="+mn-lt"/>
                <a:ea typeface="+mn-ea"/>
                <a:cs typeface="+mn-cs"/>
              </a:rPr>
              <a:t>One</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these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the  </a:t>
            </a:r>
            <a:r>
              <a:rPr lang="it-IT" sz="1200" i="1" kern="1200" dirty="0" err="1" smtClean="0">
                <a:solidFill>
                  <a:schemeClr val="tx1"/>
                </a:solidFill>
                <a:effectLst/>
                <a:latin typeface="+mn-lt"/>
                <a:ea typeface="+mn-ea"/>
                <a:cs typeface="+mn-cs"/>
              </a:rPr>
              <a:t>Australian</a:t>
            </a:r>
            <a:r>
              <a:rPr lang="it-IT" sz="1200" i="1" kern="1200" dirty="0" smtClean="0">
                <a:solidFill>
                  <a:schemeClr val="tx1"/>
                </a:solidFill>
                <a:effectLst/>
                <a:latin typeface="+mn-lt"/>
                <a:ea typeface="+mn-ea"/>
                <a:cs typeface="+mn-cs"/>
              </a:rPr>
              <a:t> SKA </a:t>
            </a:r>
            <a:r>
              <a:rPr lang="it-IT" sz="1200" i="1" kern="1200" dirty="0" err="1" smtClean="0">
                <a:solidFill>
                  <a:schemeClr val="tx1"/>
                </a:solidFill>
                <a:effectLst/>
                <a:latin typeface="+mn-lt"/>
                <a:ea typeface="+mn-ea"/>
                <a:cs typeface="+mn-cs"/>
              </a:rPr>
              <a:t>Pathfinder</a:t>
            </a:r>
            <a:r>
              <a:rPr lang="it-IT" sz="1200" i="1" kern="1200" dirty="0" smtClean="0">
                <a:solidFill>
                  <a:schemeClr val="tx1"/>
                </a:solidFill>
                <a:effectLst/>
                <a:latin typeface="+mn-lt"/>
                <a:ea typeface="+mn-ea"/>
                <a:cs typeface="+mn-cs"/>
              </a:rPr>
              <a:t> (ASKAP)</a:t>
            </a:r>
            <a:r>
              <a:rPr lang="it-IT" sz="1200" kern="1200" dirty="0" smtClean="0">
                <a:solidFill>
                  <a:schemeClr val="tx1"/>
                </a:solidFill>
                <a:effectLst/>
                <a:latin typeface="+mn-lt"/>
                <a:ea typeface="+mn-ea"/>
                <a:cs typeface="+mn-cs"/>
              </a:rPr>
              <a:t> a 36-dish array radio </a:t>
            </a:r>
            <a:r>
              <a:rPr lang="it-IT" sz="1200" kern="1200" dirty="0" err="1" smtClean="0">
                <a:solidFill>
                  <a:schemeClr val="tx1"/>
                </a:solidFill>
                <a:effectLst/>
                <a:latin typeface="+mn-lt"/>
                <a:ea typeface="+mn-ea"/>
                <a:cs typeface="+mn-cs"/>
              </a:rPr>
              <a:t>telescope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located</a:t>
            </a:r>
            <a:r>
              <a:rPr lang="it-IT" sz="1200" kern="1200" dirty="0" smtClean="0">
                <a:solidFill>
                  <a:schemeClr val="tx1"/>
                </a:solidFill>
                <a:effectLst/>
                <a:latin typeface="+mn-lt"/>
                <a:ea typeface="+mn-ea"/>
                <a:cs typeface="+mn-cs"/>
              </a:rPr>
              <a:t> on a radio-</a:t>
            </a:r>
            <a:r>
              <a:rPr lang="it-IT" sz="1200" kern="1200" dirty="0" err="1" smtClean="0">
                <a:solidFill>
                  <a:schemeClr val="tx1"/>
                </a:solidFill>
                <a:effectLst/>
                <a:latin typeface="+mn-lt"/>
                <a:ea typeface="+mn-ea"/>
                <a:cs typeface="+mn-cs"/>
              </a:rPr>
              <a:t>quiet</a:t>
            </a:r>
            <a:r>
              <a:rPr lang="it-IT" sz="1200" kern="1200" dirty="0" smtClean="0">
                <a:solidFill>
                  <a:schemeClr val="tx1"/>
                </a:solidFill>
                <a:effectLst/>
                <a:latin typeface="+mn-lt"/>
                <a:ea typeface="+mn-ea"/>
                <a:cs typeface="+mn-cs"/>
              </a:rPr>
              <a:t> site in Western Australia – in the </a:t>
            </a:r>
            <a:r>
              <a:rPr lang="it-IT" sz="1200" kern="1200" dirty="0" err="1" smtClean="0">
                <a:solidFill>
                  <a:schemeClr val="tx1"/>
                </a:solidFill>
                <a:effectLst/>
                <a:latin typeface="+mn-lt"/>
                <a:ea typeface="+mn-ea"/>
                <a:cs typeface="+mn-cs"/>
              </a:rPr>
              <a:t>same</a:t>
            </a:r>
            <a:r>
              <a:rPr lang="it-IT" sz="1200" kern="1200" dirty="0" smtClean="0">
                <a:solidFill>
                  <a:schemeClr val="tx1"/>
                </a:solidFill>
                <a:effectLst/>
                <a:latin typeface="+mn-lt"/>
                <a:ea typeface="+mn-ea"/>
                <a:cs typeface="+mn-cs"/>
              </a:rPr>
              <a:t> site </a:t>
            </a:r>
            <a:r>
              <a:rPr lang="it-IT" sz="1200" kern="1200" dirty="0" err="1" smtClean="0">
                <a:solidFill>
                  <a:schemeClr val="tx1"/>
                </a:solidFill>
                <a:effectLst/>
                <a:latin typeface="+mn-lt"/>
                <a:ea typeface="+mn-ea"/>
                <a:cs typeface="+mn-cs"/>
              </a:rPr>
              <a:t>where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SKA_Low</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will</a:t>
            </a:r>
            <a:r>
              <a:rPr lang="it-IT" sz="1200" kern="1200" dirty="0" smtClean="0">
                <a:solidFill>
                  <a:schemeClr val="tx1"/>
                </a:solidFill>
                <a:effectLst/>
                <a:latin typeface="+mn-lt"/>
                <a:ea typeface="+mn-ea"/>
                <a:cs typeface="+mn-cs"/>
              </a:rPr>
              <a:t> be </a:t>
            </a:r>
            <a:r>
              <a:rPr lang="it-IT" sz="1200" kern="1200" dirty="0" err="1" smtClean="0">
                <a:solidFill>
                  <a:schemeClr val="tx1"/>
                </a:solidFill>
                <a:effectLst/>
                <a:latin typeface="+mn-lt"/>
                <a:ea typeface="+mn-ea"/>
                <a:cs typeface="+mn-cs"/>
              </a:rPr>
              <a:t>built</a:t>
            </a:r>
            <a:r>
              <a:rPr lang="it-IT" sz="1200" kern="1200" dirty="0" smtClean="0">
                <a:solidFill>
                  <a:schemeClr val="tx1"/>
                </a:solidFill>
                <a:effectLst/>
                <a:latin typeface="+mn-lt"/>
                <a:ea typeface="+mn-ea"/>
                <a:cs typeface="+mn-cs"/>
              </a:rPr>
              <a:t>-</a:t>
            </a:r>
          </a:p>
          <a:p>
            <a:r>
              <a:rPr lang="it-IT" sz="1200" kern="1200" dirty="0" smtClean="0">
                <a:solidFill>
                  <a:schemeClr val="tx1"/>
                </a:solidFill>
                <a:effectLst/>
                <a:latin typeface="+mn-lt"/>
                <a:ea typeface="+mn-ea"/>
                <a:cs typeface="+mn-cs"/>
              </a:rPr>
              <a:t> ASKAP </a:t>
            </a:r>
            <a:r>
              <a:rPr lang="it-IT" sz="1200" kern="1200" dirty="0" err="1" smtClean="0">
                <a:solidFill>
                  <a:schemeClr val="tx1"/>
                </a:solidFill>
                <a:effectLst/>
                <a:latin typeface="+mn-lt"/>
                <a:ea typeface="+mn-ea"/>
                <a:cs typeface="+mn-cs"/>
              </a:rPr>
              <a:t>consists</a:t>
            </a:r>
            <a:r>
              <a:rPr lang="it-IT" sz="1200" kern="1200" dirty="0" smtClean="0">
                <a:solidFill>
                  <a:schemeClr val="tx1"/>
                </a:solidFill>
                <a:effectLst/>
                <a:latin typeface="+mn-lt"/>
                <a:ea typeface="+mn-ea"/>
                <a:cs typeface="+mn-cs"/>
              </a:rPr>
              <a:t> of 36 12-metre </a:t>
            </a:r>
            <a:r>
              <a:rPr lang="it-IT" sz="1200" kern="1200" dirty="0" err="1" smtClean="0">
                <a:solidFill>
                  <a:schemeClr val="tx1"/>
                </a:solidFill>
                <a:effectLst/>
                <a:latin typeface="+mn-lt"/>
                <a:ea typeface="+mn-ea"/>
                <a:cs typeface="+mn-cs"/>
              </a:rPr>
              <a:t>antennas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spreadover</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region</a:t>
            </a:r>
            <a:r>
              <a:rPr lang="it-IT" sz="1200" kern="1200" dirty="0" smtClean="0">
                <a:solidFill>
                  <a:schemeClr val="tx1"/>
                </a:solidFill>
                <a:effectLst/>
                <a:latin typeface="+mn-lt"/>
                <a:ea typeface="+mn-ea"/>
                <a:cs typeface="+mn-cs"/>
              </a:rPr>
              <a:t> 6 km in </a:t>
            </a:r>
            <a:r>
              <a:rPr lang="it-IT" sz="1200" kern="1200" dirty="0" err="1" smtClean="0">
                <a:solidFill>
                  <a:schemeClr val="tx1"/>
                </a:solidFill>
                <a:effectLst/>
                <a:latin typeface="+mn-lt"/>
                <a:ea typeface="+mn-ea"/>
                <a:cs typeface="+mn-cs"/>
              </a:rPr>
              <a:t>diameter</a:t>
            </a:r>
            <a:r>
              <a:rPr lang="it-IT"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err="1" smtClean="0">
                <a:solidFill>
                  <a:schemeClr val="tx1"/>
                </a:solidFill>
                <a:effectLst/>
                <a:latin typeface="+mn-lt"/>
                <a:ea typeface="+mn-ea"/>
                <a:cs typeface="+mn-cs"/>
              </a:rPr>
              <a:t>During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ASKAP’s</a:t>
            </a:r>
            <a:r>
              <a:rPr lang="it-IT" sz="1200" kern="1200" dirty="0" smtClean="0">
                <a:solidFill>
                  <a:schemeClr val="tx1"/>
                </a:solidFill>
                <a:effectLst/>
                <a:latin typeface="+mn-lt"/>
                <a:ea typeface="+mn-ea"/>
                <a:cs typeface="+mn-cs"/>
              </a:rPr>
              <a:t> first </a:t>
            </a:r>
            <a:r>
              <a:rPr lang="it-IT" sz="1200" kern="1200" dirty="0" err="1" smtClean="0">
                <a:solidFill>
                  <a:schemeClr val="tx1"/>
                </a:solidFill>
                <a:effectLst/>
                <a:latin typeface="+mn-lt"/>
                <a:ea typeface="+mn-ea"/>
                <a:cs typeface="+mn-cs"/>
              </a:rPr>
              <a:t>five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years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operation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least</a:t>
            </a:r>
            <a:r>
              <a:rPr lang="it-IT" sz="1200" kern="1200" dirty="0" smtClean="0">
                <a:solidFill>
                  <a:schemeClr val="tx1"/>
                </a:solidFill>
                <a:effectLst/>
                <a:latin typeface="+mn-lt"/>
                <a:ea typeface="+mn-ea"/>
                <a:cs typeface="+mn-cs"/>
              </a:rPr>
              <a:t> 75% of </a:t>
            </a:r>
            <a:r>
              <a:rPr lang="it-IT" sz="1200" kern="1200" dirty="0" err="1" smtClean="0">
                <a:solidFill>
                  <a:schemeClr val="tx1"/>
                </a:solidFill>
                <a:effectLst/>
                <a:latin typeface="+mn-lt"/>
                <a:ea typeface="+mn-ea"/>
                <a:cs typeface="+mn-cs"/>
              </a:rPr>
              <a:t>its</a:t>
            </a:r>
            <a:r>
              <a:rPr lang="it-IT" sz="1200" kern="1200" dirty="0" smtClean="0">
                <a:solidFill>
                  <a:schemeClr val="tx1"/>
                </a:solidFill>
                <a:effectLst/>
                <a:latin typeface="+mn-lt"/>
                <a:ea typeface="+mn-ea"/>
                <a:cs typeface="+mn-cs"/>
              </a:rPr>
              <a:t> time </a:t>
            </a:r>
            <a:r>
              <a:rPr lang="it-IT" sz="1200" kern="1200" dirty="0" err="1" smtClean="0">
                <a:solidFill>
                  <a:schemeClr val="tx1"/>
                </a:solidFill>
                <a:effectLst/>
                <a:latin typeface="+mn-lt"/>
                <a:ea typeface="+mn-ea"/>
                <a:cs typeface="+mn-cs"/>
              </a:rPr>
              <a:t>will</a:t>
            </a:r>
            <a:r>
              <a:rPr lang="it-IT" sz="1200" kern="1200" dirty="0" smtClean="0">
                <a:solidFill>
                  <a:schemeClr val="tx1"/>
                </a:solidFill>
                <a:effectLst/>
                <a:latin typeface="+mn-lt"/>
                <a:ea typeface="+mn-ea"/>
                <a:cs typeface="+mn-cs"/>
              </a:rPr>
              <a:t> be </a:t>
            </a:r>
            <a:r>
              <a:rPr lang="it-IT" sz="1200" kern="1200" dirty="0" err="1" smtClean="0">
                <a:solidFill>
                  <a:schemeClr val="tx1"/>
                </a:solidFill>
                <a:effectLst/>
                <a:latin typeface="+mn-lt"/>
                <a:ea typeface="+mn-ea"/>
                <a:cs typeface="+mn-cs"/>
              </a:rPr>
              <a:t>used</a:t>
            </a:r>
            <a:r>
              <a:rPr lang="it-IT" sz="1200" kern="1200" dirty="0" smtClean="0">
                <a:solidFill>
                  <a:schemeClr val="tx1"/>
                </a:solidFill>
                <a:effectLst/>
                <a:latin typeface="+mn-lt"/>
                <a:ea typeface="+mn-ea"/>
                <a:cs typeface="+mn-cs"/>
              </a:rPr>
              <a:t> for large </a:t>
            </a:r>
            <a:r>
              <a:rPr lang="it-IT" sz="1200" kern="1200" dirty="0" err="1" smtClean="0">
                <a:solidFill>
                  <a:schemeClr val="tx1"/>
                </a:solidFill>
                <a:effectLst/>
                <a:latin typeface="+mn-lt"/>
                <a:ea typeface="+mn-ea"/>
                <a:cs typeface="+mn-cs"/>
              </a:rPr>
              <a:t>Survey</a:t>
            </a:r>
            <a:r>
              <a:rPr lang="it-IT" sz="1200" kern="1200" dirty="0" smtClean="0">
                <a:solidFill>
                  <a:schemeClr val="tx1"/>
                </a:solidFill>
                <a:effectLst/>
                <a:latin typeface="+mn-lt"/>
                <a:ea typeface="+mn-ea"/>
                <a:cs typeface="+mn-cs"/>
              </a:rPr>
              <a:t> Science </a:t>
            </a:r>
            <a:r>
              <a:rPr lang="it-IT" sz="1200" kern="1200" dirty="0" err="1" smtClean="0">
                <a:solidFill>
                  <a:schemeClr val="tx1"/>
                </a:solidFill>
                <a:effectLst/>
                <a:latin typeface="+mn-lt"/>
                <a:ea typeface="+mn-ea"/>
                <a:cs typeface="+mn-cs"/>
              </a:rPr>
              <a:t>Projects</a:t>
            </a:r>
            <a:r>
              <a:rPr lang="it-IT" sz="1200" kern="1200" dirty="0" smtClean="0">
                <a:solidFill>
                  <a:schemeClr val="tx1"/>
                </a:solidFill>
                <a:effectLst/>
                <a:latin typeface="+mn-lt"/>
                <a:ea typeface="+mn-ea"/>
                <a:cs typeface="+mn-cs"/>
              </a:rPr>
              <a:t> and </a:t>
            </a:r>
            <a:r>
              <a:rPr lang="it-IT" sz="1200" kern="1200" dirty="0" err="1" smtClean="0">
                <a:solidFill>
                  <a:schemeClr val="tx1"/>
                </a:solidFill>
                <a:effectLst/>
                <a:latin typeface="+mn-lt"/>
                <a:ea typeface="+mn-ea"/>
                <a:cs typeface="+mn-cs"/>
              </a:rPr>
              <a:t>one</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such</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surveys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Evolutionary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Map</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Universe</a:t>
            </a:r>
            <a:r>
              <a:rPr lang="it-IT" sz="1200" kern="1200" dirty="0" smtClean="0">
                <a:solidFill>
                  <a:schemeClr val="tx1"/>
                </a:solidFill>
                <a:effectLst/>
                <a:latin typeface="+mn-lt"/>
                <a:ea typeface="+mn-ea"/>
                <a:cs typeface="+mn-cs"/>
              </a:rPr>
              <a:t> ((EMU: </a:t>
            </a:r>
            <a:r>
              <a:rPr lang="it-IT" sz="1200" kern="1200" dirty="0" err="1" smtClean="0">
                <a:solidFill>
                  <a:schemeClr val="tx1"/>
                </a:solidFill>
                <a:effectLst/>
                <a:latin typeface="+mn-lt"/>
                <a:ea typeface="+mn-ea"/>
                <a:cs typeface="+mn-cs"/>
              </a:rPr>
              <a:t>Norris</a:t>
            </a:r>
            <a:r>
              <a:rPr lang="it-IT" sz="1200" kern="1200" dirty="0" smtClean="0">
                <a:solidFill>
                  <a:schemeClr val="tx1"/>
                </a:solidFill>
                <a:effectLst/>
                <a:latin typeface="+mn-lt"/>
                <a:ea typeface="+mn-ea"/>
                <a:cs typeface="+mn-cs"/>
              </a:rPr>
              <a:t> et al. 2011b))”.</a:t>
            </a: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err="1" smtClean="0">
                <a:solidFill>
                  <a:schemeClr val="tx1"/>
                </a:solidFill>
                <a:effectLst/>
                <a:latin typeface="+mn-lt"/>
                <a:ea typeface="+mn-ea"/>
                <a:cs typeface="+mn-cs"/>
              </a:rPr>
              <a:t>Designed</a:t>
            </a:r>
            <a:r>
              <a:rPr lang="it-IT" sz="1200" kern="1200" dirty="0" smtClean="0">
                <a:solidFill>
                  <a:schemeClr val="tx1"/>
                </a:solidFill>
                <a:effectLst/>
                <a:latin typeface="+mn-lt"/>
                <a:ea typeface="+mn-ea"/>
                <a:cs typeface="+mn-cs"/>
              </a:rPr>
              <a:t> for </a:t>
            </a:r>
            <a:r>
              <a:rPr lang="it-IT" sz="1200" kern="1200" dirty="0" err="1" smtClean="0">
                <a:solidFill>
                  <a:schemeClr val="tx1"/>
                </a:solidFill>
                <a:effectLst/>
                <a:latin typeface="+mn-lt"/>
                <a:ea typeface="+mn-ea"/>
                <a:cs typeface="+mn-cs"/>
              </a:rPr>
              <a:t>extragalactic</a:t>
            </a:r>
            <a:r>
              <a:rPr lang="it-IT" sz="1200" kern="1200" dirty="0" smtClean="0">
                <a:solidFill>
                  <a:schemeClr val="tx1"/>
                </a:solidFill>
                <a:effectLst/>
                <a:latin typeface="+mn-lt"/>
                <a:ea typeface="+mn-ea"/>
                <a:cs typeface="+mn-cs"/>
              </a:rPr>
              <a:t> work, EMU </a:t>
            </a:r>
            <a:r>
              <a:rPr lang="it-IT" sz="1200" kern="1200" dirty="0" err="1" smtClean="0">
                <a:solidFill>
                  <a:schemeClr val="tx1"/>
                </a:solidFill>
                <a:effectLst/>
                <a:latin typeface="+mn-lt"/>
                <a:ea typeface="+mn-ea"/>
                <a:cs typeface="+mn-cs"/>
              </a:rPr>
              <a:t>will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observe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also</a:t>
            </a:r>
            <a:r>
              <a:rPr lang="it-IT" sz="1200" kern="1200" dirty="0" smtClean="0">
                <a:solidFill>
                  <a:schemeClr val="tx1"/>
                </a:solidFill>
                <a:effectLst/>
                <a:latin typeface="+mn-lt"/>
                <a:ea typeface="+mn-ea"/>
                <a:cs typeface="+mn-cs"/>
              </a:rPr>
              <a:t> ∼ 75 </a:t>
            </a:r>
            <a:r>
              <a:rPr lang="it-IT" sz="1200" kern="1200" dirty="0" err="1" smtClean="0">
                <a:solidFill>
                  <a:schemeClr val="tx1"/>
                </a:solidFill>
                <a:effectLst/>
                <a:latin typeface="+mn-lt"/>
                <a:ea typeface="+mn-ea"/>
                <a:cs typeface="+mn-cs"/>
              </a:rPr>
              <a:t>percent</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plane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creating</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most</a:t>
            </a:r>
            <a:r>
              <a:rPr lang="it-IT" sz="1200" kern="1200" dirty="0" smtClean="0">
                <a:solidFill>
                  <a:schemeClr val="tx1"/>
                </a:solidFill>
                <a:effectLst/>
                <a:latin typeface="+mn-lt"/>
                <a:ea typeface="+mn-ea"/>
                <a:cs typeface="+mn-cs"/>
              </a:rPr>
              <a:t> sensitive wide-</a:t>
            </a:r>
            <a:r>
              <a:rPr lang="it-IT" sz="1200" kern="1200" dirty="0" err="1" smtClean="0">
                <a:solidFill>
                  <a:schemeClr val="tx1"/>
                </a:solidFill>
                <a:effectLst/>
                <a:latin typeface="+mn-lt"/>
                <a:ea typeface="+mn-ea"/>
                <a:cs typeface="+mn-cs"/>
              </a:rPr>
              <a:t>field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atlas</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continuum </a:t>
            </a:r>
            <a:r>
              <a:rPr lang="it-IT" sz="1200" kern="1200" dirty="0" err="1" smtClean="0">
                <a:solidFill>
                  <a:schemeClr val="tx1"/>
                </a:solidFill>
                <a:effectLst/>
                <a:latin typeface="+mn-lt"/>
                <a:ea typeface="+mn-ea"/>
                <a:cs typeface="+mn-cs"/>
              </a:rPr>
              <a:t>emission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yet</a:t>
            </a:r>
            <a:r>
              <a:rPr lang="it-IT" sz="1200" kern="1200" dirty="0" smtClean="0">
                <a:solidFill>
                  <a:schemeClr val="tx1"/>
                </a:solidFill>
                <a:effectLst/>
                <a:latin typeface="+mn-lt"/>
                <a:ea typeface="+mn-ea"/>
                <a:cs typeface="+mn-cs"/>
              </a:rPr>
              <a:t> made in the </a:t>
            </a:r>
            <a:r>
              <a:rPr lang="it-IT" sz="1200" kern="1200" dirty="0" err="1" smtClean="0">
                <a:solidFill>
                  <a:schemeClr val="tx1"/>
                </a:solidFill>
                <a:effectLst/>
                <a:latin typeface="+mn-lt"/>
                <a:ea typeface="+mn-ea"/>
                <a:cs typeface="+mn-cs"/>
              </a:rPr>
              <a:t>southern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hemisphere</a:t>
            </a:r>
            <a:r>
              <a:rPr lang="it-IT"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effectLst/>
              <a:latin typeface="+mn-lt"/>
              <a:ea typeface="+mn-ea"/>
              <a:cs typeface="+mn-cs"/>
            </a:endParaRPr>
          </a:p>
          <a:p>
            <a:endParaRPr lang="it-IT" dirty="0" smtClean="0"/>
          </a:p>
        </p:txBody>
      </p:sp>
      <p:sp>
        <p:nvSpPr>
          <p:cNvPr id="4" name="Segnaposto numero diapositiva 3"/>
          <p:cNvSpPr>
            <a:spLocks noGrp="1"/>
          </p:cNvSpPr>
          <p:nvPr>
            <p:ph type="sldNum" sz="quarter" idx="10"/>
          </p:nvPr>
        </p:nvSpPr>
        <p:spPr/>
        <p:txBody>
          <a:bodyPr/>
          <a:lstStyle/>
          <a:p>
            <a:fld id="{FF636D91-E877-7A41-A315-34B52F52F273}" type="slidenum">
              <a:rPr lang="it-IT" smtClean="0"/>
              <a:t>7</a:t>
            </a:fld>
            <a:endParaRPr lang="it-IT"/>
          </a:p>
        </p:txBody>
      </p:sp>
    </p:spTree>
    <p:extLst>
      <p:ext uri="{BB962C8B-B14F-4D97-AF65-F5344CB8AC3E}">
        <p14:creationId xmlns:p14="http://schemas.microsoft.com/office/powerpoint/2010/main" val="3682994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the framework of the EMU project and, in particular,  in order to be ready to face all the problems and challenges we are going to find when working close to the GP, few years ago we started a pilot project- a path finder for EMU.</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SCORPIO project is  a ATCA blind survey of an approximately 2 × 2-deg2 area of sky centred at Galactic coordinates </a:t>
            </a:r>
            <a:r>
              <a:rPr lang="en-GB" sz="1200" i="1" kern="1200" dirty="0" smtClean="0">
                <a:solidFill>
                  <a:schemeClr val="tx1"/>
                </a:solidFill>
                <a:effectLst/>
                <a:latin typeface="+mn-lt"/>
                <a:ea typeface="+mn-ea"/>
                <a:cs typeface="+mn-cs"/>
              </a:rPr>
              <a:t>l </a:t>
            </a:r>
            <a:r>
              <a:rPr lang="en-GB" sz="1200" kern="1200" dirty="0" smtClean="0">
                <a:solidFill>
                  <a:schemeClr val="tx1"/>
                </a:solidFill>
                <a:effectLst/>
                <a:latin typeface="+mn-lt"/>
                <a:ea typeface="+mn-ea"/>
                <a:cs typeface="+mn-cs"/>
              </a:rPr>
              <a:t>= 343.5◦ , </a:t>
            </a:r>
            <a:r>
              <a:rPr lang="en-GB" sz="1200" i="1" kern="1200" dirty="0" smtClean="0">
                <a:solidFill>
                  <a:schemeClr val="tx1"/>
                </a:solidFill>
                <a:effectLst/>
                <a:latin typeface="+mn-lt"/>
                <a:ea typeface="+mn-ea"/>
                <a:cs typeface="+mn-cs"/>
              </a:rPr>
              <a:t>b </a:t>
            </a:r>
            <a:r>
              <a:rPr lang="en-GB" sz="1200" kern="1200" dirty="0" smtClean="0">
                <a:solidFill>
                  <a:schemeClr val="tx1"/>
                </a:solidFill>
                <a:effectLst/>
                <a:latin typeface="+mn-lt"/>
                <a:ea typeface="+mn-ea"/>
                <a:cs typeface="+mn-cs"/>
              </a:rPr>
              <a:t>= 0.75◦ (</a:t>
            </a:r>
            <a:r>
              <a:rPr lang="en-GB" sz="1200" kern="1200" dirty="0" err="1" smtClean="0">
                <a:solidFill>
                  <a:schemeClr val="tx1"/>
                </a:solidFill>
                <a:effectLst/>
                <a:latin typeface="+mn-lt"/>
                <a:ea typeface="+mn-ea"/>
                <a:cs typeface="+mn-cs"/>
              </a:rPr>
              <a:t>Umana</a:t>
            </a:r>
            <a:r>
              <a:rPr lang="en-GB" sz="1200" kern="1200" dirty="0" smtClean="0">
                <a:solidFill>
                  <a:schemeClr val="tx1"/>
                </a:solidFill>
                <a:effectLst/>
                <a:latin typeface="+mn-lt"/>
                <a:ea typeface="+mn-ea"/>
                <a:cs typeface="+mn-cs"/>
              </a:rPr>
              <a:t> et al. 2015) at 1.4 GHz in a sky patch well suited for stellar work, with goal to reach a   sensitive limit approaching that of future radio facilities.  The experiment was designed with the same set-up as the ATLAS project, an extragalactic survey, to capitalise ion previous experience.</a:t>
            </a:r>
            <a:endParaRPr lang="it-IT"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8</a:t>
            </a:fld>
            <a:endParaRPr lang="it-IT"/>
          </a:p>
        </p:txBody>
      </p:sp>
    </p:spTree>
    <p:extLst>
      <p:ext uri="{BB962C8B-B14F-4D97-AF65-F5344CB8AC3E}">
        <p14:creationId xmlns:p14="http://schemas.microsoft.com/office/powerpoint/2010/main" val="77460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The </a:t>
            </a:r>
            <a:r>
              <a:rPr lang="it-IT" sz="1200" kern="1200" dirty="0" err="1" smtClean="0">
                <a:solidFill>
                  <a:schemeClr val="tx1"/>
                </a:solidFill>
                <a:effectLst/>
                <a:latin typeface="+mn-lt"/>
                <a:ea typeface="+mn-ea"/>
                <a:cs typeface="+mn-cs"/>
              </a:rPr>
              <a:t>selected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field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needs</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satisfy</a:t>
            </a:r>
            <a:r>
              <a:rPr lang="it-IT" sz="1200" kern="1200" dirty="0" smtClean="0">
                <a:solidFill>
                  <a:schemeClr val="tx1"/>
                </a:solidFill>
                <a:effectLst/>
                <a:latin typeface="+mn-lt"/>
                <a:ea typeface="+mn-ea"/>
                <a:cs typeface="+mn-cs"/>
              </a:rPr>
              <a:t> the </a:t>
            </a:r>
            <a:r>
              <a:rPr lang="it-IT" sz="1200" kern="1200" dirty="0" err="1" smtClean="0">
                <a:solidFill>
                  <a:schemeClr val="tx1"/>
                </a:solidFill>
                <a:effectLst/>
                <a:latin typeface="+mn-lt"/>
                <a:ea typeface="+mn-ea"/>
                <a:cs typeface="+mn-cs"/>
              </a:rPr>
              <a:t>following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requirements</a:t>
            </a:r>
            <a:r>
              <a:rPr lang="it-IT" sz="1200" kern="1200" dirty="0" smtClean="0">
                <a:solidFill>
                  <a:schemeClr val="tx1"/>
                </a:solidFill>
                <a:effectLst/>
                <a:latin typeface="+mn-lt"/>
                <a:ea typeface="+mn-ea"/>
                <a:cs typeface="+mn-cs"/>
              </a:rPr>
              <a:t>: (i) </a:t>
            </a:r>
            <a:r>
              <a:rPr lang="it-IT" sz="1200" kern="1200" dirty="0" err="1" smtClean="0">
                <a:solidFill>
                  <a:schemeClr val="tx1"/>
                </a:solidFill>
                <a:effectLst/>
                <a:latin typeface="+mn-lt"/>
                <a:ea typeface="+mn-ea"/>
                <a:cs typeface="+mn-cs"/>
              </a:rPr>
              <a:t>it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should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contain</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sufficient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number</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stars</a:t>
            </a:r>
            <a:r>
              <a:rPr lang="it-IT" sz="1200" kern="1200" dirty="0" smtClean="0">
                <a:solidFill>
                  <a:schemeClr val="tx1"/>
                </a:solidFill>
                <a:effectLst/>
                <a:latin typeface="+mn-lt"/>
                <a:ea typeface="+mn-ea"/>
                <a:cs typeface="+mn-cs"/>
              </a:rPr>
              <a:t>, with a </a:t>
            </a:r>
            <a:r>
              <a:rPr lang="it-IT" sz="1200" kern="1200" dirty="0" err="1" smtClean="0">
                <a:solidFill>
                  <a:schemeClr val="tx1"/>
                </a:solidFill>
                <a:effectLst/>
                <a:latin typeface="+mn-lt"/>
                <a:ea typeface="+mn-ea"/>
                <a:cs typeface="+mn-cs"/>
              </a:rPr>
              <a:t>good</a:t>
            </a:r>
            <a:r>
              <a:rPr lang="it-IT" sz="1200" kern="1200" dirty="0" smtClean="0">
                <a:solidFill>
                  <a:schemeClr val="tx1"/>
                </a:solidFill>
                <a:effectLst/>
                <a:latin typeface="+mn-lt"/>
                <a:ea typeface="+mn-ea"/>
                <a:cs typeface="+mn-cs"/>
              </a:rPr>
              <a:t> spread in </a:t>
            </a:r>
            <a:r>
              <a:rPr lang="it-IT" sz="1200" kern="1200" dirty="0" err="1" smtClean="0">
                <a:solidFill>
                  <a:schemeClr val="tx1"/>
                </a:solidFill>
                <a:effectLst/>
                <a:latin typeface="+mn-lt"/>
                <a:ea typeface="+mn-ea"/>
                <a:cs typeface="+mn-cs"/>
              </a:rPr>
              <a:t>different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classes</a:t>
            </a:r>
            <a:r>
              <a:rPr lang="it-IT" sz="1200" kern="1200" dirty="0" smtClean="0">
                <a:solidFill>
                  <a:schemeClr val="tx1"/>
                </a:solidFill>
                <a:effectLst/>
                <a:latin typeface="+mn-lt"/>
                <a:ea typeface="+mn-ea"/>
                <a:cs typeface="+mn-cs"/>
              </a:rPr>
              <a:t> of stellar </a:t>
            </a:r>
            <a:r>
              <a:rPr lang="it-IT" sz="1200" kern="1200" dirty="0" err="1" smtClean="0">
                <a:solidFill>
                  <a:schemeClr val="tx1"/>
                </a:solidFill>
                <a:effectLst/>
                <a:latin typeface="+mn-lt"/>
                <a:ea typeface="+mn-ea"/>
                <a:cs typeface="+mn-cs"/>
              </a:rPr>
              <a:t>objects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thought</a:t>
            </a:r>
            <a:r>
              <a:rPr lang="it-IT" sz="1200" kern="1200" dirty="0" smtClean="0">
                <a:solidFill>
                  <a:schemeClr val="tx1"/>
                </a:solidFill>
                <a:effectLst/>
                <a:latin typeface="+mn-lt"/>
                <a:ea typeface="+mn-ea"/>
                <a:cs typeface="+mn-cs"/>
              </a:rPr>
              <a:t> to be radio </a:t>
            </a:r>
            <a:r>
              <a:rPr lang="it-IT" sz="1200" kern="1200" dirty="0" err="1" smtClean="0">
                <a:solidFill>
                  <a:schemeClr val="tx1"/>
                </a:solidFill>
                <a:effectLst/>
                <a:latin typeface="+mn-lt"/>
                <a:ea typeface="+mn-ea"/>
                <a:cs typeface="+mn-cs"/>
              </a:rPr>
              <a:t>emitters</a:t>
            </a:r>
            <a:r>
              <a:rPr lang="it-IT" sz="1200" kern="1200" dirty="0" smtClean="0">
                <a:solidFill>
                  <a:schemeClr val="tx1"/>
                </a:solidFill>
                <a:effectLst/>
                <a:latin typeface="+mn-lt"/>
                <a:ea typeface="+mn-ea"/>
                <a:cs typeface="+mn-cs"/>
              </a:rPr>
              <a:t>; (ii) </a:t>
            </a:r>
            <a:r>
              <a:rPr lang="it-IT" sz="1200" kern="1200" dirty="0" err="1" smtClean="0">
                <a:solidFill>
                  <a:schemeClr val="tx1"/>
                </a:solidFill>
                <a:effectLst/>
                <a:latin typeface="+mn-lt"/>
                <a:ea typeface="+mn-ea"/>
                <a:cs typeface="+mn-cs"/>
              </a:rPr>
              <a:t>it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should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contain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sources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already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classified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radio </a:t>
            </a:r>
            <a:r>
              <a:rPr lang="it-IT" sz="1200" kern="1200" dirty="0" err="1" smtClean="0">
                <a:solidFill>
                  <a:schemeClr val="tx1"/>
                </a:solidFill>
                <a:effectLst/>
                <a:latin typeface="+mn-lt"/>
                <a:ea typeface="+mn-ea"/>
                <a:cs typeface="+mn-cs"/>
              </a:rPr>
              <a:t>emitters</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enable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verification</a:t>
            </a:r>
            <a:r>
              <a:rPr lang="it-IT" sz="1200" kern="1200" dirty="0" smtClean="0">
                <a:solidFill>
                  <a:schemeClr val="tx1"/>
                </a:solidFill>
                <a:effectLst/>
                <a:latin typeface="+mn-lt"/>
                <a:ea typeface="+mn-ea"/>
                <a:cs typeface="+mn-cs"/>
              </a:rPr>
              <a:t> of the data; (iii) </a:t>
            </a:r>
            <a:r>
              <a:rPr lang="it-IT" sz="1200" kern="1200" dirty="0" err="1" smtClean="0">
                <a:solidFill>
                  <a:schemeClr val="tx1"/>
                </a:solidFill>
                <a:effectLst/>
                <a:latin typeface="+mn-lt"/>
                <a:ea typeface="+mn-ea"/>
                <a:cs typeface="+mn-cs"/>
              </a:rPr>
              <a:t>it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should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have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been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already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observed</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other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spectral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regions</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gather</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additional</a:t>
            </a:r>
            <a:r>
              <a:rPr lang="it-IT" sz="1200" kern="1200" dirty="0" smtClean="0">
                <a:solidFill>
                  <a:schemeClr val="tx1"/>
                </a:solidFill>
                <a:effectLst/>
                <a:latin typeface="+mn-lt"/>
                <a:ea typeface="+mn-ea"/>
                <a:cs typeface="+mn-cs"/>
              </a:rPr>
              <a:t> information to help with the </a:t>
            </a:r>
            <a:r>
              <a:rPr lang="it-IT" sz="1200" kern="1200" dirty="0" err="1" smtClean="0">
                <a:solidFill>
                  <a:schemeClr val="tx1"/>
                </a:solidFill>
                <a:effectLst/>
                <a:latin typeface="+mn-lt"/>
                <a:ea typeface="+mn-ea"/>
                <a:cs typeface="+mn-cs"/>
              </a:rPr>
              <a:t>classification</a:t>
            </a:r>
            <a:r>
              <a:rPr lang="it-IT" sz="1200" kern="1200" dirty="0" smtClean="0">
                <a:solidFill>
                  <a:schemeClr val="tx1"/>
                </a:solidFill>
                <a:effectLst/>
                <a:latin typeface="+mn-lt"/>
                <a:ea typeface="+mn-ea"/>
                <a:cs typeface="+mn-cs"/>
              </a:rPr>
              <a:t> of new, </a:t>
            </a:r>
            <a:r>
              <a:rPr lang="it-IT" sz="1200" kern="1200" dirty="0" err="1" smtClean="0">
                <a:solidFill>
                  <a:schemeClr val="tx1"/>
                </a:solidFill>
                <a:effectLst/>
                <a:latin typeface="+mn-lt"/>
                <a:ea typeface="+mn-ea"/>
                <a:cs typeface="+mn-cs"/>
              </a:rPr>
              <a:t>unexpected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objects</a:t>
            </a:r>
            <a:r>
              <a:rPr lang="it-IT" sz="1200" kern="1200" dirty="0" smtClean="0">
                <a:solidFill>
                  <a:schemeClr val="tx1"/>
                </a:solidFill>
                <a:effectLst/>
                <a:latin typeface="+mn-lt"/>
                <a:ea typeface="+mn-ea"/>
                <a:cs typeface="+mn-cs"/>
              </a:rPr>
              <a:t> or to </a:t>
            </a:r>
            <a:r>
              <a:rPr lang="it-IT" sz="1200" kern="1200" dirty="0" err="1" smtClean="0">
                <a:solidFill>
                  <a:schemeClr val="tx1"/>
                </a:solidFill>
                <a:effectLst/>
                <a:latin typeface="+mn-lt"/>
                <a:ea typeface="+mn-ea"/>
                <a:cs typeface="+mn-cs"/>
              </a:rPr>
              <a:t>allow</a:t>
            </a:r>
            <a:r>
              <a:rPr lang="it-IT" sz="1200" kern="1200" dirty="0" smtClean="0">
                <a:solidFill>
                  <a:schemeClr val="tx1"/>
                </a:solidFill>
                <a:effectLst/>
                <a:latin typeface="+mn-lt"/>
                <a:ea typeface="+mn-ea"/>
                <a:cs typeface="+mn-cs"/>
              </a:rPr>
              <a:t> complete </a:t>
            </a:r>
            <a:r>
              <a:rPr lang="it-IT" sz="1200" kern="1200" dirty="0" err="1" smtClean="0">
                <a:solidFill>
                  <a:schemeClr val="tx1"/>
                </a:solidFill>
                <a:effectLst/>
                <a:latin typeface="+mn-lt"/>
                <a:ea typeface="+mn-ea"/>
                <a:cs typeface="+mn-cs"/>
              </a:rPr>
              <a:t>studies</a:t>
            </a:r>
            <a:r>
              <a:rPr lang="it-IT" sz="1200" kern="1200" dirty="0" smtClean="0">
                <a:solidFill>
                  <a:schemeClr val="tx1"/>
                </a:solidFill>
                <a:effectLst/>
                <a:latin typeface="+mn-lt"/>
                <a:ea typeface="+mn-ea"/>
                <a:cs typeface="+mn-cs"/>
              </a:rPr>
              <a:t> for the </a:t>
            </a:r>
            <a:r>
              <a:rPr lang="it-IT" sz="1200" kern="1200" dirty="0" err="1" smtClean="0">
                <a:solidFill>
                  <a:schemeClr val="tx1"/>
                </a:solidFill>
                <a:effectLst/>
                <a:latin typeface="+mn-lt"/>
                <a:ea typeface="+mn-ea"/>
                <a:cs typeface="+mn-cs"/>
              </a:rPr>
              <a:t>classified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objects</a:t>
            </a:r>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The </a:t>
            </a:r>
            <a:r>
              <a:rPr lang="it-IT" sz="1200" kern="1200" dirty="0" err="1" smtClean="0">
                <a:solidFill>
                  <a:schemeClr val="tx1"/>
                </a:solidFill>
                <a:effectLst/>
                <a:latin typeface="+mn-lt"/>
                <a:ea typeface="+mn-ea"/>
                <a:cs typeface="+mn-cs"/>
              </a:rPr>
              <a:t>selected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field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is</a:t>
            </a:r>
            <a:r>
              <a:rPr lang="it-IT" sz="1200" kern="1200" dirty="0" smtClean="0">
                <a:solidFill>
                  <a:schemeClr val="tx1"/>
                </a:solidFill>
                <a:effectLst/>
                <a:latin typeface="+mn-lt"/>
                <a:ea typeface="+mn-ea"/>
                <a:cs typeface="+mn-cs"/>
              </a:rPr>
              <a:t> a 2 x 2 </a:t>
            </a:r>
            <a:r>
              <a:rPr lang="it-IT" sz="1200" kern="1200" dirty="0" err="1" smtClean="0">
                <a:solidFill>
                  <a:schemeClr val="tx1"/>
                </a:solidFill>
                <a:effectLst/>
                <a:latin typeface="+mn-lt"/>
                <a:ea typeface="+mn-ea"/>
                <a:cs typeface="+mn-cs"/>
              </a:rPr>
              <a:t>square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degrees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centered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galactic</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coordinates</a:t>
            </a:r>
            <a:r>
              <a:rPr lang="it-IT" sz="1200" kern="1200" dirty="0" smtClean="0">
                <a:solidFill>
                  <a:schemeClr val="tx1"/>
                </a:solidFill>
                <a:effectLst/>
                <a:latin typeface="+mn-lt"/>
                <a:ea typeface="+mn-ea"/>
                <a:cs typeface="+mn-cs"/>
              </a:rPr>
              <a:t> l=343.5, b=1.0, </a:t>
            </a:r>
            <a:r>
              <a:rPr lang="it-IT" sz="1200" kern="1200" dirty="0" err="1" smtClean="0">
                <a:solidFill>
                  <a:schemeClr val="tx1"/>
                </a:solidFill>
                <a:effectLst/>
                <a:latin typeface="+mn-lt"/>
                <a:ea typeface="+mn-ea"/>
                <a:cs typeface="+mn-cs"/>
              </a:rPr>
              <a:t>well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suited</a:t>
            </a:r>
            <a:r>
              <a:rPr lang="it-IT" sz="1200" kern="1200" dirty="0" smtClean="0">
                <a:solidFill>
                  <a:schemeClr val="tx1"/>
                </a:solidFill>
                <a:effectLst/>
                <a:latin typeface="+mn-lt"/>
                <a:ea typeface="+mn-ea"/>
                <a:cs typeface="+mn-cs"/>
              </a:rPr>
              <a:t> for stellar work.</a:t>
            </a: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9</a:t>
            </a:fld>
            <a:endParaRPr lang="it-IT"/>
          </a:p>
        </p:txBody>
      </p:sp>
    </p:spTree>
    <p:extLst>
      <p:ext uri="{BB962C8B-B14F-4D97-AF65-F5344CB8AC3E}">
        <p14:creationId xmlns:p14="http://schemas.microsoft.com/office/powerpoint/2010/main" val="218176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err="1" smtClean="0">
                <a:solidFill>
                  <a:schemeClr val="tx1"/>
                </a:solidFill>
                <a:effectLst/>
                <a:latin typeface="+mn-lt"/>
                <a:ea typeface="+mn-ea"/>
                <a:cs typeface="+mn-cs"/>
              </a:rPr>
              <a:t>Because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intend</a:t>
            </a:r>
            <a:r>
              <a:rPr lang="it-IT" sz="1200" kern="1200" dirty="0" smtClean="0">
                <a:solidFill>
                  <a:schemeClr val="tx1"/>
                </a:solidFill>
                <a:effectLst/>
                <a:latin typeface="+mn-lt"/>
                <a:ea typeface="+mn-ea"/>
                <a:cs typeface="+mn-cs"/>
              </a:rPr>
              <a:t> to </a:t>
            </a:r>
            <a:r>
              <a:rPr lang="it-IT" sz="1200" kern="1200" dirty="0" err="1" smtClean="0">
                <a:solidFill>
                  <a:schemeClr val="tx1"/>
                </a:solidFill>
                <a:effectLst/>
                <a:latin typeface="+mn-lt"/>
                <a:ea typeface="+mn-ea"/>
                <a:cs typeface="+mn-cs"/>
              </a:rPr>
              <a:t>get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statistical</a:t>
            </a:r>
            <a:r>
              <a:rPr lang="it-IT" sz="1200" kern="1200" dirty="0" smtClean="0">
                <a:solidFill>
                  <a:schemeClr val="tx1"/>
                </a:solidFill>
                <a:effectLst/>
                <a:latin typeface="+mn-lt"/>
                <a:ea typeface="+mn-ea"/>
                <a:cs typeface="+mn-cs"/>
              </a:rPr>
              <a:t> information from the </a:t>
            </a:r>
            <a:r>
              <a:rPr lang="it-IT" sz="1200" kern="1200" dirty="0" err="1" smtClean="0">
                <a:solidFill>
                  <a:schemeClr val="tx1"/>
                </a:solidFill>
                <a:effectLst/>
                <a:latin typeface="+mn-lt"/>
                <a:ea typeface="+mn-ea"/>
                <a:cs typeface="+mn-cs"/>
              </a:rPr>
              <a:t>survey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choose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this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sky</a:t>
            </a:r>
            <a:r>
              <a:rPr lang="it-IT" sz="1200" kern="1200" dirty="0" smtClean="0">
                <a:solidFill>
                  <a:schemeClr val="tx1"/>
                </a:solidFill>
                <a:effectLst/>
                <a:latin typeface="+mn-lt"/>
                <a:ea typeface="+mn-ea"/>
                <a:cs typeface="+mn-cs"/>
              </a:rPr>
              <a:t> patch </a:t>
            </a:r>
            <a:r>
              <a:rPr lang="it-IT" sz="1200" kern="1200" dirty="0" err="1" smtClean="0">
                <a:solidFill>
                  <a:schemeClr val="tx1"/>
                </a:solidFill>
                <a:effectLst/>
                <a:latin typeface="+mn-lt"/>
                <a:ea typeface="+mn-ea"/>
                <a:cs typeface="+mn-cs"/>
              </a:rPr>
              <a:t>only</a:t>
            </a:r>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on the a priori </a:t>
            </a:r>
            <a:r>
              <a:rPr lang="it-IT" sz="1200" kern="1200" dirty="0" err="1" smtClean="0">
                <a:solidFill>
                  <a:schemeClr val="tx1"/>
                </a:solidFill>
                <a:effectLst/>
                <a:latin typeface="+mn-lt"/>
                <a:ea typeface="+mn-ea"/>
                <a:cs typeface="+mn-cs"/>
              </a:rPr>
              <a:t>knowledge</a:t>
            </a:r>
            <a:r>
              <a:rPr lang="it-IT" sz="1200" kern="1200" dirty="0" smtClean="0">
                <a:solidFill>
                  <a:schemeClr val="tx1"/>
                </a:solidFill>
                <a:effectLst/>
                <a:latin typeface="+mn-lt"/>
                <a:ea typeface="+mn-ea"/>
                <a:cs typeface="+mn-cs"/>
              </a:rPr>
              <a:t>  of the </a:t>
            </a:r>
            <a:r>
              <a:rPr lang="it-IT" sz="1200" kern="1200" dirty="0" err="1" smtClean="0">
                <a:solidFill>
                  <a:schemeClr val="tx1"/>
                </a:solidFill>
                <a:effectLst/>
                <a:latin typeface="+mn-lt"/>
                <a:ea typeface="+mn-ea"/>
                <a:cs typeface="+mn-cs"/>
              </a:rPr>
              <a:t>presence</a:t>
            </a:r>
            <a:r>
              <a:rPr lang="it-IT" sz="1200" kern="1200" dirty="0" smtClean="0">
                <a:solidFill>
                  <a:schemeClr val="tx1"/>
                </a:solidFill>
                <a:effectLst/>
                <a:latin typeface="+mn-lt"/>
                <a:ea typeface="+mn-ea"/>
                <a:cs typeface="+mn-cs"/>
              </a:rPr>
              <a:t> of a significative </a:t>
            </a:r>
            <a:r>
              <a:rPr lang="it-IT" sz="1200" kern="1200" dirty="0" err="1" smtClean="0">
                <a:solidFill>
                  <a:schemeClr val="tx1"/>
                </a:solidFill>
                <a:effectLst/>
                <a:latin typeface="+mn-lt"/>
                <a:ea typeface="+mn-ea"/>
                <a:cs typeface="+mn-cs"/>
              </a:rPr>
              <a:t>number</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stars</a:t>
            </a:r>
            <a:r>
              <a:rPr lang="it-IT" sz="1200" kern="1200" dirty="0" smtClean="0">
                <a:solidFill>
                  <a:schemeClr val="tx1"/>
                </a:solidFill>
                <a:effectLst/>
                <a:latin typeface="+mn-lt"/>
                <a:ea typeface="+mn-ea"/>
                <a:cs typeface="+mn-cs"/>
              </a:rPr>
              <a:t> in </a:t>
            </a:r>
            <a:r>
              <a:rPr lang="it-IT" sz="1200" kern="1200" dirty="0" err="1" smtClean="0">
                <a:solidFill>
                  <a:schemeClr val="tx1"/>
                </a:solidFill>
                <a:effectLst/>
                <a:latin typeface="+mn-lt"/>
                <a:ea typeface="+mn-ea"/>
                <a:cs typeface="+mn-cs"/>
              </a:rPr>
              <a:t>it</a:t>
            </a:r>
            <a:r>
              <a:rPr lang="it-IT" sz="1200" kern="1200" dirty="0" smtClean="0">
                <a:solidFill>
                  <a:schemeClr val="tx1"/>
                </a:solidFill>
                <a:effectLst/>
                <a:latin typeface="+mn-lt"/>
                <a:ea typeface="+mn-ea"/>
                <a:cs typeface="+mn-cs"/>
              </a:rPr>
              <a:t>. </a:t>
            </a:r>
          </a:p>
          <a:p>
            <a:r>
              <a:rPr lang="it-IT" sz="1200" kern="1200" dirty="0" err="1" smtClean="0">
                <a:solidFill>
                  <a:schemeClr val="tx1"/>
                </a:solidFill>
                <a:effectLst/>
                <a:latin typeface="+mn-lt"/>
                <a:ea typeface="+mn-ea"/>
                <a:cs typeface="+mn-cs"/>
              </a:rPr>
              <a:t>Quering</a:t>
            </a:r>
            <a:r>
              <a:rPr lang="it-IT" sz="1200" kern="1200" dirty="0" smtClean="0">
                <a:solidFill>
                  <a:schemeClr val="tx1"/>
                </a:solidFill>
                <a:effectLst/>
                <a:latin typeface="+mn-lt"/>
                <a:ea typeface="+mn-ea"/>
                <a:cs typeface="+mn-cs"/>
              </a:rPr>
              <a:t> the SIMBAD database </a:t>
            </a:r>
            <a:r>
              <a:rPr lang="it-IT" sz="1200" kern="1200" dirty="0" err="1" smtClean="0">
                <a:solidFill>
                  <a:schemeClr val="tx1"/>
                </a:solidFill>
                <a:effectLst/>
                <a:latin typeface="+mn-lt"/>
                <a:ea typeface="+mn-ea"/>
                <a:cs typeface="+mn-cs"/>
              </a:rPr>
              <a:t>we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found</a:t>
            </a:r>
            <a:r>
              <a:rPr lang="it-IT" sz="1200" kern="1200" dirty="0" smtClean="0">
                <a:solidFill>
                  <a:schemeClr val="tx1"/>
                </a:solidFill>
                <a:effectLst/>
                <a:latin typeface="+mn-lt"/>
                <a:ea typeface="+mn-ea"/>
                <a:cs typeface="+mn-cs"/>
              </a:rPr>
              <a:t> a </a:t>
            </a:r>
            <a:r>
              <a:rPr lang="it-IT" sz="1200" kern="1200" dirty="0" err="1" smtClean="0">
                <a:solidFill>
                  <a:schemeClr val="tx1"/>
                </a:solidFill>
                <a:effectLst/>
                <a:latin typeface="+mn-lt"/>
                <a:ea typeface="+mn-ea"/>
                <a:cs typeface="+mn-cs"/>
              </a:rPr>
              <a:t>total</a:t>
            </a:r>
            <a:r>
              <a:rPr lang="it-IT" sz="1200" kern="1200" dirty="0" smtClean="0">
                <a:solidFill>
                  <a:schemeClr val="tx1"/>
                </a:solidFill>
                <a:effectLst/>
                <a:latin typeface="+mn-lt"/>
                <a:ea typeface="+mn-ea"/>
                <a:cs typeface="+mn-cs"/>
              </a:rPr>
              <a:t> of 2445 </a:t>
            </a:r>
            <a:r>
              <a:rPr lang="it-IT" sz="1200" kern="1200" dirty="0" err="1" smtClean="0">
                <a:solidFill>
                  <a:schemeClr val="tx1"/>
                </a:solidFill>
                <a:effectLst/>
                <a:latin typeface="+mn-lt"/>
                <a:ea typeface="+mn-ea"/>
                <a:cs typeface="+mn-cs"/>
              </a:rPr>
              <a:t>objects</a:t>
            </a:r>
            <a:r>
              <a:rPr lang="it-IT" sz="1200" kern="1200" dirty="0" smtClean="0">
                <a:solidFill>
                  <a:schemeClr val="tx1"/>
                </a:solidFill>
                <a:effectLst/>
                <a:latin typeface="+mn-lt"/>
                <a:ea typeface="+mn-ea"/>
                <a:cs typeface="+mn-cs"/>
              </a:rPr>
              <a:t>, 1635 of </a:t>
            </a:r>
            <a:r>
              <a:rPr lang="it-IT" sz="1200" kern="1200" dirty="0" err="1" smtClean="0">
                <a:solidFill>
                  <a:schemeClr val="tx1"/>
                </a:solidFill>
                <a:effectLst/>
                <a:latin typeface="+mn-lt"/>
                <a:ea typeface="+mn-ea"/>
                <a:cs typeface="+mn-cs"/>
              </a:rPr>
              <a:t>which</a:t>
            </a:r>
            <a:r>
              <a:rPr lang="it-IT" sz="1200" kern="1200" dirty="0" smtClean="0">
                <a:solidFill>
                  <a:schemeClr val="tx1"/>
                </a:solidFill>
                <a:effectLst/>
                <a:latin typeface="+mn-lt"/>
                <a:ea typeface="+mn-ea"/>
                <a:cs typeface="+mn-cs"/>
              </a:rPr>
              <a:t> are </a:t>
            </a:r>
            <a:r>
              <a:rPr lang="it-IT" sz="1200" kern="1200" dirty="0" err="1" smtClean="0">
                <a:solidFill>
                  <a:schemeClr val="tx1"/>
                </a:solidFill>
                <a:effectLst/>
                <a:latin typeface="+mn-lt"/>
                <a:ea typeface="+mn-ea"/>
                <a:cs typeface="+mn-cs"/>
              </a:rPr>
              <a:t>classified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stars</a:t>
            </a:r>
            <a:r>
              <a:rPr lang="it-IT" sz="1200" kern="1200" dirty="0" smtClean="0">
                <a:solidFill>
                  <a:schemeClr val="tx1"/>
                </a:solidFill>
                <a:effectLst/>
                <a:latin typeface="+mn-lt"/>
                <a:ea typeface="+mn-ea"/>
                <a:cs typeface="+mn-cs"/>
              </a:rPr>
              <a:t>, with a </a:t>
            </a:r>
            <a:r>
              <a:rPr lang="it-IT" sz="1200" kern="1200" dirty="0" err="1" smtClean="0">
                <a:solidFill>
                  <a:schemeClr val="tx1"/>
                </a:solidFill>
                <a:effectLst/>
                <a:latin typeface="+mn-lt"/>
                <a:ea typeface="+mn-ea"/>
                <a:cs typeface="+mn-cs"/>
              </a:rPr>
              <a:t>good</a:t>
            </a:r>
            <a:r>
              <a:rPr lang="it-IT" sz="1200" kern="1200" dirty="0" smtClean="0">
                <a:solidFill>
                  <a:schemeClr val="tx1"/>
                </a:solidFill>
                <a:effectLst/>
                <a:latin typeface="+mn-lt"/>
                <a:ea typeface="+mn-ea"/>
                <a:cs typeface="+mn-cs"/>
              </a:rPr>
              <a:t> spread in </a:t>
            </a:r>
            <a:r>
              <a:rPr lang="it-IT" sz="1200" kern="1200" dirty="0" err="1" smtClean="0">
                <a:solidFill>
                  <a:schemeClr val="tx1"/>
                </a:solidFill>
                <a:effectLst/>
                <a:latin typeface="+mn-lt"/>
                <a:ea typeface="+mn-ea"/>
                <a:cs typeface="+mn-cs"/>
              </a:rPr>
              <a:t>different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classes</a:t>
            </a:r>
            <a:r>
              <a:rPr lang="it-IT" sz="1200" kern="1200" dirty="0" smtClean="0">
                <a:solidFill>
                  <a:schemeClr val="tx1"/>
                </a:solidFill>
                <a:effectLst/>
                <a:latin typeface="+mn-lt"/>
                <a:ea typeface="+mn-ea"/>
                <a:cs typeface="+mn-cs"/>
              </a:rPr>
              <a:t> of stellar </a:t>
            </a:r>
            <a:r>
              <a:rPr lang="it-IT" sz="1200" kern="1200" dirty="0" err="1" smtClean="0">
                <a:solidFill>
                  <a:schemeClr val="tx1"/>
                </a:solidFill>
                <a:effectLst/>
                <a:latin typeface="+mn-lt"/>
                <a:ea typeface="+mn-ea"/>
                <a:cs typeface="+mn-cs"/>
              </a:rPr>
              <a:t>object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thought</a:t>
            </a:r>
            <a:r>
              <a:rPr lang="it-IT" sz="1200" kern="1200" dirty="0" smtClean="0">
                <a:solidFill>
                  <a:schemeClr val="tx1"/>
                </a:solidFill>
                <a:effectLst/>
                <a:latin typeface="+mn-lt"/>
                <a:ea typeface="+mn-ea"/>
                <a:cs typeface="+mn-cs"/>
              </a:rPr>
              <a:t> to be radio </a:t>
            </a:r>
            <a:r>
              <a:rPr lang="it-IT" sz="1200" kern="1200" dirty="0" err="1" smtClean="0">
                <a:solidFill>
                  <a:schemeClr val="tx1"/>
                </a:solidFill>
                <a:effectLst/>
                <a:latin typeface="+mn-lt"/>
                <a:ea typeface="+mn-ea"/>
                <a:cs typeface="+mn-cs"/>
              </a:rPr>
              <a:t>emitters</a:t>
            </a:r>
            <a:r>
              <a:rPr lang="it-IT" sz="1200" kern="1200" dirty="0" smtClean="0">
                <a:solidFill>
                  <a:schemeClr val="tx1"/>
                </a:solidFill>
                <a:effectLst/>
                <a:latin typeface="+mn-lt"/>
                <a:ea typeface="+mn-ea"/>
                <a:cs typeface="+mn-cs"/>
              </a:rPr>
              <a:t> and a </a:t>
            </a:r>
            <a:r>
              <a:rPr lang="it-IT" sz="1200" kern="1200" dirty="0" err="1" smtClean="0">
                <a:solidFill>
                  <a:schemeClr val="tx1"/>
                </a:solidFill>
                <a:effectLst/>
                <a:latin typeface="+mn-lt"/>
                <a:ea typeface="+mn-ea"/>
                <a:cs typeface="+mn-cs"/>
              </a:rPr>
              <a:t>good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representation</a:t>
            </a:r>
            <a:r>
              <a:rPr lang="it-IT" sz="1200" kern="1200" dirty="0" smtClean="0">
                <a:solidFill>
                  <a:schemeClr val="tx1"/>
                </a:solidFill>
                <a:effectLst/>
                <a:latin typeface="+mn-lt"/>
                <a:ea typeface="+mn-ea"/>
                <a:cs typeface="+mn-cs"/>
              </a:rPr>
              <a:t> of </a:t>
            </a:r>
            <a:r>
              <a:rPr lang="it-IT" sz="1200" kern="1200" dirty="0" err="1" smtClean="0">
                <a:solidFill>
                  <a:schemeClr val="tx1"/>
                </a:solidFill>
                <a:effectLst/>
                <a:latin typeface="+mn-lt"/>
                <a:ea typeface="+mn-ea"/>
                <a:cs typeface="+mn-cs"/>
              </a:rPr>
              <a:t>different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spectral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types</a:t>
            </a:r>
            <a:r>
              <a:rPr lang="it-IT" sz="1200" kern="1200" dirty="0" smtClean="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FF636D91-E877-7A41-A315-34B52F52F273}" type="slidenum">
              <a:rPr lang="it-IT" smtClean="0"/>
              <a:t>10</a:t>
            </a:fld>
            <a:endParaRPr lang="it-IT"/>
          </a:p>
        </p:txBody>
      </p:sp>
    </p:spTree>
    <p:extLst>
      <p:ext uri="{BB962C8B-B14F-4D97-AF65-F5344CB8AC3E}">
        <p14:creationId xmlns:p14="http://schemas.microsoft.com/office/powerpoint/2010/main" val="3161047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it-IT" smtClean="0"/>
              <a:t>Fare clic per modificare stile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latin typeface="Arial"/>
              </a:rPr>
              <a:pPr/>
              <a:t>Mercoledì 23 ottobre 19</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‹n.›</a:t>
            </a:fld>
            <a:endParaRPr lang="en-US">
              <a:latin typeface="Aria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214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latin typeface="Arial"/>
              </a:rPr>
              <a:pPr/>
              <a:t>Mercoledì 23 ottobre 19</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‹n.›</a:t>
            </a:fld>
            <a:endParaRPr lang="en-US">
              <a:latin typeface="Arial"/>
            </a:endParaRPr>
          </a:p>
        </p:txBody>
      </p:sp>
    </p:spTree>
    <p:extLst>
      <p:ext uri="{BB962C8B-B14F-4D97-AF65-F5344CB8AC3E}">
        <p14:creationId xmlns:p14="http://schemas.microsoft.com/office/powerpoint/2010/main" val="136933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it-IT" smtClean="0"/>
              <a:t>Fare clic per modificare stile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latin typeface="Arial"/>
              </a:rPr>
              <a:pPr/>
              <a:t>Mercoledì 23 ottobre 19</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‹n.›</a:t>
            </a:fld>
            <a:endParaRPr lang="en-US">
              <a:latin typeface="Arial"/>
            </a:endParaRPr>
          </a:p>
        </p:txBody>
      </p:sp>
    </p:spTree>
    <p:extLst>
      <p:ext uri="{BB962C8B-B14F-4D97-AF65-F5344CB8AC3E}">
        <p14:creationId xmlns:p14="http://schemas.microsoft.com/office/powerpoint/2010/main" val="367935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353647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latin typeface="Arial"/>
              </a:rPr>
              <a:pPr/>
              <a:t>Mercoledì 23 ottobre 19</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‹n.›</a:t>
            </a:fld>
            <a:endParaRPr lang="en-US">
              <a:latin typeface="Arial"/>
            </a:endParaRPr>
          </a:p>
        </p:txBody>
      </p:sp>
    </p:spTree>
    <p:extLst>
      <p:ext uri="{BB962C8B-B14F-4D97-AF65-F5344CB8AC3E}">
        <p14:creationId xmlns:p14="http://schemas.microsoft.com/office/powerpoint/2010/main" val="330401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it-IT" smtClean="0"/>
              <a:t>Fare clic per modificare stile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9933D019-A32C-4EAD-B8E6-DBDA699692FD}" type="datetime2">
              <a:rPr lang="en-US" smtClean="0">
                <a:latin typeface="Arial"/>
              </a:rPr>
              <a:pPr/>
              <a:t>Mercoledì 23 ottobre 19</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‹n.›</a:t>
            </a:fld>
            <a:endParaRPr lang="en-US">
              <a:latin typeface="Aria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9294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latin typeface="Arial"/>
              </a:rPr>
              <a:pPr/>
              <a:t>Mercoledì 23 ottobre 19</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‹n.›</a:t>
            </a:fld>
            <a:endParaRPr lang="en-US">
              <a:latin typeface="Arial"/>
            </a:endParaRPr>
          </a:p>
        </p:txBody>
      </p:sp>
    </p:spTree>
    <p:extLst>
      <p:ext uri="{BB962C8B-B14F-4D97-AF65-F5344CB8AC3E}">
        <p14:creationId xmlns:p14="http://schemas.microsoft.com/office/powerpoint/2010/main" val="997359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stile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latin typeface="Arial"/>
              </a:rPr>
              <a:pPr/>
              <a:t>Mercoledì 23 ottobre 19</a:t>
            </a:fld>
            <a:endParaRPr lang="en-US">
              <a:latin typeface="Arial"/>
            </a:endParaRPr>
          </a:p>
        </p:txBody>
      </p:sp>
      <p:sp>
        <p:nvSpPr>
          <p:cNvPr id="8" name="Footer Placeholder 7"/>
          <p:cNvSpPr>
            <a:spLocks noGrp="1"/>
          </p:cNvSpPr>
          <p:nvPr>
            <p:ph type="ftr" sz="quarter" idx="11"/>
          </p:nvPr>
        </p:nvSpPr>
        <p:spPr/>
        <p:txBody>
          <a:bodyPr/>
          <a:lstStyle/>
          <a:p>
            <a:pPr algn="r"/>
            <a:endParaRPr lang="en-US" dirty="0">
              <a:latin typeface="Arial"/>
            </a:endParaRPr>
          </a:p>
        </p:txBody>
      </p:sp>
      <p:sp>
        <p:nvSpPr>
          <p:cNvPr id="9" name="Slide Number Placeholder 8"/>
          <p:cNvSpPr>
            <a:spLocks noGrp="1"/>
          </p:cNvSpPr>
          <p:nvPr>
            <p:ph type="sldNum" sz="quarter" idx="12"/>
          </p:nvPr>
        </p:nvSpPr>
        <p:spPr/>
        <p:txBody>
          <a:bodyPr/>
          <a:lstStyle/>
          <a:p>
            <a:fld id="{0CFEC368-1D7A-4F81-ABF6-AE0E36BAF64C}" type="slidenum">
              <a:rPr lang="en-US" smtClean="0">
                <a:latin typeface="Arial"/>
              </a:rPr>
              <a:pPr/>
              <a:t>‹n.›</a:t>
            </a:fld>
            <a:endParaRPr lang="en-US">
              <a:latin typeface="Aria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9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latin typeface="Arial"/>
              </a:rPr>
              <a:pPr/>
              <a:t>Mercoledì 23 ottobre 19</a:t>
            </a:fld>
            <a:endParaRPr lang="en-US">
              <a:latin typeface="Arial"/>
            </a:endParaRPr>
          </a:p>
        </p:txBody>
      </p:sp>
      <p:sp>
        <p:nvSpPr>
          <p:cNvPr id="4" name="Footer Placeholder 3"/>
          <p:cNvSpPr>
            <a:spLocks noGrp="1"/>
          </p:cNvSpPr>
          <p:nvPr>
            <p:ph type="ftr" sz="quarter" idx="11"/>
          </p:nvPr>
        </p:nvSpPr>
        <p:spPr/>
        <p:txBody>
          <a:bodyPr/>
          <a:lstStyle/>
          <a:p>
            <a:pPr algn="r"/>
            <a:endParaRPr lang="en-US" dirty="0">
              <a:latin typeface="Aria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latin typeface="Arial"/>
              </a:rPr>
              <a:pPr/>
              <a:t>‹n.›</a:t>
            </a:fld>
            <a:endParaRPr lang="en-US">
              <a:latin typeface="Arial"/>
            </a:endParaRPr>
          </a:p>
        </p:txBody>
      </p:sp>
    </p:spTree>
    <p:extLst>
      <p:ext uri="{BB962C8B-B14F-4D97-AF65-F5344CB8AC3E}">
        <p14:creationId xmlns:p14="http://schemas.microsoft.com/office/powerpoint/2010/main" val="248549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latin typeface="Arial"/>
              </a:rPr>
              <a:pPr/>
              <a:t>Mercoledì 23 ottobre 19</a:t>
            </a:fld>
            <a:endParaRPr lang="en-US">
              <a:latin typeface="Arial"/>
            </a:endParaRPr>
          </a:p>
        </p:txBody>
      </p:sp>
      <p:sp>
        <p:nvSpPr>
          <p:cNvPr id="3" name="Footer Placeholder 2"/>
          <p:cNvSpPr>
            <a:spLocks noGrp="1"/>
          </p:cNvSpPr>
          <p:nvPr>
            <p:ph type="ftr" sz="quarter" idx="11"/>
          </p:nvPr>
        </p:nvSpPr>
        <p:spPr/>
        <p:txBody>
          <a:bodyPr/>
          <a:lstStyle/>
          <a:p>
            <a:pPr algn="r"/>
            <a:endParaRPr lang="en-US" dirty="0">
              <a:latin typeface="Aria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latin typeface="Arial"/>
              </a:rPr>
              <a:pPr/>
              <a:t>‹n.›</a:t>
            </a:fld>
            <a:endParaRPr lang="en-US">
              <a:latin typeface="Arial"/>
            </a:endParaRPr>
          </a:p>
        </p:txBody>
      </p:sp>
    </p:spTree>
    <p:extLst>
      <p:ext uri="{BB962C8B-B14F-4D97-AF65-F5344CB8AC3E}">
        <p14:creationId xmlns:p14="http://schemas.microsoft.com/office/powerpoint/2010/main" val="95821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it-IT" smtClean="0"/>
              <a:t>Fare clic per modificare stile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3FE976D3-5B7F-4300-ABED-C91F1B2AE209}" type="datetime2">
              <a:rPr lang="en-US" smtClean="0">
                <a:latin typeface="Arial"/>
              </a:rPr>
              <a:pPr/>
              <a:t>Mercoledì 23 ottobre 19</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‹n.›</a:t>
            </a:fld>
            <a:endParaRPr lang="en-US">
              <a:latin typeface="Aria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66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it-IT" smtClean="0"/>
              <a:t>Fare clic per modificare stile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EBDC1E59-17DD-41CE-97CA-624A472382D4}" type="datetime2">
              <a:rPr lang="en-US" smtClean="0">
                <a:latin typeface="Arial"/>
              </a:rPr>
              <a:pPr/>
              <a:t>Mercoledì 23 ottobre 19</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‹n.›</a:t>
            </a:fld>
            <a:endParaRPr lang="en-US">
              <a:latin typeface="Arial"/>
            </a:endParaRPr>
          </a:p>
        </p:txBody>
      </p:sp>
    </p:spTree>
    <p:extLst>
      <p:ext uri="{BB962C8B-B14F-4D97-AF65-F5344CB8AC3E}">
        <p14:creationId xmlns:p14="http://schemas.microsoft.com/office/powerpoint/2010/main" val="22429209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it-IT" smtClean="0"/>
              <a:t>Fare clic per modificare stile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latin typeface="Arial"/>
              </a:rPr>
              <a:pPr/>
              <a:t>Mercoledì 23 ottobre 19</a:t>
            </a:fld>
            <a:endParaRPr lang="en-US" dirty="0">
              <a:latin typeface="Arial"/>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latin typeface="Arial"/>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latin typeface="Arial"/>
              </a:rPr>
              <a:pPr/>
              <a:t>‹n.›</a:t>
            </a:fld>
            <a:endParaRPr lang="en-US" dirty="0">
              <a:latin typeface="Arial"/>
            </a:endParaRPr>
          </a:p>
        </p:txBody>
      </p:sp>
    </p:spTree>
    <p:extLst>
      <p:ext uri="{BB962C8B-B14F-4D97-AF65-F5344CB8AC3E}">
        <p14:creationId xmlns:p14="http://schemas.microsoft.com/office/powerpoint/2010/main" val="394223783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jpg"/><Relationship Id="rId5"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3.emf"/></Relationships>
</file>

<file path=ppt/slides/_rels/slide3.xml.rels><?xml version="1.0" encoding="UTF-8" standalone="yes"?>
<Relationships xmlns="http://schemas.openxmlformats.org/package/2006/relationships"><Relationship Id="rId11" Type="http://schemas.openxmlformats.org/officeDocument/2006/relationships/image" Target="../media/image15.jpg"/><Relationship Id="rId12" Type="http://schemas.openxmlformats.org/officeDocument/2006/relationships/image" Target="../media/image16.jp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9.pn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9" Type="http://schemas.openxmlformats.org/officeDocument/2006/relationships/image" Target="../media/image13.jpg"/><Relationship Id="rId10"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53.emf"/></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jpg"/><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emf"/></Relationships>
</file>

<file path=ppt/slides/_rels/slide42.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emf"/><Relationship Id="rId3" Type="http://schemas.openxmlformats.org/officeDocument/2006/relationships/image" Target="../media/image7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0" y="12827"/>
            <a:ext cx="5423537" cy="1449137"/>
          </a:xfrm>
          <a:solidFill>
            <a:schemeClr val="bg1"/>
          </a:solidFill>
        </p:spPr>
        <p:txBody>
          <a:bodyPr>
            <a:normAutofit/>
          </a:bodyPr>
          <a:lstStyle/>
          <a:p>
            <a:pPr algn="ctr"/>
            <a:r>
              <a:rPr lang="it-IT" sz="2800" dirty="0" smtClean="0">
                <a:solidFill>
                  <a:srgbClr val="05295B"/>
                </a:solidFill>
                <a:latin typeface="Eurostile"/>
                <a:cs typeface="Eurostile"/>
              </a:rPr>
              <a:t/>
            </a:r>
            <a:br>
              <a:rPr lang="it-IT" sz="2800" dirty="0" smtClean="0">
                <a:solidFill>
                  <a:srgbClr val="05295B"/>
                </a:solidFill>
                <a:latin typeface="Eurostile"/>
                <a:cs typeface="Eurostile"/>
              </a:rPr>
            </a:br>
            <a:r>
              <a:rPr lang="it-IT" sz="2800" dirty="0" smtClean="0">
                <a:solidFill>
                  <a:srgbClr val="05295B"/>
                </a:solidFill>
                <a:latin typeface="Eurostile"/>
                <a:cs typeface="Eurostile"/>
              </a:rPr>
              <a:t>A first </a:t>
            </a:r>
            <a:r>
              <a:rPr lang="it-IT" sz="2800" dirty="0" err="1" smtClean="0">
                <a:solidFill>
                  <a:srgbClr val="05295B"/>
                </a:solidFill>
                <a:latin typeface="Eurostile"/>
                <a:cs typeface="Eurostile"/>
              </a:rPr>
              <a:t>glimpse</a:t>
            </a:r>
            <a:r>
              <a:rPr lang="it-IT" sz="2800" dirty="0" smtClean="0">
                <a:solidFill>
                  <a:srgbClr val="05295B"/>
                </a:solidFill>
                <a:latin typeface="Eurostile"/>
                <a:cs typeface="Eurostile"/>
              </a:rPr>
              <a:t> of the </a:t>
            </a:r>
            <a:r>
              <a:rPr lang="it-IT" sz="2800" dirty="0" err="1" smtClean="0">
                <a:solidFill>
                  <a:srgbClr val="05295B"/>
                </a:solidFill>
                <a:latin typeface="Eurostile"/>
                <a:cs typeface="Eurostile"/>
              </a:rPr>
              <a:t>Galactic</a:t>
            </a:r>
            <a:r>
              <a:rPr lang="it-IT" sz="2800" dirty="0" smtClean="0">
                <a:solidFill>
                  <a:srgbClr val="05295B"/>
                </a:solidFill>
                <a:latin typeface="Eurostile"/>
                <a:cs typeface="Eurostile"/>
              </a:rPr>
              <a:t> </a:t>
            </a:r>
            <a:r>
              <a:rPr lang="it-IT" sz="2800" dirty="0" err="1" smtClean="0">
                <a:solidFill>
                  <a:srgbClr val="05295B"/>
                </a:solidFill>
                <a:latin typeface="Eurostile"/>
                <a:cs typeface="Eurostile"/>
              </a:rPr>
              <a:t>Plane</a:t>
            </a:r>
            <a:r>
              <a:rPr lang="it-IT" sz="2800" dirty="0" smtClean="0">
                <a:solidFill>
                  <a:srgbClr val="05295B"/>
                </a:solidFill>
                <a:latin typeface="Eurostile"/>
                <a:cs typeface="Eurostile"/>
              </a:rPr>
              <a:t> </a:t>
            </a:r>
            <a:br>
              <a:rPr lang="it-IT" sz="2800" dirty="0" smtClean="0">
                <a:solidFill>
                  <a:srgbClr val="05295B"/>
                </a:solidFill>
                <a:latin typeface="Eurostile"/>
                <a:cs typeface="Eurostile"/>
              </a:rPr>
            </a:br>
            <a:r>
              <a:rPr lang="it-IT" sz="2800" dirty="0" smtClean="0">
                <a:solidFill>
                  <a:srgbClr val="05295B"/>
                </a:solidFill>
                <a:latin typeface="Eurostile"/>
                <a:cs typeface="Eurostile"/>
              </a:rPr>
              <a:t>with ASKAP:   the </a:t>
            </a:r>
            <a:r>
              <a:rPr lang="it-IT" sz="3200" b="1" dirty="0" smtClean="0">
                <a:solidFill>
                  <a:srgbClr val="05295B"/>
                </a:solidFill>
                <a:latin typeface="Eurostile"/>
                <a:cs typeface="Eurostile"/>
              </a:rPr>
              <a:t>SCORPIO </a:t>
            </a:r>
            <a:r>
              <a:rPr lang="it-IT" sz="2800" dirty="0" smtClean="0">
                <a:solidFill>
                  <a:srgbClr val="05295B"/>
                </a:solidFill>
                <a:latin typeface="Eurostile"/>
                <a:cs typeface="Eurostile"/>
              </a:rPr>
              <a:t> </a:t>
            </a:r>
            <a:r>
              <a:rPr lang="it-IT" sz="2800" dirty="0" err="1" smtClean="0">
                <a:solidFill>
                  <a:srgbClr val="05295B"/>
                </a:solidFill>
                <a:latin typeface="Eurostile"/>
                <a:cs typeface="Eurostile"/>
              </a:rPr>
              <a:t>field</a:t>
            </a:r>
            <a:endParaRPr lang="it-IT" sz="2800" dirty="0" smtClean="0">
              <a:solidFill>
                <a:srgbClr val="05295B"/>
              </a:solidFill>
              <a:latin typeface="Eurostile"/>
              <a:cs typeface="Eurostile"/>
            </a:endParaRPr>
          </a:p>
        </p:txBody>
      </p:sp>
      <p:pic>
        <p:nvPicPr>
          <p:cNvPr id="6" name="Immagine 5" descr="file-20190626-81780-1ls5xhv.jpg"/>
          <p:cNvPicPr>
            <a:picLocks noChangeAspect="1"/>
          </p:cNvPicPr>
          <p:nvPr/>
        </p:nvPicPr>
        <p:blipFill rotWithShape="1">
          <a:blip r:embed="rId2">
            <a:extLst>
              <a:ext uri="{28A0092B-C50C-407E-A947-70E740481C1C}">
                <a14:useLocalDpi xmlns:a14="http://schemas.microsoft.com/office/drawing/2010/main" val="0"/>
              </a:ext>
            </a:extLst>
          </a:blip>
          <a:srcRect l="13659" r="13528"/>
          <a:stretch/>
        </p:blipFill>
        <p:spPr>
          <a:xfrm>
            <a:off x="5423537" y="12827"/>
            <a:ext cx="3746121" cy="6858000"/>
          </a:xfrm>
          <a:prstGeom prst="rect">
            <a:avLst/>
          </a:prstGeom>
        </p:spPr>
      </p:pic>
      <p:sp>
        <p:nvSpPr>
          <p:cNvPr id="7" name="Sottotitolo 2"/>
          <p:cNvSpPr txBox="1">
            <a:spLocks/>
          </p:cNvSpPr>
          <p:nvPr/>
        </p:nvSpPr>
        <p:spPr>
          <a:xfrm>
            <a:off x="0" y="4597386"/>
            <a:ext cx="6198749" cy="17526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it-IT" sz="2000" dirty="0" smtClean="0">
                <a:solidFill>
                  <a:schemeClr val="accent1">
                    <a:lumMod val="75000"/>
                  </a:schemeClr>
                </a:solidFill>
                <a:latin typeface="Eurostile"/>
                <a:cs typeface="Eurostile"/>
              </a:rPr>
              <a:t>G. Umana   </a:t>
            </a:r>
            <a:r>
              <a:rPr lang="it-IT" sz="1600" dirty="0" smtClean="0">
                <a:solidFill>
                  <a:schemeClr val="accent1">
                    <a:lumMod val="75000"/>
                  </a:schemeClr>
                </a:solidFill>
                <a:latin typeface="Eurostile"/>
                <a:cs typeface="Eurostile"/>
              </a:rPr>
              <a:t>INAF-Osservatorio Astrofisico di Catania, </a:t>
            </a:r>
            <a:r>
              <a:rPr lang="it-IT" sz="1600" dirty="0" err="1" smtClean="0">
                <a:solidFill>
                  <a:schemeClr val="accent1">
                    <a:lumMod val="75000"/>
                  </a:schemeClr>
                </a:solidFill>
                <a:latin typeface="Eurostile"/>
                <a:cs typeface="Eurostile"/>
              </a:rPr>
              <a:t>Italy</a:t>
            </a:r>
            <a:endParaRPr lang="it-IT" sz="1600" dirty="0" smtClean="0">
              <a:solidFill>
                <a:schemeClr val="accent1">
                  <a:lumMod val="75000"/>
                </a:schemeClr>
              </a:solidFill>
              <a:latin typeface="Eurostile"/>
              <a:cs typeface="Eurostile"/>
            </a:endParaRPr>
          </a:p>
          <a:p>
            <a:pPr marL="0" indent="0">
              <a:buNone/>
            </a:pPr>
            <a:r>
              <a:rPr lang="it-IT" sz="1800" dirty="0" smtClean="0">
                <a:solidFill>
                  <a:schemeClr val="accent1">
                    <a:lumMod val="75000"/>
                  </a:schemeClr>
                </a:solidFill>
                <a:latin typeface="Eurostile"/>
                <a:cs typeface="Eurostile"/>
              </a:rPr>
              <a:t>on </a:t>
            </a:r>
            <a:r>
              <a:rPr lang="it-IT" sz="1800" dirty="0" err="1" smtClean="0">
                <a:solidFill>
                  <a:schemeClr val="accent1">
                    <a:lumMod val="75000"/>
                  </a:schemeClr>
                </a:solidFill>
                <a:latin typeface="Eurostile"/>
                <a:cs typeface="Eurostile"/>
              </a:rPr>
              <a:t>behalf</a:t>
            </a:r>
            <a:r>
              <a:rPr lang="it-IT" sz="1800" dirty="0" smtClean="0">
                <a:solidFill>
                  <a:schemeClr val="accent1">
                    <a:lumMod val="75000"/>
                  </a:schemeClr>
                </a:solidFill>
                <a:latin typeface="Eurostile"/>
                <a:cs typeface="Eurostile"/>
              </a:rPr>
              <a:t> of the Radio-ICT   Catania </a:t>
            </a:r>
            <a:r>
              <a:rPr lang="it-IT" sz="1800" dirty="0" err="1" smtClean="0">
                <a:solidFill>
                  <a:schemeClr val="accent1">
                    <a:lumMod val="75000"/>
                  </a:schemeClr>
                </a:solidFill>
                <a:latin typeface="Eurostile"/>
                <a:cs typeface="Eurostile"/>
              </a:rPr>
              <a:t>group</a:t>
            </a:r>
            <a:r>
              <a:rPr lang="it-IT" sz="1800" dirty="0" smtClean="0">
                <a:solidFill>
                  <a:schemeClr val="accent1">
                    <a:lumMod val="75000"/>
                  </a:schemeClr>
                </a:solidFill>
                <a:latin typeface="Eurostile"/>
                <a:cs typeface="Eurostile"/>
              </a:rPr>
              <a:t> and </a:t>
            </a:r>
          </a:p>
          <a:p>
            <a:pPr marL="0" indent="0">
              <a:buNone/>
            </a:pPr>
            <a:r>
              <a:rPr lang="it-IT" sz="1800" dirty="0" smtClean="0">
                <a:solidFill>
                  <a:schemeClr val="accent1">
                    <a:lumMod val="75000"/>
                  </a:schemeClr>
                </a:solidFill>
                <a:latin typeface="Eurostile"/>
                <a:cs typeface="Eurostile"/>
              </a:rPr>
              <a:t>                                             </a:t>
            </a:r>
            <a:r>
              <a:rPr lang="it-IT" sz="1800" dirty="0" err="1" smtClean="0">
                <a:solidFill>
                  <a:schemeClr val="accent1">
                    <a:lumMod val="75000"/>
                  </a:schemeClr>
                </a:solidFill>
                <a:latin typeface="Eurostile"/>
                <a:cs typeface="Eurostile"/>
              </a:rPr>
              <a:t>Galactic</a:t>
            </a:r>
            <a:r>
              <a:rPr lang="it-IT" sz="1800" dirty="0" smtClean="0">
                <a:solidFill>
                  <a:schemeClr val="accent1">
                    <a:lumMod val="75000"/>
                  </a:schemeClr>
                </a:solidFill>
                <a:latin typeface="Eurostile"/>
                <a:cs typeface="Eurostile"/>
              </a:rPr>
              <a:t> </a:t>
            </a:r>
            <a:r>
              <a:rPr lang="it-IT" sz="1800" b="1" dirty="0" smtClean="0">
                <a:solidFill>
                  <a:schemeClr val="accent1">
                    <a:lumMod val="75000"/>
                  </a:schemeClr>
                </a:solidFill>
                <a:latin typeface="Eurostile"/>
                <a:cs typeface="Eurostile"/>
              </a:rPr>
              <a:t>EMU</a:t>
            </a:r>
            <a:r>
              <a:rPr lang="it-IT" sz="1800" dirty="0" smtClean="0">
                <a:solidFill>
                  <a:schemeClr val="accent1">
                    <a:lumMod val="75000"/>
                  </a:schemeClr>
                </a:solidFill>
                <a:latin typeface="Eurostile"/>
                <a:cs typeface="Eurostile"/>
              </a:rPr>
              <a:t> team</a:t>
            </a:r>
            <a:endParaRPr lang="it-IT" sz="1800" dirty="0">
              <a:solidFill>
                <a:schemeClr val="accent1">
                  <a:lumMod val="75000"/>
                </a:schemeClr>
              </a:solidFill>
              <a:latin typeface="Eurostile"/>
              <a:cs typeface="Eurostile"/>
            </a:endParaRPr>
          </a:p>
        </p:txBody>
      </p:sp>
      <p:pic>
        <p:nvPicPr>
          <p:cNvPr id="8" name="Picture 5" descr="loghi.png"/>
          <p:cNvPicPr>
            <a:picLocks noChangeAspect="1"/>
          </p:cNvPicPr>
          <p:nvPr/>
        </p:nvPicPr>
        <p:blipFill rotWithShape="1">
          <a:blip r:embed="rId3">
            <a:extLst>
              <a:ext uri="{28A0092B-C50C-407E-A947-70E740481C1C}">
                <a14:useLocalDpi xmlns:a14="http://schemas.microsoft.com/office/drawing/2010/main" val="0"/>
              </a:ext>
            </a:extLst>
          </a:blip>
          <a:srcRect r="3426"/>
          <a:stretch/>
        </p:blipFill>
        <p:spPr>
          <a:xfrm>
            <a:off x="0" y="5576303"/>
            <a:ext cx="3002029" cy="1263911"/>
          </a:xfrm>
          <a:prstGeom prst="rect">
            <a:avLst/>
          </a:prstGeom>
        </p:spPr>
      </p:pic>
      <p:sp>
        <p:nvSpPr>
          <p:cNvPr id="9" name="CasellaDiTesto 8"/>
          <p:cNvSpPr txBox="1"/>
          <p:nvPr/>
        </p:nvSpPr>
        <p:spPr>
          <a:xfrm>
            <a:off x="7027162" y="6570920"/>
            <a:ext cx="2198038" cy="307777"/>
          </a:xfrm>
          <a:prstGeom prst="rect">
            <a:avLst/>
          </a:prstGeom>
          <a:noFill/>
        </p:spPr>
        <p:txBody>
          <a:bodyPr wrap="none" rtlCol="0">
            <a:spAutoFit/>
          </a:bodyPr>
          <a:lstStyle/>
          <a:p>
            <a:r>
              <a:rPr lang="it-IT" sz="1400" dirty="0" err="1" smtClean="0">
                <a:solidFill>
                  <a:schemeClr val="bg1"/>
                </a:solidFill>
                <a:latin typeface="Eurostile"/>
                <a:cs typeface="Eurostile"/>
              </a:rPr>
              <a:t>Credits</a:t>
            </a:r>
            <a:r>
              <a:rPr lang="it-IT" sz="1400" dirty="0" smtClean="0">
                <a:solidFill>
                  <a:schemeClr val="bg1"/>
                </a:solidFill>
                <a:latin typeface="Eurostile"/>
                <a:cs typeface="Eurostile"/>
              </a:rPr>
              <a:t>: CSIRO/A. </a:t>
            </a:r>
            <a:r>
              <a:rPr lang="it-IT" sz="1400" dirty="0" err="1" smtClean="0">
                <a:solidFill>
                  <a:schemeClr val="bg1"/>
                </a:solidFill>
                <a:latin typeface="Eurostile"/>
                <a:cs typeface="Eurostile"/>
              </a:rPr>
              <a:t>Cherney</a:t>
            </a:r>
            <a:endParaRPr lang="it-IT" sz="1400" dirty="0">
              <a:solidFill>
                <a:schemeClr val="bg1"/>
              </a:solidFill>
              <a:latin typeface="Eurostile"/>
              <a:cs typeface="Eurostile"/>
            </a:endParaRPr>
          </a:p>
        </p:txBody>
      </p:sp>
      <p:pic>
        <p:nvPicPr>
          <p:cNvPr id="10" name="Immagine 9" descr="Flag-Pins-Italy-Austral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525" y="5557514"/>
            <a:ext cx="1603375" cy="1282700"/>
          </a:xfrm>
          <a:prstGeom prst="rect">
            <a:avLst/>
          </a:prstGeom>
        </p:spPr>
      </p:pic>
    </p:spTree>
    <p:extLst>
      <p:ext uri="{BB962C8B-B14F-4D97-AF65-F5344CB8AC3E}">
        <p14:creationId xmlns:p14="http://schemas.microsoft.com/office/powerpoint/2010/main" val="32576459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6704" y="5527734"/>
            <a:ext cx="3556000" cy="1071186"/>
            <a:chOff x="4576704" y="5527734"/>
            <a:chExt cx="3556000" cy="1071186"/>
          </a:xfrm>
        </p:grpSpPr>
        <p:sp>
          <p:nvSpPr>
            <p:cNvPr id="17" name="CasellaDiTesto 16"/>
            <p:cNvSpPr txBox="1"/>
            <p:nvPr/>
          </p:nvSpPr>
          <p:spPr>
            <a:xfrm>
              <a:off x="4576704" y="5527734"/>
              <a:ext cx="3416470" cy="461665"/>
            </a:xfrm>
            <a:prstGeom prst="rect">
              <a:avLst/>
            </a:prstGeom>
            <a:noFill/>
          </p:spPr>
          <p:txBody>
            <a:bodyPr wrap="none" rtlCol="0">
              <a:spAutoFit/>
            </a:bodyPr>
            <a:lstStyle/>
            <a:p>
              <a:r>
                <a:rPr lang="it-IT" sz="2400" b="1" dirty="0">
                  <a:solidFill>
                    <a:srgbClr val="073779"/>
                  </a:solidFill>
                  <a:latin typeface="Arial"/>
                </a:rPr>
                <a:t>In the </a:t>
              </a:r>
              <a:r>
                <a:rPr lang="it-IT" sz="2400" b="1" dirty="0" err="1">
                  <a:solidFill>
                    <a:srgbClr val="073779"/>
                  </a:solidFill>
                  <a:latin typeface="Arial"/>
                </a:rPr>
                <a:t>tail</a:t>
              </a:r>
              <a:r>
                <a:rPr lang="it-IT" sz="2400" b="1" dirty="0">
                  <a:solidFill>
                    <a:srgbClr val="073779"/>
                  </a:solidFill>
                  <a:latin typeface="Arial"/>
                </a:rPr>
                <a:t> </a:t>
              </a:r>
              <a:r>
                <a:rPr lang="it-IT" sz="2400" b="1" dirty="0" err="1">
                  <a:solidFill>
                    <a:srgbClr val="073779"/>
                  </a:solidFill>
                  <a:latin typeface="Arial"/>
                </a:rPr>
                <a:t>of</a:t>
              </a:r>
              <a:r>
                <a:rPr lang="it-IT" sz="2400" b="1" dirty="0">
                  <a:solidFill>
                    <a:srgbClr val="073779"/>
                  </a:solidFill>
                  <a:latin typeface="Arial"/>
                </a:rPr>
                <a:t> SCORPIO</a:t>
              </a:r>
            </a:p>
          </p:txBody>
        </p:sp>
        <p:sp>
          <p:nvSpPr>
            <p:cNvPr id="18" name="CasellaDiTesto 17"/>
            <p:cNvSpPr txBox="1"/>
            <p:nvPr/>
          </p:nvSpPr>
          <p:spPr>
            <a:xfrm>
              <a:off x="4576704" y="5891034"/>
              <a:ext cx="3556000" cy="707886"/>
            </a:xfrm>
            <a:prstGeom prst="rect">
              <a:avLst/>
            </a:prstGeom>
            <a:noFill/>
          </p:spPr>
          <p:txBody>
            <a:bodyPr wrap="square" rtlCol="0">
              <a:spAutoFit/>
            </a:bodyPr>
            <a:lstStyle/>
            <a:p>
              <a:r>
                <a:rPr lang="it-IT" sz="2000" dirty="0">
                  <a:solidFill>
                    <a:srgbClr val="073779"/>
                  </a:solidFill>
                  <a:latin typeface="Arial"/>
                </a:rPr>
                <a:t>2 x 2 deg</a:t>
              </a:r>
              <a:r>
                <a:rPr lang="it-IT" sz="2000" baseline="30000" dirty="0">
                  <a:solidFill>
                    <a:srgbClr val="073779"/>
                  </a:solidFill>
                  <a:latin typeface="Arial"/>
                </a:rPr>
                <a:t>2</a:t>
              </a:r>
              <a:r>
                <a:rPr lang="it-IT" sz="2000" dirty="0">
                  <a:solidFill>
                    <a:srgbClr val="073779"/>
                  </a:solidFill>
                  <a:latin typeface="Arial"/>
                </a:rPr>
                <a:t> @ l=343.5, b=0.75</a:t>
              </a:r>
            </a:p>
            <a:p>
              <a:endParaRPr lang="it-IT" sz="2000" dirty="0">
                <a:solidFill>
                  <a:srgbClr val="073779"/>
                </a:solidFill>
                <a:latin typeface="Arial"/>
              </a:endParaRPr>
            </a:p>
          </p:txBody>
        </p:sp>
      </p:grpSp>
      <p:grpSp>
        <p:nvGrpSpPr>
          <p:cNvPr id="2" name="Gruppo 1"/>
          <p:cNvGrpSpPr/>
          <p:nvPr/>
        </p:nvGrpSpPr>
        <p:grpSpPr>
          <a:xfrm>
            <a:off x="145723" y="707884"/>
            <a:ext cx="4000495" cy="4986775"/>
            <a:chOff x="145723" y="707884"/>
            <a:chExt cx="4000495" cy="4986775"/>
          </a:xfrm>
        </p:grpSpPr>
        <p:pic>
          <p:nvPicPr>
            <p:cNvPr id="20" name="Immagine 2" descr="NGC6231w_30.jpg"/>
            <p:cNvPicPr>
              <a:picLocks noChangeAspect="1"/>
            </p:cNvPicPr>
            <p:nvPr/>
          </p:nvPicPr>
          <p:blipFill rotWithShape="1">
            <a:blip r:embed="rId3">
              <a:extLst>
                <a:ext uri="{28A0092B-C50C-407E-A947-70E740481C1C}">
                  <a14:useLocalDpi xmlns:a14="http://schemas.microsoft.com/office/drawing/2010/main" val="0"/>
                </a:ext>
              </a:extLst>
            </a:blip>
            <a:srcRect l="27663" r="3242"/>
            <a:stretch/>
          </p:blipFill>
          <p:spPr bwMode="auto">
            <a:xfrm rot="16200000">
              <a:off x="206557" y="784814"/>
              <a:ext cx="4016591" cy="3862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ttangolo 20"/>
            <p:cNvSpPr/>
            <p:nvPr/>
          </p:nvSpPr>
          <p:spPr>
            <a:xfrm rot="3000000">
              <a:off x="765946" y="2335683"/>
              <a:ext cx="1858523" cy="18767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prstClr val="white"/>
                </a:solidFill>
                <a:latin typeface="Calibri"/>
              </a:endParaRPr>
            </a:p>
          </p:txBody>
        </p:sp>
        <p:cxnSp>
          <p:nvCxnSpPr>
            <p:cNvPr id="22" name="Connettore 1 21"/>
            <p:cNvCxnSpPr/>
            <p:nvPr/>
          </p:nvCxnSpPr>
          <p:spPr>
            <a:xfrm>
              <a:off x="145723" y="2249627"/>
              <a:ext cx="2339561" cy="247484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a:off x="2186609" y="1607780"/>
              <a:ext cx="1157911" cy="1376406"/>
            </a:xfrm>
            <a:prstGeom prst="line">
              <a:avLst/>
            </a:prstGeom>
            <a:ln>
              <a:solidFill>
                <a:schemeClr val="bg1"/>
              </a:solidFill>
              <a:headEnd type="triangle" w="lg"/>
              <a:tailEnd type="triangle" w="lg"/>
            </a:ln>
          </p:spPr>
          <p:style>
            <a:lnRef idx="2">
              <a:schemeClr val="accent1"/>
            </a:lnRef>
            <a:fillRef idx="0">
              <a:schemeClr val="accent1"/>
            </a:fillRef>
            <a:effectRef idx="1">
              <a:schemeClr val="accent1"/>
            </a:effectRef>
            <a:fontRef idx="minor">
              <a:schemeClr val="tx1"/>
            </a:fontRef>
          </p:style>
        </p:cxnSp>
        <p:sp>
          <p:nvSpPr>
            <p:cNvPr id="24" name="CasellaDiTesto 23"/>
            <p:cNvSpPr txBox="1"/>
            <p:nvPr/>
          </p:nvSpPr>
          <p:spPr>
            <a:xfrm rot="3060000">
              <a:off x="2717983" y="2004370"/>
              <a:ext cx="692805" cy="338554"/>
            </a:xfrm>
            <a:prstGeom prst="rect">
              <a:avLst/>
            </a:prstGeom>
            <a:noFill/>
          </p:spPr>
          <p:txBody>
            <a:bodyPr wrap="none" rtlCol="0">
              <a:spAutoFit/>
            </a:bodyPr>
            <a:lstStyle/>
            <a:p>
              <a:r>
                <a:rPr lang="it-IT" sz="1600" i="1" dirty="0">
                  <a:solidFill>
                    <a:prstClr val="white"/>
                  </a:solidFill>
                  <a:latin typeface="Arial"/>
                </a:rPr>
                <a:t>2 </a:t>
              </a:r>
              <a:r>
                <a:rPr lang="it-IT" sz="1600" i="1" dirty="0" err="1">
                  <a:solidFill>
                    <a:prstClr val="white"/>
                  </a:solidFill>
                  <a:latin typeface="Arial"/>
                </a:rPr>
                <a:t>deg</a:t>
              </a:r>
              <a:endParaRPr lang="it-IT" sz="1600" i="1" dirty="0">
                <a:solidFill>
                  <a:prstClr val="white"/>
                </a:solidFill>
                <a:latin typeface="Arial"/>
              </a:endParaRPr>
            </a:p>
          </p:txBody>
        </p:sp>
        <p:sp>
          <p:nvSpPr>
            <p:cNvPr id="25" name="CasellaDiTesto 24"/>
            <p:cNvSpPr txBox="1"/>
            <p:nvPr/>
          </p:nvSpPr>
          <p:spPr>
            <a:xfrm rot="2880000">
              <a:off x="3052044" y="5277729"/>
              <a:ext cx="464528" cy="369332"/>
            </a:xfrm>
            <a:prstGeom prst="rect">
              <a:avLst/>
            </a:prstGeom>
            <a:noFill/>
          </p:spPr>
          <p:txBody>
            <a:bodyPr wrap="none" rtlCol="0">
              <a:spAutoFit/>
            </a:bodyPr>
            <a:lstStyle/>
            <a:p>
              <a:r>
                <a:rPr lang="it-IT" b="1" dirty="0">
                  <a:solidFill>
                    <a:srgbClr val="FFFF00"/>
                  </a:solidFill>
                  <a:latin typeface="Arial"/>
                </a:rPr>
                <a:t>GP</a:t>
              </a:r>
            </a:p>
          </p:txBody>
        </p:sp>
      </p:grpSp>
      <p:sp>
        <p:nvSpPr>
          <p:cNvPr id="15" name="CasellaDiTesto 7"/>
          <p:cNvSpPr txBox="1"/>
          <p:nvPr/>
        </p:nvSpPr>
        <p:spPr>
          <a:xfrm>
            <a:off x="145723" y="-54620"/>
            <a:ext cx="6506909" cy="769441"/>
          </a:xfrm>
          <a:prstGeom prst="rect">
            <a:avLst/>
          </a:prstGeom>
          <a:noFill/>
        </p:spPr>
        <p:txBody>
          <a:bodyPr wrap="none" rtlCol="0">
            <a:spAutoFit/>
          </a:bodyPr>
          <a:lstStyle/>
          <a:p>
            <a:pPr defTabSz="457200"/>
            <a:r>
              <a:rPr lang="it-IT" sz="2400" b="1" dirty="0" smtClean="0">
                <a:solidFill>
                  <a:schemeClr val="bg1"/>
                </a:solidFill>
                <a:latin typeface="Eurostile"/>
                <a:cs typeface="Eurostile"/>
              </a:rPr>
              <a:t>SCORPIO</a:t>
            </a:r>
            <a:r>
              <a:rPr lang="it-IT" sz="2000" b="1" dirty="0" smtClean="0">
                <a:solidFill>
                  <a:schemeClr val="bg1"/>
                </a:solidFill>
                <a:latin typeface="Eurostile"/>
                <a:cs typeface="Eurostile"/>
              </a:rPr>
              <a:t>:  A </a:t>
            </a:r>
            <a:r>
              <a:rPr lang="it-IT" sz="2000" b="1" dirty="0" err="1">
                <a:solidFill>
                  <a:schemeClr val="bg1"/>
                </a:solidFill>
                <a:latin typeface="Eurostile"/>
                <a:cs typeface="Eurostile"/>
              </a:rPr>
              <a:t>deep</a:t>
            </a:r>
            <a:r>
              <a:rPr lang="it-IT" sz="2000" b="1" dirty="0">
                <a:solidFill>
                  <a:schemeClr val="bg1"/>
                </a:solidFill>
                <a:latin typeface="Eurostile"/>
                <a:cs typeface="Eurostile"/>
              </a:rPr>
              <a:t> radio </a:t>
            </a:r>
            <a:r>
              <a:rPr lang="it-IT" sz="2000" b="1" dirty="0" err="1">
                <a:solidFill>
                  <a:schemeClr val="bg1"/>
                </a:solidFill>
                <a:latin typeface="Eurostile"/>
                <a:cs typeface="Eurostile"/>
              </a:rPr>
              <a:t>survey</a:t>
            </a:r>
            <a:r>
              <a:rPr lang="it-IT" sz="2000" b="1" dirty="0">
                <a:solidFill>
                  <a:schemeClr val="bg1"/>
                </a:solidFill>
                <a:latin typeface="Eurostile"/>
                <a:cs typeface="Eurostile"/>
              </a:rPr>
              <a:t> in the GP with the ATCA </a:t>
            </a:r>
          </a:p>
          <a:p>
            <a:pPr defTabSz="457200"/>
            <a:r>
              <a:rPr lang="it-IT" sz="2000" b="1" dirty="0" smtClean="0">
                <a:solidFill>
                  <a:prstClr val="white"/>
                </a:solidFill>
                <a:latin typeface="Eurostile"/>
                <a:cs typeface="Eurostile"/>
              </a:rPr>
              <a:t> </a:t>
            </a:r>
            <a:endParaRPr lang="it-IT" sz="2000" b="1" dirty="0">
              <a:solidFill>
                <a:prstClr val="white"/>
              </a:solidFill>
              <a:latin typeface="Eurostile"/>
              <a:cs typeface="Eurostile"/>
            </a:endParaRPr>
          </a:p>
        </p:txBody>
      </p:sp>
      <p:pic>
        <p:nvPicPr>
          <p:cNvPr id="16" name="Immagine 15"/>
          <p:cNvPicPr>
            <a:picLocks noChangeAspect="1"/>
          </p:cNvPicPr>
          <p:nvPr/>
        </p:nvPicPr>
        <p:blipFill rotWithShape="1">
          <a:blip r:embed="rId4"/>
          <a:srcRect b="9366"/>
          <a:stretch/>
        </p:blipFill>
        <p:spPr>
          <a:xfrm>
            <a:off x="-68276" y="4833716"/>
            <a:ext cx="9641113" cy="2229110"/>
          </a:xfrm>
          <a:prstGeom prst="rect">
            <a:avLst/>
          </a:prstGeom>
        </p:spPr>
      </p:pic>
      <p:sp>
        <p:nvSpPr>
          <p:cNvPr id="31" name="Rettangolo 30"/>
          <p:cNvSpPr/>
          <p:nvPr/>
        </p:nvSpPr>
        <p:spPr>
          <a:xfrm rot="19200000">
            <a:off x="1212147" y="3556398"/>
            <a:ext cx="1862028" cy="481263"/>
          </a:xfrm>
          <a:prstGeom prst="rect">
            <a:avLst/>
          </a:prstGeom>
          <a:solidFill>
            <a:schemeClr val="accent2">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9" name="Immagine 18" descr="possible_em.jpg"/>
          <p:cNvPicPr>
            <a:picLocks noChangeAspect="1"/>
          </p:cNvPicPr>
          <p:nvPr/>
        </p:nvPicPr>
        <p:blipFill>
          <a:blip r:embed="rId5" cstate="print"/>
          <a:stretch>
            <a:fillRect/>
          </a:stretch>
        </p:blipFill>
        <p:spPr>
          <a:xfrm>
            <a:off x="5062617" y="778809"/>
            <a:ext cx="3933036" cy="3146428"/>
          </a:xfrm>
          <a:prstGeom prst="rect">
            <a:avLst/>
          </a:prstGeom>
        </p:spPr>
      </p:pic>
      <p:pic>
        <p:nvPicPr>
          <p:cNvPr id="27" name="Immagine 26" descr="sp.eps"/>
          <p:cNvPicPr>
            <a:picLocks noChangeAspect="1"/>
          </p:cNvPicPr>
          <p:nvPr/>
        </p:nvPicPr>
        <p:blipFill rotWithShape="1">
          <a:blip r:embed="rId6" cstate="print"/>
          <a:srcRect t="6542"/>
          <a:stretch/>
        </p:blipFill>
        <p:spPr>
          <a:xfrm>
            <a:off x="5111524" y="3909320"/>
            <a:ext cx="3943576" cy="2948680"/>
          </a:xfrm>
          <a:prstGeom prst="rect">
            <a:avLst/>
          </a:prstGeom>
        </p:spPr>
      </p:pic>
      <p:sp>
        <p:nvSpPr>
          <p:cNvPr id="3" name="CasellaDiTesto 2"/>
          <p:cNvSpPr txBox="1"/>
          <p:nvPr/>
        </p:nvSpPr>
        <p:spPr>
          <a:xfrm>
            <a:off x="5765800" y="431560"/>
            <a:ext cx="2509446" cy="369332"/>
          </a:xfrm>
          <a:prstGeom prst="rect">
            <a:avLst/>
          </a:prstGeom>
          <a:noFill/>
        </p:spPr>
        <p:txBody>
          <a:bodyPr wrap="none" rtlCol="0">
            <a:spAutoFit/>
          </a:bodyPr>
          <a:lstStyle/>
          <a:p>
            <a:r>
              <a:rPr lang="it-IT" dirty="0" smtClean="0">
                <a:solidFill>
                  <a:schemeClr val="accent1"/>
                </a:solidFill>
                <a:latin typeface="Eurostile"/>
                <a:cs typeface="Eurostile"/>
              </a:rPr>
              <a:t>From SIMBAD database</a:t>
            </a:r>
            <a:endParaRPr lang="it-IT" dirty="0">
              <a:solidFill>
                <a:schemeClr val="accent1"/>
              </a:solidFill>
              <a:latin typeface="Eurostile"/>
              <a:cs typeface="Eurostile"/>
            </a:endParaRPr>
          </a:p>
        </p:txBody>
      </p:sp>
    </p:spTree>
    <p:extLst>
      <p:ext uri="{BB962C8B-B14F-4D97-AF65-F5344CB8AC3E}">
        <p14:creationId xmlns:p14="http://schemas.microsoft.com/office/powerpoint/2010/main" val="1622449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6704" y="5527734"/>
            <a:ext cx="3556000" cy="1071186"/>
            <a:chOff x="4576704" y="5527734"/>
            <a:chExt cx="3556000" cy="1071186"/>
          </a:xfrm>
        </p:grpSpPr>
        <p:sp>
          <p:nvSpPr>
            <p:cNvPr id="17" name="CasellaDiTesto 16"/>
            <p:cNvSpPr txBox="1"/>
            <p:nvPr/>
          </p:nvSpPr>
          <p:spPr>
            <a:xfrm>
              <a:off x="4576704" y="5527734"/>
              <a:ext cx="3416470" cy="461665"/>
            </a:xfrm>
            <a:prstGeom prst="rect">
              <a:avLst/>
            </a:prstGeom>
            <a:noFill/>
          </p:spPr>
          <p:txBody>
            <a:bodyPr wrap="none" rtlCol="0">
              <a:spAutoFit/>
            </a:bodyPr>
            <a:lstStyle/>
            <a:p>
              <a:r>
                <a:rPr lang="it-IT" sz="2400" b="1" dirty="0">
                  <a:solidFill>
                    <a:srgbClr val="073779"/>
                  </a:solidFill>
                  <a:latin typeface="Arial"/>
                </a:rPr>
                <a:t>In the </a:t>
              </a:r>
              <a:r>
                <a:rPr lang="it-IT" sz="2400" b="1" dirty="0" err="1">
                  <a:solidFill>
                    <a:srgbClr val="073779"/>
                  </a:solidFill>
                  <a:latin typeface="Arial"/>
                </a:rPr>
                <a:t>tail</a:t>
              </a:r>
              <a:r>
                <a:rPr lang="it-IT" sz="2400" b="1" dirty="0">
                  <a:solidFill>
                    <a:srgbClr val="073779"/>
                  </a:solidFill>
                  <a:latin typeface="Arial"/>
                </a:rPr>
                <a:t> </a:t>
              </a:r>
              <a:r>
                <a:rPr lang="it-IT" sz="2400" b="1" dirty="0" err="1">
                  <a:solidFill>
                    <a:srgbClr val="073779"/>
                  </a:solidFill>
                  <a:latin typeface="Arial"/>
                </a:rPr>
                <a:t>of</a:t>
              </a:r>
              <a:r>
                <a:rPr lang="it-IT" sz="2400" b="1" dirty="0">
                  <a:solidFill>
                    <a:srgbClr val="073779"/>
                  </a:solidFill>
                  <a:latin typeface="Arial"/>
                </a:rPr>
                <a:t> SCORPIO</a:t>
              </a:r>
            </a:p>
          </p:txBody>
        </p:sp>
        <p:sp>
          <p:nvSpPr>
            <p:cNvPr id="18" name="CasellaDiTesto 17"/>
            <p:cNvSpPr txBox="1"/>
            <p:nvPr/>
          </p:nvSpPr>
          <p:spPr>
            <a:xfrm>
              <a:off x="4576704" y="5891034"/>
              <a:ext cx="3556000" cy="707886"/>
            </a:xfrm>
            <a:prstGeom prst="rect">
              <a:avLst/>
            </a:prstGeom>
            <a:noFill/>
          </p:spPr>
          <p:txBody>
            <a:bodyPr wrap="square" rtlCol="0">
              <a:spAutoFit/>
            </a:bodyPr>
            <a:lstStyle/>
            <a:p>
              <a:r>
                <a:rPr lang="it-IT" sz="2000" dirty="0">
                  <a:solidFill>
                    <a:srgbClr val="073779"/>
                  </a:solidFill>
                  <a:latin typeface="Arial"/>
                </a:rPr>
                <a:t>2 x 2 deg</a:t>
              </a:r>
              <a:r>
                <a:rPr lang="it-IT" sz="2000" baseline="30000" dirty="0">
                  <a:solidFill>
                    <a:srgbClr val="073779"/>
                  </a:solidFill>
                  <a:latin typeface="Arial"/>
                </a:rPr>
                <a:t>2</a:t>
              </a:r>
              <a:r>
                <a:rPr lang="it-IT" sz="2000" dirty="0">
                  <a:solidFill>
                    <a:srgbClr val="073779"/>
                  </a:solidFill>
                  <a:latin typeface="Arial"/>
                </a:rPr>
                <a:t> @ l=343.5, b=0.75</a:t>
              </a:r>
            </a:p>
            <a:p>
              <a:endParaRPr lang="it-IT" sz="2000" dirty="0">
                <a:solidFill>
                  <a:srgbClr val="073779"/>
                </a:solidFill>
                <a:latin typeface="Arial"/>
              </a:endParaRPr>
            </a:p>
          </p:txBody>
        </p:sp>
      </p:grpSp>
      <p:grpSp>
        <p:nvGrpSpPr>
          <p:cNvPr id="2" name="Gruppo 1"/>
          <p:cNvGrpSpPr/>
          <p:nvPr/>
        </p:nvGrpSpPr>
        <p:grpSpPr>
          <a:xfrm>
            <a:off x="145723" y="707884"/>
            <a:ext cx="4000495" cy="4986775"/>
            <a:chOff x="145723" y="707884"/>
            <a:chExt cx="4000495" cy="4986775"/>
          </a:xfrm>
        </p:grpSpPr>
        <p:pic>
          <p:nvPicPr>
            <p:cNvPr id="20" name="Immagine 2" descr="NGC6231w_30.jpg"/>
            <p:cNvPicPr>
              <a:picLocks noChangeAspect="1"/>
            </p:cNvPicPr>
            <p:nvPr/>
          </p:nvPicPr>
          <p:blipFill rotWithShape="1">
            <a:blip r:embed="rId3">
              <a:extLst>
                <a:ext uri="{28A0092B-C50C-407E-A947-70E740481C1C}">
                  <a14:useLocalDpi xmlns:a14="http://schemas.microsoft.com/office/drawing/2010/main" val="0"/>
                </a:ext>
              </a:extLst>
            </a:blip>
            <a:srcRect l="27663" r="3242"/>
            <a:stretch/>
          </p:blipFill>
          <p:spPr bwMode="auto">
            <a:xfrm rot="16200000">
              <a:off x="206557" y="784814"/>
              <a:ext cx="4016591" cy="3862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ttangolo 20"/>
            <p:cNvSpPr/>
            <p:nvPr/>
          </p:nvSpPr>
          <p:spPr>
            <a:xfrm rot="3000000">
              <a:off x="765946" y="2335683"/>
              <a:ext cx="1858523" cy="18767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prstClr val="white"/>
                </a:solidFill>
                <a:latin typeface="Calibri"/>
              </a:endParaRPr>
            </a:p>
          </p:txBody>
        </p:sp>
        <p:cxnSp>
          <p:nvCxnSpPr>
            <p:cNvPr id="22" name="Connettore 1 21"/>
            <p:cNvCxnSpPr/>
            <p:nvPr/>
          </p:nvCxnSpPr>
          <p:spPr>
            <a:xfrm>
              <a:off x="145723" y="2249627"/>
              <a:ext cx="2339561" cy="247484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a:off x="2186609" y="1607780"/>
              <a:ext cx="1157911" cy="1376406"/>
            </a:xfrm>
            <a:prstGeom prst="line">
              <a:avLst/>
            </a:prstGeom>
            <a:ln>
              <a:solidFill>
                <a:schemeClr val="bg1"/>
              </a:solidFill>
              <a:headEnd type="triangle" w="lg"/>
              <a:tailEnd type="triangle" w="lg"/>
            </a:ln>
          </p:spPr>
          <p:style>
            <a:lnRef idx="2">
              <a:schemeClr val="accent1"/>
            </a:lnRef>
            <a:fillRef idx="0">
              <a:schemeClr val="accent1"/>
            </a:fillRef>
            <a:effectRef idx="1">
              <a:schemeClr val="accent1"/>
            </a:effectRef>
            <a:fontRef idx="minor">
              <a:schemeClr val="tx1"/>
            </a:fontRef>
          </p:style>
        </p:cxnSp>
        <p:sp>
          <p:nvSpPr>
            <p:cNvPr id="24" name="CasellaDiTesto 23"/>
            <p:cNvSpPr txBox="1"/>
            <p:nvPr/>
          </p:nvSpPr>
          <p:spPr>
            <a:xfrm rot="3060000">
              <a:off x="2717983" y="2004370"/>
              <a:ext cx="692805" cy="338554"/>
            </a:xfrm>
            <a:prstGeom prst="rect">
              <a:avLst/>
            </a:prstGeom>
            <a:noFill/>
          </p:spPr>
          <p:txBody>
            <a:bodyPr wrap="none" rtlCol="0">
              <a:spAutoFit/>
            </a:bodyPr>
            <a:lstStyle/>
            <a:p>
              <a:r>
                <a:rPr lang="it-IT" sz="1600" i="1" dirty="0">
                  <a:solidFill>
                    <a:prstClr val="white"/>
                  </a:solidFill>
                  <a:latin typeface="Arial"/>
                </a:rPr>
                <a:t>2 </a:t>
              </a:r>
              <a:r>
                <a:rPr lang="it-IT" sz="1600" i="1" dirty="0" err="1">
                  <a:solidFill>
                    <a:prstClr val="white"/>
                  </a:solidFill>
                  <a:latin typeface="Arial"/>
                </a:rPr>
                <a:t>deg</a:t>
              </a:r>
              <a:endParaRPr lang="it-IT" sz="1600" i="1" dirty="0">
                <a:solidFill>
                  <a:prstClr val="white"/>
                </a:solidFill>
                <a:latin typeface="Arial"/>
              </a:endParaRPr>
            </a:p>
          </p:txBody>
        </p:sp>
        <p:sp>
          <p:nvSpPr>
            <p:cNvPr id="25" name="CasellaDiTesto 24"/>
            <p:cNvSpPr txBox="1"/>
            <p:nvPr/>
          </p:nvSpPr>
          <p:spPr>
            <a:xfrm rot="2880000">
              <a:off x="3052044" y="5277729"/>
              <a:ext cx="464528" cy="369332"/>
            </a:xfrm>
            <a:prstGeom prst="rect">
              <a:avLst/>
            </a:prstGeom>
            <a:noFill/>
          </p:spPr>
          <p:txBody>
            <a:bodyPr wrap="none" rtlCol="0">
              <a:spAutoFit/>
            </a:bodyPr>
            <a:lstStyle/>
            <a:p>
              <a:r>
                <a:rPr lang="it-IT" b="1" dirty="0">
                  <a:solidFill>
                    <a:srgbClr val="FFFF00"/>
                  </a:solidFill>
                  <a:latin typeface="Arial"/>
                </a:rPr>
                <a:t>GP</a:t>
              </a:r>
            </a:p>
          </p:txBody>
        </p:sp>
      </p:grpSp>
      <p:sp>
        <p:nvSpPr>
          <p:cNvPr id="15" name="CasellaDiTesto 7"/>
          <p:cNvSpPr txBox="1"/>
          <p:nvPr/>
        </p:nvSpPr>
        <p:spPr>
          <a:xfrm>
            <a:off x="145723" y="-54620"/>
            <a:ext cx="6506909" cy="769441"/>
          </a:xfrm>
          <a:prstGeom prst="rect">
            <a:avLst/>
          </a:prstGeom>
          <a:noFill/>
        </p:spPr>
        <p:txBody>
          <a:bodyPr wrap="none" rtlCol="0">
            <a:spAutoFit/>
          </a:bodyPr>
          <a:lstStyle/>
          <a:p>
            <a:pPr defTabSz="457200"/>
            <a:r>
              <a:rPr lang="it-IT" sz="2400" b="1" dirty="0" smtClean="0">
                <a:solidFill>
                  <a:schemeClr val="bg1"/>
                </a:solidFill>
                <a:latin typeface="Eurostile"/>
                <a:cs typeface="Eurostile"/>
              </a:rPr>
              <a:t>SCORPIO</a:t>
            </a:r>
            <a:r>
              <a:rPr lang="it-IT" sz="2000" b="1" dirty="0" smtClean="0">
                <a:solidFill>
                  <a:schemeClr val="bg1"/>
                </a:solidFill>
                <a:latin typeface="Eurostile"/>
                <a:cs typeface="Eurostile"/>
              </a:rPr>
              <a:t>:  A </a:t>
            </a:r>
            <a:r>
              <a:rPr lang="it-IT" sz="2000" b="1" dirty="0" err="1">
                <a:solidFill>
                  <a:schemeClr val="bg1"/>
                </a:solidFill>
                <a:latin typeface="Eurostile"/>
                <a:cs typeface="Eurostile"/>
              </a:rPr>
              <a:t>deep</a:t>
            </a:r>
            <a:r>
              <a:rPr lang="it-IT" sz="2000" b="1" dirty="0">
                <a:solidFill>
                  <a:schemeClr val="bg1"/>
                </a:solidFill>
                <a:latin typeface="Eurostile"/>
                <a:cs typeface="Eurostile"/>
              </a:rPr>
              <a:t> radio </a:t>
            </a:r>
            <a:r>
              <a:rPr lang="it-IT" sz="2000" b="1" dirty="0" err="1">
                <a:solidFill>
                  <a:schemeClr val="bg1"/>
                </a:solidFill>
                <a:latin typeface="Eurostile"/>
                <a:cs typeface="Eurostile"/>
              </a:rPr>
              <a:t>survey</a:t>
            </a:r>
            <a:r>
              <a:rPr lang="it-IT" sz="2000" b="1" dirty="0">
                <a:solidFill>
                  <a:schemeClr val="bg1"/>
                </a:solidFill>
                <a:latin typeface="Eurostile"/>
                <a:cs typeface="Eurostile"/>
              </a:rPr>
              <a:t> in the GP with the ATCA </a:t>
            </a:r>
          </a:p>
          <a:p>
            <a:pPr defTabSz="457200"/>
            <a:r>
              <a:rPr lang="it-IT" sz="2000" b="1" dirty="0" smtClean="0">
                <a:solidFill>
                  <a:prstClr val="white"/>
                </a:solidFill>
                <a:latin typeface="Eurostile"/>
                <a:cs typeface="Eurostile"/>
              </a:rPr>
              <a:t> </a:t>
            </a:r>
            <a:endParaRPr lang="it-IT" sz="2000" b="1" dirty="0">
              <a:solidFill>
                <a:prstClr val="white"/>
              </a:solidFill>
              <a:latin typeface="Eurostile"/>
              <a:cs typeface="Eurostile"/>
            </a:endParaRPr>
          </a:p>
        </p:txBody>
      </p:sp>
      <p:pic>
        <p:nvPicPr>
          <p:cNvPr id="16" name="Immagine 15"/>
          <p:cNvPicPr>
            <a:picLocks noChangeAspect="1"/>
          </p:cNvPicPr>
          <p:nvPr/>
        </p:nvPicPr>
        <p:blipFill rotWithShape="1">
          <a:blip r:embed="rId4"/>
          <a:srcRect b="9366"/>
          <a:stretch/>
        </p:blipFill>
        <p:spPr>
          <a:xfrm>
            <a:off x="-68276" y="4833716"/>
            <a:ext cx="9641113" cy="2229110"/>
          </a:xfrm>
          <a:prstGeom prst="rect">
            <a:avLst/>
          </a:prstGeom>
        </p:spPr>
      </p:pic>
      <p:sp>
        <p:nvSpPr>
          <p:cNvPr id="31" name="Rettangolo 30"/>
          <p:cNvSpPr/>
          <p:nvPr/>
        </p:nvSpPr>
        <p:spPr>
          <a:xfrm rot="19200000">
            <a:off x="1212147" y="3556398"/>
            <a:ext cx="1862028" cy="481263"/>
          </a:xfrm>
          <a:prstGeom prst="rect">
            <a:avLst/>
          </a:prstGeom>
          <a:solidFill>
            <a:schemeClr val="accent2">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p:nvSpPr>
        <p:spPr>
          <a:xfrm>
            <a:off x="4221115" y="425857"/>
            <a:ext cx="4863034" cy="3108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dirty="0" smtClean="0">
                <a:solidFill>
                  <a:schemeClr val="accent1"/>
                </a:solidFill>
                <a:latin typeface="Eurostile"/>
                <a:cs typeface="Eurostile"/>
              </a:rPr>
              <a:t>Part of the </a:t>
            </a:r>
            <a:r>
              <a:rPr lang="it-IT" dirty="0" err="1" smtClean="0">
                <a:solidFill>
                  <a:schemeClr val="accent1"/>
                </a:solidFill>
                <a:latin typeface="Eurostile"/>
                <a:cs typeface="Eurostile"/>
              </a:rPr>
              <a:t>sky</a:t>
            </a:r>
            <a:r>
              <a:rPr lang="it-IT" dirty="0" smtClean="0">
                <a:solidFill>
                  <a:schemeClr val="accent1"/>
                </a:solidFill>
                <a:latin typeface="Eurostile"/>
                <a:cs typeface="Eurostile"/>
              </a:rPr>
              <a:t> patch </a:t>
            </a:r>
            <a:r>
              <a:rPr lang="it-IT" dirty="0" err="1" smtClean="0">
                <a:solidFill>
                  <a:schemeClr val="accent1"/>
                </a:solidFill>
                <a:latin typeface="Eurostile"/>
                <a:cs typeface="Eurostile"/>
              </a:rPr>
              <a:t>has</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been</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surveyed</a:t>
            </a:r>
            <a:r>
              <a:rPr lang="it-IT" dirty="0" smtClean="0">
                <a:solidFill>
                  <a:schemeClr val="accent1"/>
                </a:solidFill>
                <a:latin typeface="Eurostile"/>
                <a:cs typeface="Eurostile"/>
              </a:rPr>
              <a:t> by:</a:t>
            </a:r>
          </a:p>
          <a:p>
            <a:endParaRPr lang="it-IT" dirty="0">
              <a:solidFill>
                <a:schemeClr val="accent1"/>
              </a:solidFill>
              <a:latin typeface="Eurostile"/>
              <a:cs typeface="Eurostile"/>
            </a:endParaRPr>
          </a:p>
          <a:p>
            <a:r>
              <a:rPr lang="it-IT" b="1" dirty="0" err="1" smtClean="0">
                <a:solidFill>
                  <a:srgbClr val="073779"/>
                </a:solidFill>
                <a:latin typeface="Eurostile"/>
                <a:cs typeface="Eurostile"/>
              </a:rPr>
              <a:t>Spitzer</a:t>
            </a:r>
            <a:r>
              <a:rPr lang="it-IT" dirty="0" smtClean="0">
                <a:solidFill>
                  <a:srgbClr val="073779"/>
                </a:solidFill>
                <a:latin typeface="Eurostile"/>
                <a:cs typeface="Eurostile"/>
              </a:rPr>
              <a:t>  </a:t>
            </a:r>
            <a:r>
              <a:rPr lang="it-IT" dirty="0">
                <a:solidFill>
                  <a:srgbClr val="073779"/>
                </a:solidFill>
                <a:latin typeface="Eurostile"/>
                <a:cs typeface="Eurostile"/>
              </a:rPr>
              <a:t>GLIMPSE   </a:t>
            </a:r>
            <a:r>
              <a:rPr lang="it-IT" dirty="0" smtClean="0">
                <a:solidFill>
                  <a:srgbClr val="073779"/>
                </a:solidFill>
                <a:latin typeface="Eurostile"/>
                <a:cs typeface="Eurostile"/>
              </a:rPr>
              <a:t>3.6</a:t>
            </a:r>
            <a:r>
              <a:rPr lang="it-IT" dirty="0">
                <a:solidFill>
                  <a:srgbClr val="073779"/>
                </a:solidFill>
                <a:latin typeface="Eurostile"/>
                <a:cs typeface="Eurostile"/>
              </a:rPr>
              <a:t>, 4.5, 5.8 8.0 </a:t>
            </a:r>
            <a:r>
              <a:rPr lang="it-IT" dirty="0" err="1">
                <a:solidFill>
                  <a:srgbClr val="073779"/>
                </a:solidFill>
                <a:latin typeface="Eurostile"/>
                <a:ea typeface="Lucida Grande"/>
                <a:cs typeface="Eurostile"/>
              </a:rPr>
              <a:t>μ</a:t>
            </a:r>
            <a:r>
              <a:rPr lang="it-IT" dirty="0" err="1">
                <a:solidFill>
                  <a:srgbClr val="073779"/>
                </a:solidFill>
                <a:latin typeface="Eurostile"/>
                <a:cs typeface="Eurostile"/>
              </a:rPr>
              <a:t>m</a:t>
            </a:r>
            <a:r>
              <a:rPr lang="it-IT" dirty="0">
                <a:solidFill>
                  <a:srgbClr val="073779"/>
                </a:solidFill>
                <a:latin typeface="Eurostile"/>
                <a:cs typeface="Eurostile"/>
              </a:rPr>
              <a:t>  </a:t>
            </a:r>
          </a:p>
          <a:p>
            <a:r>
              <a:rPr lang="it-IT" dirty="0">
                <a:solidFill>
                  <a:srgbClr val="073779"/>
                </a:solidFill>
                <a:latin typeface="Eurostile"/>
                <a:cs typeface="Eurostile"/>
              </a:rPr>
              <a:t>                 </a:t>
            </a:r>
            <a:r>
              <a:rPr lang="it-IT" dirty="0" smtClean="0">
                <a:solidFill>
                  <a:srgbClr val="073779"/>
                </a:solidFill>
                <a:latin typeface="Eurostile"/>
                <a:cs typeface="Eurostile"/>
              </a:rPr>
              <a:t>MIPSGAL   24</a:t>
            </a:r>
            <a:r>
              <a:rPr lang="it-IT" dirty="0">
                <a:solidFill>
                  <a:srgbClr val="073779"/>
                </a:solidFill>
                <a:latin typeface="Eurostile"/>
                <a:cs typeface="Eurostile"/>
              </a:rPr>
              <a:t>, 70 </a:t>
            </a:r>
            <a:endParaRPr lang="it-IT" dirty="0" smtClean="0">
              <a:solidFill>
                <a:srgbClr val="073779"/>
              </a:solidFill>
              <a:latin typeface="Eurostile"/>
              <a:cs typeface="Eurostile"/>
            </a:endParaRPr>
          </a:p>
          <a:p>
            <a:r>
              <a:rPr lang="it-IT" dirty="0" smtClean="0">
                <a:solidFill>
                  <a:srgbClr val="073779"/>
                </a:solidFill>
                <a:latin typeface="Eurostile"/>
                <a:cs typeface="Eurostile"/>
              </a:rPr>
              <a:t> </a:t>
            </a:r>
            <a:r>
              <a:rPr lang="it-IT" sz="1600" dirty="0" smtClean="0">
                <a:solidFill>
                  <a:srgbClr val="073779"/>
                </a:solidFill>
                <a:latin typeface="Eurostile"/>
                <a:cs typeface="Eurostile"/>
              </a:rPr>
              <a:t>(</a:t>
            </a:r>
            <a:r>
              <a:rPr lang="it-IT" sz="1600" dirty="0">
                <a:solidFill>
                  <a:srgbClr val="073779"/>
                </a:solidFill>
                <a:latin typeface="Eurostile"/>
                <a:cs typeface="Eurostile"/>
              </a:rPr>
              <a:t>Benjamin et al., 2003, Carey et al., 2009)</a:t>
            </a:r>
          </a:p>
          <a:p>
            <a:endParaRPr lang="it-IT" dirty="0">
              <a:solidFill>
                <a:srgbClr val="073779"/>
              </a:solidFill>
              <a:latin typeface="Eurostile"/>
              <a:cs typeface="Eurostile"/>
            </a:endParaRPr>
          </a:p>
          <a:p>
            <a:r>
              <a:rPr lang="it-IT" b="1" dirty="0" smtClean="0">
                <a:solidFill>
                  <a:srgbClr val="073779"/>
                </a:solidFill>
                <a:latin typeface="Eurostile"/>
                <a:cs typeface="Eurostile"/>
              </a:rPr>
              <a:t>HERSCHEL </a:t>
            </a:r>
            <a:r>
              <a:rPr lang="it-IT" dirty="0">
                <a:solidFill>
                  <a:srgbClr val="073779"/>
                </a:solidFill>
                <a:latin typeface="Eurostile"/>
                <a:cs typeface="Eurostile"/>
              </a:rPr>
              <a:t>Hi-GAL  </a:t>
            </a:r>
            <a:r>
              <a:rPr lang="it-IT" dirty="0" smtClean="0">
                <a:solidFill>
                  <a:srgbClr val="073779"/>
                </a:solidFill>
                <a:latin typeface="Eurostile"/>
                <a:cs typeface="Eurostile"/>
              </a:rPr>
              <a:t>70</a:t>
            </a:r>
            <a:r>
              <a:rPr lang="it-IT" dirty="0">
                <a:solidFill>
                  <a:srgbClr val="073779"/>
                </a:solidFill>
                <a:latin typeface="Eurostile"/>
                <a:cs typeface="Eurostile"/>
              </a:rPr>
              <a:t>, 160, </a:t>
            </a:r>
            <a:r>
              <a:rPr lang="it-IT" dirty="0" smtClean="0">
                <a:solidFill>
                  <a:srgbClr val="073779"/>
                </a:solidFill>
                <a:latin typeface="Eurostile"/>
                <a:cs typeface="Eurostile"/>
              </a:rPr>
              <a:t>250, 350,  500</a:t>
            </a:r>
            <a:r>
              <a:rPr lang="it-IT" dirty="0">
                <a:solidFill>
                  <a:srgbClr val="073779"/>
                </a:solidFill>
                <a:latin typeface="Eurostile"/>
                <a:ea typeface="Lucida Grande"/>
                <a:cs typeface="Eurostile"/>
              </a:rPr>
              <a:t>μ</a:t>
            </a:r>
            <a:r>
              <a:rPr lang="it-IT" dirty="0">
                <a:solidFill>
                  <a:srgbClr val="073779"/>
                </a:solidFill>
                <a:latin typeface="Eurostile"/>
                <a:cs typeface="Eurostile"/>
              </a:rPr>
              <a:t>m</a:t>
            </a:r>
          </a:p>
          <a:p>
            <a:r>
              <a:rPr lang="it-IT" sz="1600" dirty="0" smtClean="0">
                <a:solidFill>
                  <a:srgbClr val="073779"/>
                </a:solidFill>
                <a:latin typeface="Eurostile"/>
                <a:cs typeface="Eurostile"/>
              </a:rPr>
              <a:t> </a:t>
            </a:r>
            <a:r>
              <a:rPr lang="it-IT" sz="1600" dirty="0">
                <a:solidFill>
                  <a:srgbClr val="073779"/>
                </a:solidFill>
                <a:latin typeface="Eurostile"/>
                <a:cs typeface="Eurostile"/>
              </a:rPr>
              <a:t>(Molinari et al., 2010</a:t>
            </a:r>
            <a:r>
              <a:rPr lang="it-IT" sz="1600" dirty="0" smtClean="0">
                <a:solidFill>
                  <a:srgbClr val="073779"/>
                </a:solidFill>
                <a:latin typeface="Eurostile"/>
                <a:cs typeface="Eurostile"/>
              </a:rPr>
              <a:t>)</a:t>
            </a:r>
          </a:p>
          <a:p>
            <a:endParaRPr lang="it-IT" dirty="0" smtClean="0">
              <a:solidFill>
                <a:srgbClr val="073779"/>
              </a:solidFill>
              <a:latin typeface="Eurostile"/>
              <a:cs typeface="Eurostile"/>
            </a:endParaRPr>
          </a:p>
          <a:p>
            <a:r>
              <a:rPr lang="it-IT" b="1" dirty="0" smtClean="0">
                <a:solidFill>
                  <a:srgbClr val="073779"/>
                </a:solidFill>
                <a:latin typeface="Eurostile"/>
                <a:cs typeface="Eurostile"/>
              </a:rPr>
              <a:t>MOLONGLO </a:t>
            </a:r>
            <a:r>
              <a:rPr lang="it-IT" dirty="0">
                <a:solidFill>
                  <a:srgbClr val="073779"/>
                </a:solidFill>
                <a:latin typeface="Eurostile"/>
                <a:cs typeface="Eurostile"/>
              </a:rPr>
              <a:t>834 MHz (MGPS)</a:t>
            </a:r>
          </a:p>
          <a:p>
            <a:r>
              <a:rPr lang="it-IT" dirty="0" smtClean="0">
                <a:solidFill>
                  <a:srgbClr val="073779"/>
                </a:solidFill>
                <a:latin typeface="Eurostile"/>
                <a:cs typeface="Eurostile"/>
              </a:rPr>
              <a:t>   Sydney </a:t>
            </a:r>
            <a:r>
              <a:rPr lang="it-IT" dirty="0" err="1">
                <a:solidFill>
                  <a:srgbClr val="073779"/>
                </a:solidFill>
                <a:latin typeface="Eurostile"/>
                <a:cs typeface="Eurostile"/>
              </a:rPr>
              <a:t>University</a:t>
            </a:r>
            <a:r>
              <a:rPr lang="it-IT" dirty="0">
                <a:solidFill>
                  <a:srgbClr val="073779"/>
                </a:solidFill>
                <a:latin typeface="Eurostile"/>
                <a:cs typeface="Eurostile"/>
              </a:rPr>
              <a:t> </a:t>
            </a:r>
            <a:r>
              <a:rPr lang="it-IT" dirty="0" err="1">
                <a:solidFill>
                  <a:srgbClr val="073779"/>
                </a:solidFill>
                <a:latin typeface="Eurostile"/>
                <a:cs typeface="Eurostile"/>
              </a:rPr>
              <a:t>Molonglo</a:t>
            </a:r>
            <a:r>
              <a:rPr lang="it-IT" dirty="0">
                <a:solidFill>
                  <a:srgbClr val="073779"/>
                </a:solidFill>
                <a:latin typeface="Eurostile"/>
                <a:cs typeface="Eurostile"/>
              </a:rPr>
              <a:t> </a:t>
            </a:r>
            <a:r>
              <a:rPr lang="it-IT" dirty="0" err="1">
                <a:solidFill>
                  <a:srgbClr val="073779"/>
                </a:solidFill>
                <a:latin typeface="Eurostile"/>
                <a:cs typeface="Eurostile"/>
              </a:rPr>
              <a:t>Sky</a:t>
            </a:r>
            <a:r>
              <a:rPr lang="it-IT" dirty="0">
                <a:solidFill>
                  <a:srgbClr val="073779"/>
                </a:solidFill>
                <a:latin typeface="Eurostile"/>
                <a:cs typeface="Eurostile"/>
              </a:rPr>
              <a:t> </a:t>
            </a:r>
            <a:r>
              <a:rPr lang="it-IT" dirty="0" err="1" smtClean="0">
                <a:solidFill>
                  <a:srgbClr val="073779"/>
                </a:solidFill>
                <a:latin typeface="Eurostile"/>
                <a:cs typeface="Eurostile"/>
              </a:rPr>
              <a:t>Survey</a:t>
            </a:r>
            <a:endParaRPr lang="it-IT" dirty="0">
              <a:solidFill>
                <a:srgbClr val="073779"/>
              </a:solidFill>
              <a:latin typeface="Eurostile"/>
              <a:cs typeface="Eurostile"/>
            </a:endParaRPr>
          </a:p>
        </p:txBody>
      </p:sp>
      <p:sp>
        <p:nvSpPr>
          <p:cNvPr id="26" name="CasellaDiTesto 25"/>
          <p:cNvSpPr txBox="1"/>
          <p:nvPr/>
        </p:nvSpPr>
        <p:spPr>
          <a:xfrm>
            <a:off x="4576704" y="3802470"/>
            <a:ext cx="4130996" cy="1477328"/>
          </a:xfrm>
          <a:prstGeom prst="rect">
            <a:avLst/>
          </a:prstGeom>
          <a:solidFill>
            <a:schemeClr val="bg1"/>
          </a:solidFill>
          <a:ln w="15875">
            <a:solidFill>
              <a:schemeClr val="accent1"/>
            </a:solidFill>
          </a:ln>
        </p:spPr>
        <p:txBody>
          <a:bodyPr wrap="none" rtlCol="0">
            <a:spAutoFit/>
          </a:bodyPr>
          <a:lstStyle/>
          <a:p>
            <a:pPr algn="ctr"/>
            <a:r>
              <a:rPr lang="it-IT" b="1" dirty="0" smtClean="0">
                <a:solidFill>
                  <a:srgbClr val="073779"/>
                </a:solidFill>
                <a:latin typeface="Eurostile"/>
                <a:cs typeface="Eurostile"/>
              </a:rPr>
              <a:t>Multi-</a:t>
            </a:r>
            <a:r>
              <a:rPr lang="it-IT" b="1" dirty="0" err="1" smtClean="0">
                <a:solidFill>
                  <a:srgbClr val="073779"/>
                </a:solidFill>
                <a:latin typeface="Eurostile"/>
                <a:cs typeface="Eurostile"/>
              </a:rPr>
              <a:t>wavelength</a:t>
            </a:r>
            <a:r>
              <a:rPr lang="it-IT" b="1" dirty="0" smtClean="0">
                <a:solidFill>
                  <a:srgbClr val="073779"/>
                </a:solidFill>
                <a:latin typeface="Eurostile"/>
                <a:cs typeface="Eurostile"/>
              </a:rPr>
              <a:t> </a:t>
            </a:r>
            <a:r>
              <a:rPr lang="it-IT" b="1" dirty="0" err="1" smtClean="0">
                <a:solidFill>
                  <a:srgbClr val="073779"/>
                </a:solidFill>
                <a:latin typeface="Eurostile"/>
                <a:cs typeface="Eurostile"/>
              </a:rPr>
              <a:t>observations</a:t>
            </a:r>
            <a:r>
              <a:rPr lang="it-IT" b="1" dirty="0" smtClean="0">
                <a:solidFill>
                  <a:srgbClr val="073779"/>
                </a:solidFill>
                <a:latin typeface="Eurostile"/>
                <a:cs typeface="Eurostile"/>
              </a:rPr>
              <a:t> </a:t>
            </a:r>
            <a:r>
              <a:rPr lang="it-IT" b="1" dirty="0" err="1" smtClean="0">
                <a:solidFill>
                  <a:srgbClr val="073779"/>
                </a:solidFill>
                <a:latin typeface="Eurostile"/>
                <a:cs typeface="Eurostile"/>
              </a:rPr>
              <a:t>will</a:t>
            </a:r>
            <a:r>
              <a:rPr lang="it-IT" b="1" dirty="0" smtClean="0">
                <a:solidFill>
                  <a:srgbClr val="073779"/>
                </a:solidFill>
                <a:latin typeface="Eurostile"/>
                <a:cs typeface="Eurostile"/>
              </a:rPr>
              <a:t> help</a:t>
            </a:r>
            <a:r>
              <a:rPr lang="it-IT" dirty="0" smtClean="0">
                <a:solidFill>
                  <a:srgbClr val="073779"/>
                </a:solidFill>
                <a:latin typeface="Eurostile"/>
                <a:cs typeface="Eurostile"/>
              </a:rPr>
              <a:t>:</a:t>
            </a:r>
          </a:p>
          <a:p>
            <a:pPr algn="ctr"/>
            <a:r>
              <a:rPr lang="it-IT" dirty="0" smtClean="0">
                <a:solidFill>
                  <a:srgbClr val="073779"/>
                </a:solidFill>
                <a:latin typeface="Eurostile"/>
                <a:cs typeface="Eurostile"/>
              </a:rPr>
              <a:t> </a:t>
            </a:r>
          </a:p>
          <a:p>
            <a:pPr algn="ctr"/>
            <a:r>
              <a:rPr lang="it-IT" i="1" dirty="0" smtClean="0">
                <a:solidFill>
                  <a:srgbClr val="073779"/>
                </a:solidFill>
                <a:latin typeface="Eurostile"/>
                <a:cs typeface="Eurostile"/>
              </a:rPr>
              <a:t>The </a:t>
            </a:r>
            <a:r>
              <a:rPr lang="it-IT" i="1" dirty="0" err="1" smtClean="0">
                <a:solidFill>
                  <a:srgbClr val="073779"/>
                </a:solidFill>
                <a:latin typeface="Eurostile"/>
                <a:cs typeface="Eurostile"/>
              </a:rPr>
              <a:t>classification</a:t>
            </a:r>
            <a:r>
              <a:rPr lang="it-IT" i="1" dirty="0" smtClean="0">
                <a:solidFill>
                  <a:srgbClr val="073779"/>
                </a:solidFill>
                <a:latin typeface="Eurostile"/>
                <a:cs typeface="Eurostile"/>
              </a:rPr>
              <a:t> of new </a:t>
            </a:r>
            <a:r>
              <a:rPr lang="it-IT" i="1" dirty="0" err="1" smtClean="0">
                <a:solidFill>
                  <a:srgbClr val="073779"/>
                </a:solidFill>
                <a:latin typeface="Eurostile"/>
                <a:cs typeface="Eurostile"/>
              </a:rPr>
              <a:t>detections</a:t>
            </a:r>
            <a:r>
              <a:rPr lang="it-IT" i="1" dirty="0" smtClean="0">
                <a:solidFill>
                  <a:srgbClr val="073779"/>
                </a:solidFill>
                <a:latin typeface="Eurostile"/>
                <a:cs typeface="Eurostile"/>
              </a:rPr>
              <a:t> </a:t>
            </a:r>
          </a:p>
          <a:p>
            <a:pPr algn="ctr"/>
            <a:endParaRPr lang="it-IT" dirty="0" smtClean="0">
              <a:solidFill>
                <a:srgbClr val="073779"/>
              </a:solidFill>
              <a:latin typeface="Eurostile"/>
              <a:cs typeface="Eurostile"/>
            </a:endParaRPr>
          </a:p>
          <a:p>
            <a:pPr algn="ctr"/>
            <a:r>
              <a:rPr lang="it-IT" i="1" dirty="0" err="1" smtClean="0">
                <a:solidFill>
                  <a:srgbClr val="073779"/>
                </a:solidFill>
                <a:latin typeface="Eurostile"/>
                <a:cs typeface="Eurostile"/>
              </a:rPr>
              <a:t>Detailed</a:t>
            </a:r>
            <a:r>
              <a:rPr lang="it-IT" i="1" dirty="0" smtClean="0">
                <a:solidFill>
                  <a:srgbClr val="073779"/>
                </a:solidFill>
                <a:latin typeface="Eurostile"/>
                <a:cs typeface="Eurostile"/>
              </a:rPr>
              <a:t> </a:t>
            </a:r>
            <a:r>
              <a:rPr lang="it-IT" i="1" dirty="0" err="1" smtClean="0">
                <a:solidFill>
                  <a:srgbClr val="073779"/>
                </a:solidFill>
                <a:latin typeface="Eurostile"/>
                <a:cs typeface="Eurostile"/>
              </a:rPr>
              <a:t>studies</a:t>
            </a:r>
            <a:r>
              <a:rPr lang="it-IT" i="1" dirty="0" smtClean="0">
                <a:solidFill>
                  <a:srgbClr val="073779"/>
                </a:solidFill>
                <a:latin typeface="Eurostile"/>
                <a:cs typeface="Eurostile"/>
              </a:rPr>
              <a:t> of </a:t>
            </a:r>
            <a:r>
              <a:rPr lang="it-IT" i="1" dirty="0" err="1" smtClean="0">
                <a:solidFill>
                  <a:srgbClr val="073779"/>
                </a:solidFill>
                <a:latin typeface="Eurostile"/>
                <a:cs typeface="Eurostile"/>
              </a:rPr>
              <a:t>classified</a:t>
            </a:r>
            <a:r>
              <a:rPr lang="it-IT" i="1" dirty="0" smtClean="0">
                <a:solidFill>
                  <a:srgbClr val="073779"/>
                </a:solidFill>
                <a:latin typeface="Eurostile"/>
                <a:cs typeface="Eurostile"/>
              </a:rPr>
              <a:t> </a:t>
            </a:r>
            <a:r>
              <a:rPr lang="it-IT" i="1" dirty="0" err="1" smtClean="0">
                <a:solidFill>
                  <a:srgbClr val="073779"/>
                </a:solidFill>
                <a:latin typeface="Eurostile"/>
                <a:cs typeface="Eurostile"/>
              </a:rPr>
              <a:t>objects</a:t>
            </a:r>
            <a:endParaRPr lang="it-IT" i="1" dirty="0">
              <a:solidFill>
                <a:srgbClr val="073779"/>
              </a:solidFill>
              <a:latin typeface="Eurostile"/>
              <a:cs typeface="Eurostile"/>
            </a:endParaRPr>
          </a:p>
        </p:txBody>
      </p:sp>
    </p:spTree>
    <p:extLst>
      <p:ext uri="{BB962C8B-B14F-4D97-AF65-F5344CB8AC3E}">
        <p14:creationId xmlns:p14="http://schemas.microsoft.com/office/powerpoint/2010/main" val="38230067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995695" y="-10573"/>
            <a:ext cx="7249227" cy="369332"/>
          </a:xfrm>
          <a:prstGeom prst="rect">
            <a:avLst/>
          </a:prstGeom>
          <a:noFill/>
        </p:spPr>
        <p:txBody>
          <a:bodyPr wrap="square" rtlCol="0">
            <a:spAutoFit/>
          </a:bodyPr>
          <a:lstStyle/>
          <a:p>
            <a:r>
              <a:rPr lang="en-GB" b="1" dirty="0" smtClean="0">
                <a:solidFill>
                  <a:srgbClr val="FFFF00"/>
                </a:solidFill>
                <a:latin typeface="Eurostile"/>
                <a:cs typeface="Eurostile"/>
              </a:rPr>
              <a:t>S</a:t>
            </a:r>
            <a:r>
              <a:rPr lang="en-GB" b="1" dirty="0" smtClean="0">
                <a:solidFill>
                  <a:srgbClr val="FFFFFF"/>
                </a:solidFill>
                <a:latin typeface="Eurostile"/>
                <a:cs typeface="Eurostile"/>
              </a:rPr>
              <a:t>tellar </a:t>
            </a:r>
            <a:r>
              <a:rPr lang="en-GB" b="1" dirty="0" smtClean="0">
                <a:solidFill>
                  <a:srgbClr val="FFFF00"/>
                </a:solidFill>
                <a:latin typeface="Eurostile"/>
                <a:cs typeface="Eurostile"/>
              </a:rPr>
              <a:t>C</a:t>
            </a:r>
            <a:r>
              <a:rPr lang="en-GB" b="1" dirty="0" smtClean="0">
                <a:solidFill>
                  <a:srgbClr val="FFFFFF"/>
                </a:solidFill>
                <a:latin typeface="Eurostile"/>
                <a:cs typeface="Eurostile"/>
              </a:rPr>
              <a:t>ontinuum </a:t>
            </a:r>
            <a:r>
              <a:rPr lang="en-GB" b="1" dirty="0" smtClean="0">
                <a:solidFill>
                  <a:srgbClr val="FFFF00"/>
                </a:solidFill>
                <a:latin typeface="Eurostile"/>
                <a:cs typeface="Eurostile"/>
              </a:rPr>
              <a:t>O</a:t>
            </a:r>
            <a:r>
              <a:rPr lang="en-GB" b="1" dirty="0" smtClean="0">
                <a:solidFill>
                  <a:srgbClr val="FFFFFF"/>
                </a:solidFill>
                <a:latin typeface="Eurostile"/>
                <a:cs typeface="Eurostile"/>
              </a:rPr>
              <a:t>riginating from </a:t>
            </a:r>
            <a:r>
              <a:rPr lang="en-GB" b="1" dirty="0" smtClean="0">
                <a:solidFill>
                  <a:srgbClr val="FFFF00"/>
                </a:solidFill>
                <a:latin typeface="Eurostile"/>
                <a:cs typeface="Eurostile"/>
              </a:rPr>
              <a:t>R</a:t>
            </a:r>
            <a:r>
              <a:rPr lang="en-GB" b="1" dirty="0" smtClean="0">
                <a:solidFill>
                  <a:srgbClr val="FFFFFF"/>
                </a:solidFill>
                <a:latin typeface="Eurostile"/>
                <a:cs typeface="Eurostile"/>
              </a:rPr>
              <a:t>adio </a:t>
            </a:r>
            <a:r>
              <a:rPr lang="en-GB" b="1" dirty="0" smtClean="0">
                <a:solidFill>
                  <a:srgbClr val="FFFF00"/>
                </a:solidFill>
                <a:latin typeface="Eurostile"/>
                <a:cs typeface="Eurostile"/>
              </a:rPr>
              <a:t>P</a:t>
            </a:r>
            <a:r>
              <a:rPr lang="en-GB" b="1" dirty="0" smtClean="0">
                <a:solidFill>
                  <a:srgbClr val="FFFFFF"/>
                </a:solidFill>
                <a:latin typeface="Eurostile"/>
                <a:cs typeface="Eurostile"/>
              </a:rPr>
              <a:t>hysics </a:t>
            </a:r>
            <a:r>
              <a:rPr lang="en-GB" b="1" dirty="0" smtClean="0">
                <a:solidFill>
                  <a:srgbClr val="FFFF00"/>
                </a:solidFill>
                <a:latin typeface="Eurostile"/>
                <a:cs typeface="Eurostile"/>
              </a:rPr>
              <a:t>I</a:t>
            </a:r>
            <a:r>
              <a:rPr lang="en-GB" b="1" dirty="0" smtClean="0">
                <a:solidFill>
                  <a:srgbClr val="FFFFFF"/>
                </a:solidFill>
                <a:latin typeface="Eurostile"/>
                <a:cs typeface="Eurostile"/>
              </a:rPr>
              <a:t>n </a:t>
            </a:r>
            <a:r>
              <a:rPr lang="en-GB" b="1" dirty="0" err="1" smtClean="0">
                <a:solidFill>
                  <a:srgbClr val="FFFF00"/>
                </a:solidFill>
                <a:latin typeface="Eurostile"/>
                <a:cs typeface="Eurostile"/>
              </a:rPr>
              <a:t>O</a:t>
            </a:r>
            <a:r>
              <a:rPr lang="en-GB" b="1" dirty="0" err="1" smtClean="0">
                <a:solidFill>
                  <a:srgbClr val="FFFFFF"/>
                </a:solidFill>
                <a:latin typeface="Eurostile"/>
                <a:cs typeface="Eurostile"/>
              </a:rPr>
              <a:t>urgalaxy</a:t>
            </a:r>
            <a:endParaRPr lang="en-GB" b="1" dirty="0" smtClean="0">
              <a:solidFill>
                <a:srgbClr val="FFFFFF"/>
              </a:solidFill>
              <a:latin typeface="Eurostile"/>
              <a:cs typeface="Eurostile"/>
            </a:endParaRPr>
          </a:p>
        </p:txBody>
      </p:sp>
      <p:sp>
        <p:nvSpPr>
          <p:cNvPr id="4" name="CasellaDiTesto 3"/>
          <p:cNvSpPr txBox="1"/>
          <p:nvPr/>
        </p:nvSpPr>
        <p:spPr>
          <a:xfrm>
            <a:off x="197403" y="2127980"/>
            <a:ext cx="1431912" cy="400110"/>
          </a:xfrm>
          <a:prstGeom prst="rect">
            <a:avLst/>
          </a:prstGeom>
          <a:noFill/>
        </p:spPr>
        <p:txBody>
          <a:bodyPr wrap="square" rtlCol="0">
            <a:spAutoFit/>
          </a:bodyPr>
          <a:lstStyle/>
          <a:p>
            <a:r>
              <a:rPr lang="en-GB" sz="2000" b="1" dirty="0" smtClean="0">
                <a:solidFill>
                  <a:srgbClr val="073779"/>
                </a:solidFill>
                <a:latin typeface="Eurostile"/>
                <a:cs typeface="Eurostile"/>
              </a:rPr>
              <a:t>Scientific</a:t>
            </a:r>
            <a:endParaRPr lang="en-GB" sz="2000" b="1" dirty="0">
              <a:solidFill>
                <a:srgbClr val="073779"/>
              </a:solidFill>
              <a:latin typeface="Eurostile"/>
              <a:cs typeface="Eurostile"/>
            </a:endParaRPr>
          </a:p>
        </p:txBody>
      </p:sp>
      <p:sp>
        <p:nvSpPr>
          <p:cNvPr id="5" name="CasellaDiTesto 4"/>
          <p:cNvSpPr txBox="1"/>
          <p:nvPr/>
        </p:nvSpPr>
        <p:spPr>
          <a:xfrm>
            <a:off x="197403" y="4694520"/>
            <a:ext cx="1782891" cy="400110"/>
          </a:xfrm>
          <a:prstGeom prst="rect">
            <a:avLst/>
          </a:prstGeom>
          <a:noFill/>
        </p:spPr>
        <p:txBody>
          <a:bodyPr wrap="square" rtlCol="0">
            <a:spAutoFit/>
          </a:bodyPr>
          <a:lstStyle/>
          <a:p>
            <a:r>
              <a:rPr lang="en-GB" sz="2000" b="1" dirty="0" smtClean="0">
                <a:solidFill>
                  <a:srgbClr val="073779"/>
                </a:solidFill>
                <a:latin typeface="Eurostile"/>
                <a:cs typeface="Eurostile"/>
              </a:rPr>
              <a:t>Technical</a:t>
            </a:r>
            <a:endParaRPr lang="en-GB" sz="2000" b="1" dirty="0">
              <a:solidFill>
                <a:srgbClr val="073779"/>
              </a:solidFill>
              <a:latin typeface="Eurostile"/>
              <a:cs typeface="Eurostile"/>
            </a:endParaRPr>
          </a:p>
        </p:txBody>
      </p:sp>
      <p:sp>
        <p:nvSpPr>
          <p:cNvPr id="6" name="CasellaDiTesto 5"/>
          <p:cNvSpPr txBox="1"/>
          <p:nvPr/>
        </p:nvSpPr>
        <p:spPr>
          <a:xfrm>
            <a:off x="2206442" y="1540535"/>
            <a:ext cx="6898249" cy="1877437"/>
          </a:xfrm>
          <a:prstGeom prst="rect">
            <a:avLst/>
          </a:prstGeom>
          <a:noFill/>
        </p:spPr>
        <p:txBody>
          <a:bodyPr wrap="square" rtlCol="0">
            <a:spAutoFit/>
          </a:bodyPr>
          <a:lstStyle/>
          <a:p>
            <a:r>
              <a:rPr lang="it-IT" b="1" dirty="0" err="1" smtClean="0">
                <a:solidFill>
                  <a:schemeClr val="accent1"/>
                </a:solidFill>
                <a:latin typeface="Eurostile"/>
                <a:cs typeface="Eurostile"/>
              </a:rPr>
              <a:t>Provide</a:t>
            </a:r>
            <a:r>
              <a:rPr lang="it-IT" b="1" dirty="0" smtClean="0">
                <a:solidFill>
                  <a:schemeClr val="accent1"/>
                </a:solidFill>
                <a:latin typeface="Eurostile"/>
                <a:cs typeface="Eurostile"/>
              </a:rPr>
              <a:t> </a:t>
            </a:r>
            <a:r>
              <a:rPr lang="it-IT" b="1" dirty="0">
                <a:solidFill>
                  <a:schemeClr val="accent1"/>
                </a:solidFill>
                <a:latin typeface="Eurostile"/>
                <a:cs typeface="Eurostile"/>
              </a:rPr>
              <a:t>a </a:t>
            </a:r>
            <a:r>
              <a:rPr lang="it-IT" b="1" dirty="0" err="1">
                <a:solidFill>
                  <a:schemeClr val="accent1"/>
                </a:solidFill>
                <a:latin typeface="Eurostile"/>
                <a:cs typeface="Eurostile"/>
              </a:rPr>
              <a:t>good</a:t>
            </a:r>
            <a:r>
              <a:rPr lang="it-IT" b="1" dirty="0">
                <a:solidFill>
                  <a:schemeClr val="accent1"/>
                </a:solidFill>
                <a:latin typeface="Eurostile"/>
                <a:cs typeface="Eurostile"/>
              </a:rPr>
              <a:t> </a:t>
            </a:r>
            <a:r>
              <a:rPr lang="it-IT" b="1" dirty="0" err="1">
                <a:solidFill>
                  <a:schemeClr val="accent1"/>
                </a:solidFill>
                <a:latin typeface="Eurostile"/>
                <a:cs typeface="Eurostile"/>
              </a:rPr>
              <a:t>estimation</a:t>
            </a:r>
            <a:r>
              <a:rPr lang="it-IT" b="1" dirty="0">
                <a:solidFill>
                  <a:schemeClr val="accent1"/>
                </a:solidFill>
                <a:latin typeface="Eurostile"/>
                <a:cs typeface="Eurostile"/>
              </a:rPr>
              <a:t> of the </a:t>
            </a:r>
            <a:r>
              <a:rPr lang="it-IT" b="1" dirty="0" err="1">
                <a:solidFill>
                  <a:schemeClr val="accent1"/>
                </a:solidFill>
                <a:latin typeface="Eurostile"/>
                <a:cs typeface="Eurostile"/>
              </a:rPr>
              <a:t>scientific</a:t>
            </a:r>
            <a:r>
              <a:rPr lang="it-IT" b="1" dirty="0">
                <a:solidFill>
                  <a:schemeClr val="accent1"/>
                </a:solidFill>
                <a:latin typeface="Eurostile"/>
                <a:cs typeface="Eurostile"/>
              </a:rPr>
              <a:t> </a:t>
            </a:r>
            <a:r>
              <a:rPr lang="it-IT" b="1" dirty="0" err="1">
                <a:solidFill>
                  <a:schemeClr val="accent1"/>
                </a:solidFill>
                <a:latin typeface="Eurostile"/>
                <a:cs typeface="Eurostile"/>
              </a:rPr>
              <a:t>potential</a:t>
            </a:r>
            <a:r>
              <a:rPr lang="it-IT" b="1" dirty="0">
                <a:solidFill>
                  <a:schemeClr val="accent1"/>
                </a:solidFill>
                <a:latin typeface="Eurostile"/>
                <a:cs typeface="Eurostile"/>
              </a:rPr>
              <a:t> </a:t>
            </a:r>
            <a:r>
              <a:rPr lang="it-IT" b="1" dirty="0" smtClean="0">
                <a:solidFill>
                  <a:schemeClr val="accent1"/>
                </a:solidFill>
                <a:latin typeface="Eurostile"/>
                <a:cs typeface="Eurostile"/>
              </a:rPr>
              <a:t>of </a:t>
            </a:r>
            <a:r>
              <a:rPr lang="it-IT" b="1" dirty="0" err="1" smtClean="0">
                <a:solidFill>
                  <a:schemeClr val="accent1"/>
                </a:solidFill>
                <a:latin typeface="Eurostile"/>
                <a:cs typeface="Eurostile"/>
              </a:rPr>
              <a:t>deep</a:t>
            </a:r>
            <a:r>
              <a:rPr lang="it-IT" b="1" dirty="0" smtClean="0">
                <a:solidFill>
                  <a:schemeClr val="accent1"/>
                </a:solidFill>
                <a:latin typeface="Eurostile"/>
                <a:cs typeface="Eurostile"/>
              </a:rPr>
              <a:t> </a:t>
            </a:r>
            <a:r>
              <a:rPr lang="it-IT" b="1" dirty="0">
                <a:solidFill>
                  <a:schemeClr val="accent1"/>
                </a:solidFill>
                <a:latin typeface="Eurostile"/>
                <a:cs typeface="Eurostile"/>
              </a:rPr>
              <a:t>radio </a:t>
            </a:r>
            <a:r>
              <a:rPr lang="it-IT" b="1" dirty="0" err="1">
                <a:solidFill>
                  <a:schemeClr val="accent1"/>
                </a:solidFill>
                <a:latin typeface="Eurostile"/>
                <a:cs typeface="Eurostile"/>
              </a:rPr>
              <a:t>surveys</a:t>
            </a:r>
            <a:r>
              <a:rPr lang="it-IT" b="1" dirty="0">
                <a:solidFill>
                  <a:schemeClr val="accent1"/>
                </a:solidFill>
                <a:latin typeface="Eurostile"/>
                <a:cs typeface="Eurostile"/>
              </a:rPr>
              <a:t> </a:t>
            </a:r>
            <a:r>
              <a:rPr lang="it-IT" b="1" dirty="0" smtClean="0">
                <a:solidFill>
                  <a:schemeClr val="accent1"/>
                </a:solidFill>
                <a:latin typeface="Eurostile"/>
                <a:cs typeface="Eurostile"/>
              </a:rPr>
              <a:t>in </a:t>
            </a:r>
            <a:r>
              <a:rPr lang="it-IT" b="1" dirty="0">
                <a:solidFill>
                  <a:schemeClr val="accent1"/>
                </a:solidFill>
                <a:latin typeface="Eurostile"/>
                <a:cs typeface="Eurostile"/>
              </a:rPr>
              <a:t>the </a:t>
            </a:r>
            <a:r>
              <a:rPr lang="it-IT" b="1" dirty="0" err="1">
                <a:solidFill>
                  <a:schemeClr val="accent1"/>
                </a:solidFill>
                <a:latin typeface="Eurostile"/>
                <a:cs typeface="Eurostile"/>
              </a:rPr>
              <a:t>field</a:t>
            </a:r>
            <a:r>
              <a:rPr lang="it-IT" b="1" dirty="0">
                <a:solidFill>
                  <a:schemeClr val="accent1"/>
                </a:solidFill>
                <a:latin typeface="Eurostile"/>
                <a:cs typeface="Eurostile"/>
              </a:rPr>
              <a:t> of </a:t>
            </a:r>
            <a:r>
              <a:rPr lang="it-IT" b="1" dirty="0" smtClean="0">
                <a:solidFill>
                  <a:schemeClr val="accent1"/>
                </a:solidFill>
                <a:latin typeface="Eurostile"/>
                <a:cs typeface="Eurostile"/>
              </a:rPr>
              <a:t>stellar/</a:t>
            </a:r>
            <a:r>
              <a:rPr lang="it-IT" b="1" dirty="0" err="1" smtClean="0">
                <a:solidFill>
                  <a:schemeClr val="accent1"/>
                </a:solidFill>
                <a:latin typeface="Eurostile"/>
                <a:cs typeface="Eurostile"/>
              </a:rPr>
              <a:t>Galactic</a:t>
            </a:r>
            <a:r>
              <a:rPr lang="it-IT" b="1" dirty="0" smtClean="0">
                <a:solidFill>
                  <a:schemeClr val="accent1"/>
                </a:solidFill>
                <a:latin typeface="Eurostile"/>
                <a:cs typeface="Eurostile"/>
              </a:rPr>
              <a:t>  </a:t>
            </a:r>
            <a:r>
              <a:rPr lang="it-IT" b="1" dirty="0">
                <a:solidFill>
                  <a:schemeClr val="accent1"/>
                </a:solidFill>
                <a:latin typeface="Eurostile"/>
                <a:cs typeface="Eurostile"/>
              </a:rPr>
              <a:t>radio </a:t>
            </a:r>
            <a:r>
              <a:rPr lang="it-IT" b="1" dirty="0" err="1">
                <a:solidFill>
                  <a:schemeClr val="accent1"/>
                </a:solidFill>
                <a:latin typeface="Eurostile"/>
                <a:cs typeface="Eurostile"/>
              </a:rPr>
              <a:t>astronomy</a:t>
            </a:r>
            <a:r>
              <a:rPr lang="it-IT" b="1" dirty="0">
                <a:solidFill>
                  <a:schemeClr val="accent1"/>
                </a:solidFill>
                <a:latin typeface="Eurostile"/>
                <a:cs typeface="Eurostile"/>
              </a:rPr>
              <a:t>.  </a:t>
            </a:r>
            <a:endParaRPr lang="it-IT" b="1" dirty="0" smtClean="0">
              <a:solidFill>
                <a:schemeClr val="accent1"/>
              </a:solidFill>
              <a:latin typeface="Eurostile"/>
              <a:cs typeface="Eurostile"/>
            </a:endParaRPr>
          </a:p>
          <a:p>
            <a:endParaRPr lang="en-GB" sz="1600" i="1" dirty="0" smtClean="0">
              <a:solidFill>
                <a:srgbClr val="073779"/>
              </a:solidFill>
              <a:latin typeface="Eurostile"/>
              <a:cs typeface="Eurostile"/>
            </a:endParaRPr>
          </a:p>
          <a:p>
            <a:pPr marL="285750" indent="-285750">
              <a:buFont typeface="Arial"/>
              <a:buChar char="•"/>
            </a:pPr>
            <a:r>
              <a:rPr lang="en-GB" sz="1600" i="1" dirty="0">
                <a:solidFill>
                  <a:srgbClr val="073779"/>
                </a:solidFill>
                <a:latin typeface="Eurostile"/>
                <a:cs typeface="Eurostile"/>
              </a:rPr>
              <a:t>Catalogues of different population of Galactic radio </a:t>
            </a:r>
            <a:r>
              <a:rPr lang="en-GB" sz="1600" i="1" dirty="0" smtClean="0">
                <a:solidFill>
                  <a:srgbClr val="073779"/>
                </a:solidFill>
                <a:latin typeface="Eurostile"/>
                <a:cs typeface="Eurostile"/>
              </a:rPr>
              <a:t>sources</a:t>
            </a:r>
          </a:p>
          <a:p>
            <a:pPr marL="285750" indent="-285750">
              <a:buFont typeface="Arial"/>
              <a:buChar char="•"/>
            </a:pPr>
            <a:r>
              <a:rPr lang="en-GB" sz="1600" i="1" dirty="0" smtClean="0">
                <a:solidFill>
                  <a:srgbClr val="073779"/>
                </a:solidFill>
                <a:latin typeface="Eurostile"/>
                <a:cs typeface="Eurostile"/>
              </a:rPr>
              <a:t>Define detection rates for  different classes of  radio stars</a:t>
            </a:r>
            <a:r>
              <a:rPr lang="en-GB" sz="1600" i="1" dirty="0">
                <a:solidFill>
                  <a:srgbClr val="073779"/>
                </a:solidFill>
                <a:latin typeface="Eurostile"/>
                <a:cs typeface="Eurostile"/>
              </a:rPr>
              <a:t>.</a:t>
            </a:r>
            <a:endParaRPr lang="en-GB" sz="1600" i="1" dirty="0" smtClean="0">
              <a:solidFill>
                <a:srgbClr val="073779"/>
              </a:solidFill>
              <a:latin typeface="Eurostile"/>
              <a:cs typeface="Eurostile"/>
            </a:endParaRPr>
          </a:p>
          <a:p>
            <a:pPr marL="285750" indent="-285750">
              <a:buFont typeface="Arial"/>
              <a:buChar char="•"/>
            </a:pPr>
            <a:r>
              <a:rPr lang="en-GB" sz="1600" i="1" dirty="0" smtClean="0">
                <a:solidFill>
                  <a:srgbClr val="073779"/>
                </a:solidFill>
                <a:latin typeface="Eurostile"/>
                <a:cs typeface="Eurostile"/>
              </a:rPr>
              <a:t>Prove the  importance (uniqueness)  of radio observations in the field of </a:t>
            </a:r>
          </a:p>
          <a:p>
            <a:r>
              <a:rPr lang="en-GB" sz="1600" i="1" dirty="0">
                <a:solidFill>
                  <a:srgbClr val="073779"/>
                </a:solidFill>
                <a:latin typeface="Eurostile"/>
                <a:cs typeface="Eurostile"/>
              </a:rPr>
              <a:t> </a:t>
            </a:r>
            <a:r>
              <a:rPr lang="en-GB" sz="1600" i="1" dirty="0" smtClean="0">
                <a:solidFill>
                  <a:srgbClr val="073779"/>
                </a:solidFill>
                <a:latin typeface="Eurostile"/>
                <a:cs typeface="Eurostile"/>
              </a:rPr>
              <a:t>                                                                                         Stellar Astrophysics</a:t>
            </a:r>
          </a:p>
        </p:txBody>
      </p:sp>
      <p:sp>
        <p:nvSpPr>
          <p:cNvPr id="7" name="CasellaDiTesto 6"/>
          <p:cNvSpPr txBox="1"/>
          <p:nvPr/>
        </p:nvSpPr>
        <p:spPr>
          <a:xfrm>
            <a:off x="2123666" y="4259645"/>
            <a:ext cx="6981025" cy="2123658"/>
          </a:xfrm>
          <a:prstGeom prst="rect">
            <a:avLst/>
          </a:prstGeom>
          <a:noFill/>
        </p:spPr>
        <p:txBody>
          <a:bodyPr wrap="square" rtlCol="0">
            <a:spAutoFit/>
          </a:bodyPr>
          <a:lstStyle/>
          <a:p>
            <a:r>
              <a:rPr lang="en-GB" b="1" dirty="0" smtClean="0">
                <a:solidFill>
                  <a:srgbClr val="073779"/>
                </a:solidFill>
                <a:latin typeface="Eurostile"/>
                <a:cs typeface="Eurostile"/>
              </a:rPr>
              <a:t>Test bed </a:t>
            </a:r>
            <a:r>
              <a:rPr lang="en-GB" b="1" dirty="0">
                <a:solidFill>
                  <a:srgbClr val="073779"/>
                </a:solidFill>
                <a:latin typeface="Eurostile"/>
                <a:cs typeface="Eurostile"/>
              </a:rPr>
              <a:t>for the </a:t>
            </a:r>
            <a:r>
              <a:rPr lang="en-GB" b="1" dirty="0" smtClean="0">
                <a:solidFill>
                  <a:srgbClr val="073779"/>
                </a:solidFill>
                <a:latin typeface="Eurostile"/>
                <a:cs typeface="Eurostile"/>
              </a:rPr>
              <a:t>EMU/SKA surveys: strategy </a:t>
            </a:r>
            <a:r>
              <a:rPr lang="en-GB" b="1" dirty="0">
                <a:solidFill>
                  <a:srgbClr val="073779"/>
                </a:solidFill>
                <a:latin typeface="Eurostile"/>
                <a:cs typeface="Eurostile"/>
              </a:rPr>
              <a:t>for the GP </a:t>
            </a:r>
            <a:r>
              <a:rPr lang="en-GB" b="1" dirty="0" smtClean="0">
                <a:solidFill>
                  <a:srgbClr val="073779"/>
                </a:solidFill>
                <a:latin typeface="Eurostile"/>
                <a:cs typeface="Eurostile"/>
              </a:rPr>
              <a:t>section</a:t>
            </a:r>
          </a:p>
          <a:p>
            <a:endParaRPr lang="en-GB" dirty="0">
              <a:solidFill>
                <a:srgbClr val="073779"/>
              </a:solidFill>
              <a:latin typeface="Eurostile"/>
              <a:cs typeface="Eurostile"/>
            </a:endParaRPr>
          </a:p>
          <a:p>
            <a:pPr marL="285750" indent="-285750">
              <a:buFont typeface="Arial"/>
              <a:buChar char="•"/>
            </a:pPr>
            <a:r>
              <a:rPr lang="en-GB" sz="1600" i="1" dirty="0">
                <a:solidFill>
                  <a:srgbClr val="073779"/>
                </a:solidFill>
                <a:latin typeface="Eurostile"/>
                <a:cs typeface="Eurostile"/>
              </a:rPr>
              <a:t>S</a:t>
            </a:r>
            <a:r>
              <a:rPr lang="en-GB" sz="1600" i="1" dirty="0" smtClean="0">
                <a:solidFill>
                  <a:srgbClr val="073779"/>
                </a:solidFill>
                <a:latin typeface="Eurostile"/>
                <a:cs typeface="Eurostile"/>
              </a:rPr>
              <a:t>ource complexity: issues due to complex structures </a:t>
            </a:r>
            <a:r>
              <a:rPr lang="en-GB" sz="1600" i="1" dirty="0">
                <a:solidFill>
                  <a:srgbClr val="073779"/>
                </a:solidFill>
                <a:latin typeface="Eurostile"/>
                <a:cs typeface="Eurostile"/>
              </a:rPr>
              <a:t>in the </a:t>
            </a:r>
            <a:r>
              <a:rPr lang="en-GB" sz="1600" i="1" dirty="0" smtClean="0">
                <a:solidFill>
                  <a:srgbClr val="073779"/>
                </a:solidFill>
                <a:latin typeface="Eurostile"/>
                <a:cs typeface="Eurostile"/>
              </a:rPr>
              <a:t>GP</a:t>
            </a:r>
            <a:endParaRPr lang="en-GB" sz="1600" i="1" dirty="0">
              <a:solidFill>
                <a:srgbClr val="073779"/>
              </a:solidFill>
              <a:latin typeface="Eurostile"/>
              <a:cs typeface="Eurostile"/>
            </a:endParaRPr>
          </a:p>
          <a:p>
            <a:pPr marL="285750" indent="-285750">
              <a:buFont typeface="Arial"/>
              <a:buChar char="•"/>
            </a:pPr>
            <a:r>
              <a:rPr lang="en-GB" sz="1600" i="1" dirty="0">
                <a:solidFill>
                  <a:srgbClr val="073779"/>
                </a:solidFill>
                <a:latin typeface="Eurostile"/>
                <a:cs typeface="Eurostile"/>
              </a:rPr>
              <a:t>S</a:t>
            </a:r>
            <a:r>
              <a:rPr lang="en-GB" sz="1600" i="1" dirty="0" smtClean="0">
                <a:solidFill>
                  <a:srgbClr val="073779"/>
                </a:solidFill>
                <a:latin typeface="Eurostile"/>
                <a:cs typeface="Eurostile"/>
              </a:rPr>
              <a:t>ource </a:t>
            </a:r>
            <a:r>
              <a:rPr lang="en-GB" sz="1600" i="1" dirty="0">
                <a:solidFill>
                  <a:srgbClr val="073779"/>
                </a:solidFill>
                <a:latin typeface="Eurostile"/>
                <a:cs typeface="Eurostile"/>
              </a:rPr>
              <a:t>variability</a:t>
            </a:r>
            <a:r>
              <a:rPr lang="en-GB" sz="1600" i="1" dirty="0" smtClean="0">
                <a:solidFill>
                  <a:srgbClr val="073779"/>
                </a:solidFill>
                <a:latin typeface="Eurostile"/>
                <a:cs typeface="Eurostile"/>
              </a:rPr>
              <a:t>: issues due to the </a:t>
            </a:r>
            <a:r>
              <a:rPr lang="en-GB" sz="1600" i="1" dirty="0">
                <a:solidFill>
                  <a:srgbClr val="073779"/>
                </a:solidFill>
                <a:latin typeface="Eurostile"/>
                <a:cs typeface="Eurostile"/>
              </a:rPr>
              <a:t>variable sources in the </a:t>
            </a:r>
            <a:r>
              <a:rPr lang="en-GB" sz="1600" i="1" dirty="0" smtClean="0">
                <a:solidFill>
                  <a:srgbClr val="073779"/>
                </a:solidFill>
                <a:latin typeface="Eurostile"/>
                <a:cs typeface="Eurostile"/>
              </a:rPr>
              <a:t>GP</a:t>
            </a:r>
          </a:p>
          <a:p>
            <a:pPr marL="285750" indent="-285750">
              <a:buFont typeface="Arial"/>
              <a:buChar char="•"/>
            </a:pPr>
            <a:r>
              <a:rPr lang="en-GB" sz="1600" i="1" dirty="0" smtClean="0">
                <a:solidFill>
                  <a:srgbClr val="073779"/>
                </a:solidFill>
                <a:latin typeface="Eurostile"/>
                <a:cs typeface="Eurostile"/>
              </a:rPr>
              <a:t>Source finding: issues due to  </a:t>
            </a:r>
            <a:r>
              <a:rPr lang="en-GB" sz="1600" i="1" dirty="0">
                <a:solidFill>
                  <a:srgbClr val="073779"/>
                </a:solidFill>
                <a:latin typeface="Eurostile"/>
                <a:cs typeface="Eurostile"/>
              </a:rPr>
              <a:t>the diffuse </a:t>
            </a:r>
            <a:r>
              <a:rPr lang="en-GB" sz="1600" i="1" dirty="0" smtClean="0">
                <a:solidFill>
                  <a:srgbClr val="073779"/>
                </a:solidFill>
                <a:latin typeface="Eurostile"/>
                <a:cs typeface="Eurostile"/>
              </a:rPr>
              <a:t>emission in the GP</a:t>
            </a:r>
            <a:endParaRPr lang="en-GB" sz="1600" i="1" dirty="0">
              <a:solidFill>
                <a:srgbClr val="073779"/>
              </a:solidFill>
              <a:latin typeface="Eurostile"/>
              <a:cs typeface="Eurostile"/>
            </a:endParaRPr>
          </a:p>
          <a:p>
            <a:pPr marL="285750" indent="-285750">
              <a:buFont typeface="Arial"/>
              <a:buChar char="•"/>
            </a:pPr>
            <a:r>
              <a:rPr lang="en-GB" sz="1600" i="1" dirty="0" smtClean="0">
                <a:solidFill>
                  <a:srgbClr val="073779"/>
                </a:solidFill>
                <a:latin typeface="Eurostile"/>
                <a:cs typeface="Eurostile"/>
              </a:rPr>
              <a:t>Source identification: how to identify/discriminate  </a:t>
            </a:r>
            <a:r>
              <a:rPr lang="en-GB" sz="1600" i="1" dirty="0">
                <a:solidFill>
                  <a:srgbClr val="073779"/>
                </a:solidFill>
                <a:latin typeface="Eurostile"/>
                <a:cs typeface="Eurostile"/>
              </a:rPr>
              <a:t>different </a:t>
            </a:r>
            <a:r>
              <a:rPr lang="en-GB" sz="1600" i="1" dirty="0" smtClean="0">
                <a:solidFill>
                  <a:srgbClr val="073779"/>
                </a:solidFill>
                <a:latin typeface="Eurostile"/>
                <a:cs typeface="Eurostile"/>
              </a:rPr>
              <a:t>populations</a:t>
            </a:r>
          </a:p>
          <a:p>
            <a:r>
              <a:rPr lang="en-GB" sz="1600" i="1" dirty="0">
                <a:solidFill>
                  <a:srgbClr val="073779"/>
                </a:solidFill>
                <a:latin typeface="Eurostile"/>
                <a:cs typeface="Eurostile"/>
              </a:rPr>
              <a:t> </a:t>
            </a:r>
            <a:r>
              <a:rPr lang="en-GB" sz="1600" i="1" dirty="0" smtClean="0">
                <a:solidFill>
                  <a:srgbClr val="073779"/>
                </a:solidFill>
                <a:latin typeface="Eurostile"/>
                <a:cs typeface="Eurostile"/>
              </a:rPr>
              <a:t>    </a:t>
            </a:r>
            <a:r>
              <a:rPr lang="en-GB" sz="1600" i="1" dirty="0">
                <a:solidFill>
                  <a:srgbClr val="073779"/>
                </a:solidFill>
                <a:latin typeface="Eurostile"/>
                <a:cs typeface="Eurostile"/>
              </a:rPr>
              <a:t>(e.g. Galactic </a:t>
            </a:r>
            <a:r>
              <a:rPr lang="en-GB" sz="1600" i="1" dirty="0" err="1" smtClean="0">
                <a:solidFill>
                  <a:srgbClr val="073779"/>
                </a:solidFill>
                <a:latin typeface="Eurostile"/>
                <a:cs typeface="Eurostile"/>
              </a:rPr>
              <a:t>vs</a:t>
            </a:r>
            <a:r>
              <a:rPr lang="en-GB" sz="1600" i="1" dirty="0" smtClean="0">
                <a:solidFill>
                  <a:srgbClr val="073779"/>
                </a:solidFill>
                <a:latin typeface="Eurostile"/>
                <a:cs typeface="Eurostile"/>
              </a:rPr>
              <a:t> Extragalactic,  different type of stars)?</a:t>
            </a:r>
            <a:r>
              <a:rPr lang="it-IT" sz="1600" i="1" dirty="0">
                <a:solidFill>
                  <a:srgbClr val="073779"/>
                </a:solidFill>
                <a:latin typeface="Eurostile"/>
                <a:cs typeface="Eurostile"/>
              </a:rPr>
              <a:t> </a:t>
            </a:r>
            <a:endParaRPr lang="it-IT" sz="1600" i="1" dirty="0" smtClean="0">
              <a:solidFill>
                <a:srgbClr val="073779"/>
              </a:solidFill>
              <a:latin typeface="Eurostile"/>
              <a:cs typeface="Eurostile"/>
            </a:endParaRPr>
          </a:p>
          <a:p>
            <a:endParaRPr lang="en-GB" sz="1600" dirty="0" smtClean="0">
              <a:solidFill>
                <a:srgbClr val="073779"/>
              </a:solidFill>
            </a:endParaRPr>
          </a:p>
        </p:txBody>
      </p:sp>
      <p:sp>
        <p:nvSpPr>
          <p:cNvPr id="15" name="Rettangolo 14"/>
          <p:cNvSpPr/>
          <p:nvPr/>
        </p:nvSpPr>
        <p:spPr>
          <a:xfrm>
            <a:off x="247655" y="770807"/>
            <a:ext cx="1291715" cy="461665"/>
          </a:xfrm>
          <a:prstGeom prst="rect">
            <a:avLst/>
          </a:prstGeom>
        </p:spPr>
        <p:txBody>
          <a:bodyPr wrap="none">
            <a:spAutoFit/>
          </a:bodyPr>
          <a:lstStyle/>
          <a:p>
            <a:pPr algn="ctr"/>
            <a:r>
              <a:rPr lang="en-GB" sz="2000" b="1" dirty="0" smtClean="0">
                <a:solidFill>
                  <a:schemeClr val="accent1"/>
                </a:solidFill>
                <a:latin typeface="Eurostile"/>
                <a:cs typeface="Eurostile"/>
              </a:rPr>
              <a:t>Two aims</a:t>
            </a:r>
            <a:r>
              <a:rPr lang="en-GB" sz="2400" b="1" dirty="0" smtClean="0">
                <a:solidFill>
                  <a:schemeClr val="accent1"/>
                </a:solidFill>
                <a:latin typeface="Eurostile"/>
                <a:cs typeface="Eurostile"/>
              </a:rPr>
              <a:t>:</a:t>
            </a:r>
            <a:endParaRPr lang="en-GB" sz="2400" b="1" dirty="0">
              <a:solidFill>
                <a:schemeClr val="accent1"/>
              </a:solidFill>
              <a:latin typeface="Eurostile"/>
              <a:cs typeface="Eurostile"/>
            </a:endParaRPr>
          </a:p>
        </p:txBody>
      </p:sp>
      <p:sp>
        <p:nvSpPr>
          <p:cNvPr id="16" name="CasellaDiTesto 15"/>
          <p:cNvSpPr txBox="1"/>
          <p:nvPr/>
        </p:nvSpPr>
        <p:spPr>
          <a:xfrm>
            <a:off x="145723" y="11371"/>
            <a:ext cx="1214345" cy="400110"/>
          </a:xfrm>
          <a:prstGeom prst="rect">
            <a:avLst/>
          </a:prstGeom>
          <a:noFill/>
        </p:spPr>
        <p:txBody>
          <a:bodyPr wrap="none" rtlCol="0">
            <a:spAutoFit/>
          </a:bodyPr>
          <a:lstStyle/>
          <a:p>
            <a:pPr defTabSz="457200"/>
            <a:r>
              <a:rPr lang="it-IT" sz="2000" b="1" dirty="0" smtClean="0">
                <a:solidFill>
                  <a:srgbClr val="FFFFFF"/>
                </a:solidFill>
                <a:latin typeface="Eurostile"/>
                <a:cs typeface="Eurostile"/>
              </a:rPr>
              <a:t>SCORPIO</a:t>
            </a:r>
            <a:endParaRPr lang="it-IT" sz="2000" b="1" dirty="0">
              <a:solidFill>
                <a:srgbClr val="FFFFFF"/>
              </a:solidFill>
              <a:latin typeface="Eurostile"/>
              <a:cs typeface="Eurostile"/>
            </a:endParaRPr>
          </a:p>
        </p:txBody>
      </p:sp>
    </p:spTree>
    <p:extLst>
      <p:ext uri="{BB962C8B-B14F-4D97-AF65-F5344CB8AC3E}">
        <p14:creationId xmlns:p14="http://schemas.microsoft.com/office/powerpoint/2010/main" val="41014741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0" y="893465"/>
            <a:ext cx="6592384" cy="4524316"/>
          </a:xfrm>
          <a:prstGeom prst="rect">
            <a:avLst/>
          </a:prstGeom>
        </p:spPr>
        <p:txBody>
          <a:bodyPr wrap="square">
            <a:spAutoFit/>
          </a:bodyPr>
          <a:lstStyle/>
          <a:p>
            <a:r>
              <a:rPr lang="en-US" dirty="0" smtClean="0">
                <a:solidFill>
                  <a:schemeClr val="accent1"/>
                </a:solidFill>
                <a:latin typeface="Eurostile"/>
                <a:cs typeface="Eurostile"/>
              </a:rPr>
              <a:t>Found </a:t>
            </a:r>
            <a:r>
              <a:rPr lang="en-US" b="1" dirty="0" smtClean="0">
                <a:solidFill>
                  <a:schemeClr val="accent1"/>
                </a:solidFill>
                <a:latin typeface="Eurostile"/>
                <a:cs typeface="Eurostile"/>
              </a:rPr>
              <a:t>2206 </a:t>
            </a:r>
            <a:r>
              <a:rPr lang="en-US" dirty="0" smtClean="0">
                <a:solidFill>
                  <a:schemeClr val="accent1"/>
                </a:solidFill>
                <a:latin typeface="Eurostile"/>
                <a:cs typeface="Eurostile"/>
              </a:rPr>
              <a:t>“point-like sources”, with a cut of 5σ</a:t>
            </a:r>
            <a:endParaRPr lang="en-GB" dirty="0" smtClean="0">
              <a:solidFill>
                <a:schemeClr val="accent1"/>
              </a:solidFill>
              <a:latin typeface="Eurostile"/>
              <a:cs typeface="Eurostile"/>
            </a:endParaRPr>
          </a:p>
          <a:p>
            <a:r>
              <a:rPr lang="en-US" dirty="0">
                <a:solidFill>
                  <a:schemeClr val="accent1"/>
                </a:solidFill>
                <a:latin typeface="Eurostile"/>
                <a:cs typeface="Eurostile"/>
              </a:rPr>
              <a:t> </a:t>
            </a:r>
            <a:r>
              <a:rPr lang="en-US" dirty="0" smtClean="0">
                <a:solidFill>
                  <a:schemeClr val="accent1"/>
                </a:solidFill>
                <a:latin typeface="Eurostile"/>
                <a:cs typeface="Eurostile"/>
              </a:rPr>
              <a:t>             </a:t>
            </a:r>
            <a:r>
              <a:rPr lang="en-US" b="1" dirty="0" smtClean="0">
                <a:solidFill>
                  <a:schemeClr val="accent1"/>
                </a:solidFill>
                <a:latin typeface="Eurostile"/>
                <a:cs typeface="Eurostile"/>
              </a:rPr>
              <a:t>614</a:t>
            </a:r>
            <a:r>
              <a:rPr lang="en-US" dirty="0" smtClean="0">
                <a:solidFill>
                  <a:schemeClr val="accent1"/>
                </a:solidFill>
                <a:latin typeface="Eurostile"/>
                <a:cs typeface="Eurostile"/>
              </a:rPr>
              <a:t> in the pilot experiment  (</a:t>
            </a:r>
            <a:r>
              <a:rPr lang="en-US" dirty="0" err="1" smtClean="0">
                <a:solidFill>
                  <a:schemeClr val="accent1"/>
                </a:solidFill>
                <a:latin typeface="Eurostile"/>
                <a:cs typeface="Eurostile"/>
              </a:rPr>
              <a:t>Umana</a:t>
            </a:r>
            <a:r>
              <a:rPr lang="en-US" dirty="0" smtClean="0">
                <a:solidFill>
                  <a:schemeClr val="accent1"/>
                </a:solidFill>
                <a:latin typeface="Eurostile"/>
                <a:cs typeface="Eurostile"/>
              </a:rPr>
              <a:t> et al., 2015)  </a:t>
            </a:r>
            <a:endParaRPr lang="en-US" dirty="0" smtClean="0">
              <a:solidFill>
                <a:schemeClr val="accent1">
                  <a:lumMod val="75000"/>
                </a:schemeClr>
              </a:solidFill>
              <a:latin typeface="Eurostile"/>
              <a:cs typeface="Eurostile"/>
            </a:endParaRP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20" name="CasellaDiTesto 19"/>
          <p:cNvSpPr txBox="1"/>
          <p:nvPr/>
        </p:nvSpPr>
        <p:spPr>
          <a:xfrm>
            <a:off x="0" y="0"/>
            <a:ext cx="2414693" cy="461665"/>
          </a:xfrm>
          <a:prstGeom prst="rect">
            <a:avLst/>
          </a:prstGeom>
          <a:noFill/>
        </p:spPr>
        <p:txBody>
          <a:bodyPr wrap="none" rtlCol="0">
            <a:spAutoFit/>
          </a:bodyPr>
          <a:lstStyle/>
          <a:p>
            <a:r>
              <a:rPr lang="it-IT" sz="2400" dirty="0" smtClean="0">
                <a:solidFill>
                  <a:schemeClr val="bg1"/>
                </a:solidFill>
                <a:latin typeface="Eurostile"/>
                <a:cs typeface="Eurostile"/>
              </a:rPr>
              <a:t>The SCORPIO zoo</a:t>
            </a:r>
            <a:endParaRPr lang="it-IT" sz="2400" dirty="0">
              <a:solidFill>
                <a:srgbClr val="FFFFFF"/>
              </a:solidFill>
              <a:latin typeface="Eurostile"/>
              <a:cs typeface="Eurostile"/>
            </a:endParaRPr>
          </a:p>
        </p:txBody>
      </p:sp>
      <p:sp>
        <p:nvSpPr>
          <p:cNvPr id="22" name="Rettangolo 21"/>
          <p:cNvSpPr/>
          <p:nvPr/>
        </p:nvSpPr>
        <p:spPr>
          <a:xfrm>
            <a:off x="148605" y="1856627"/>
            <a:ext cx="1558101" cy="2308324"/>
          </a:xfrm>
          <a:prstGeom prst="rect">
            <a:avLst/>
          </a:prstGeom>
          <a:ln w="13716"/>
        </p:spPr>
        <p:style>
          <a:lnRef idx="2">
            <a:schemeClr val="accent1"/>
          </a:lnRef>
          <a:fillRef idx="1">
            <a:schemeClr val="lt1"/>
          </a:fillRef>
          <a:effectRef idx="0">
            <a:schemeClr val="accent1"/>
          </a:effectRef>
          <a:fontRef idx="minor">
            <a:schemeClr val="dk1"/>
          </a:fontRef>
        </p:style>
        <p:txBody>
          <a:bodyPr wrap="square">
            <a:spAutoFit/>
          </a:bodyPr>
          <a:lstStyle/>
          <a:p>
            <a:r>
              <a:rPr lang="it-IT" dirty="0" err="1" smtClean="0">
                <a:solidFill>
                  <a:srgbClr val="073779"/>
                </a:solidFill>
                <a:latin typeface="Eurostile"/>
                <a:cs typeface="Eurostile"/>
              </a:rPr>
              <a:t>matches</a:t>
            </a:r>
            <a:r>
              <a:rPr lang="it-IT" dirty="0" smtClean="0">
                <a:solidFill>
                  <a:srgbClr val="073779"/>
                </a:solidFill>
                <a:latin typeface="Eurostile"/>
                <a:cs typeface="Eurostile"/>
              </a:rPr>
              <a:t> with SIMBAD</a:t>
            </a:r>
          </a:p>
          <a:p>
            <a:endParaRPr lang="it-IT" dirty="0">
              <a:solidFill>
                <a:srgbClr val="073779"/>
              </a:solidFill>
              <a:latin typeface="Eurostile"/>
              <a:cs typeface="Eurostile"/>
            </a:endParaRPr>
          </a:p>
          <a:p>
            <a:r>
              <a:rPr lang="it-IT" dirty="0" smtClean="0">
                <a:solidFill>
                  <a:srgbClr val="073779"/>
                </a:solidFill>
                <a:latin typeface="Eurostile"/>
                <a:cs typeface="Eurostile"/>
              </a:rPr>
              <a:t>Stars</a:t>
            </a:r>
          </a:p>
          <a:p>
            <a:r>
              <a:rPr lang="it-IT" dirty="0" err="1" smtClean="0">
                <a:solidFill>
                  <a:srgbClr val="073779"/>
                </a:solidFill>
                <a:latin typeface="Eurostile"/>
                <a:cs typeface="Eurostile"/>
              </a:rPr>
              <a:t>PNe</a:t>
            </a:r>
            <a:r>
              <a:rPr lang="it-IT" dirty="0" smtClean="0">
                <a:solidFill>
                  <a:srgbClr val="073779"/>
                </a:solidFill>
                <a:latin typeface="Eurostile"/>
                <a:cs typeface="Eurostile"/>
              </a:rPr>
              <a:t> </a:t>
            </a:r>
          </a:p>
          <a:p>
            <a:r>
              <a:rPr lang="it-IT" dirty="0" err="1" smtClean="0">
                <a:solidFill>
                  <a:srgbClr val="073779"/>
                </a:solidFill>
                <a:latin typeface="Eurostile"/>
                <a:cs typeface="Eurostile"/>
              </a:rPr>
              <a:t>Pulsars</a:t>
            </a:r>
            <a:endParaRPr lang="it-IT" dirty="0" smtClean="0">
              <a:solidFill>
                <a:srgbClr val="073779"/>
              </a:solidFill>
              <a:latin typeface="Eurostile"/>
              <a:cs typeface="Eurostile"/>
            </a:endParaRPr>
          </a:p>
          <a:p>
            <a:r>
              <a:rPr lang="it-IT" dirty="0" smtClean="0">
                <a:solidFill>
                  <a:srgbClr val="073779"/>
                </a:solidFill>
                <a:latin typeface="Eurostile"/>
                <a:cs typeface="Eurostile"/>
              </a:rPr>
              <a:t>IR </a:t>
            </a:r>
          </a:p>
          <a:p>
            <a:r>
              <a:rPr lang="it-IT" dirty="0" smtClean="0">
                <a:solidFill>
                  <a:srgbClr val="073779"/>
                </a:solidFill>
                <a:latin typeface="Eurostile"/>
                <a:cs typeface="Eurostile"/>
              </a:rPr>
              <a:t>HII </a:t>
            </a:r>
          </a:p>
        </p:txBody>
      </p:sp>
      <p:cxnSp>
        <p:nvCxnSpPr>
          <p:cNvPr id="10" name="Connettore 1 9"/>
          <p:cNvCxnSpPr/>
          <p:nvPr/>
        </p:nvCxnSpPr>
        <p:spPr>
          <a:xfrm flipV="1">
            <a:off x="834405" y="2072417"/>
            <a:ext cx="1335355" cy="774260"/>
          </a:xfrm>
          <a:prstGeom prst="line">
            <a:avLst/>
          </a:prstGeom>
          <a:ln w="13716"/>
        </p:spPr>
        <p:style>
          <a:lnRef idx="2">
            <a:schemeClr val="accent1"/>
          </a:lnRef>
          <a:fillRef idx="0">
            <a:schemeClr val="accent1"/>
          </a:fillRef>
          <a:effectRef idx="1">
            <a:schemeClr val="accent1"/>
          </a:effectRef>
          <a:fontRef idx="minor">
            <a:schemeClr val="tx1"/>
          </a:fontRef>
        </p:style>
      </p:cxnSp>
      <p:cxnSp>
        <p:nvCxnSpPr>
          <p:cNvPr id="26" name="Connettore 1 25"/>
          <p:cNvCxnSpPr/>
          <p:nvPr/>
        </p:nvCxnSpPr>
        <p:spPr>
          <a:xfrm>
            <a:off x="834405" y="2859377"/>
            <a:ext cx="1310859" cy="980348"/>
          </a:xfrm>
          <a:prstGeom prst="line">
            <a:avLst/>
          </a:prstGeom>
          <a:ln w="13716"/>
        </p:spPr>
        <p:style>
          <a:lnRef idx="2">
            <a:schemeClr val="accent1"/>
          </a:lnRef>
          <a:fillRef idx="0">
            <a:schemeClr val="accent1"/>
          </a:fillRef>
          <a:effectRef idx="1">
            <a:schemeClr val="accent1"/>
          </a:effectRef>
          <a:fontRef idx="minor">
            <a:schemeClr val="tx1"/>
          </a:fontRef>
        </p:style>
      </p:cxnSp>
      <p:pic>
        <p:nvPicPr>
          <p:cNvPr id="32" name="Picture 9" descr="C:\Users\Francesco\Dropbox\scorpio\165828-424337ch7.jpg"/>
          <p:cNvPicPr>
            <a:picLocks noChangeAspect="1" noChangeArrowheads="1"/>
          </p:cNvPicPr>
          <p:nvPr/>
        </p:nvPicPr>
        <p:blipFill rotWithShape="1">
          <a:blip r:embed="rId3" cstate="print"/>
          <a:srcRect l="5317" t="10149" b="15774"/>
          <a:stretch/>
        </p:blipFill>
        <p:spPr bwMode="auto">
          <a:xfrm>
            <a:off x="7076012" y="550565"/>
            <a:ext cx="1900961" cy="1799679"/>
          </a:xfrm>
          <a:prstGeom prst="rect">
            <a:avLst/>
          </a:prstGeom>
          <a:ln>
            <a:noFill/>
          </a:ln>
          <a:effectLst>
            <a:outerShdw blurRad="292100" dist="139700" dir="2700000" algn="tl" rotWithShape="0">
              <a:srgbClr val="333333">
                <a:alpha val="65000"/>
              </a:srgbClr>
            </a:outerShdw>
          </a:effectLst>
        </p:spPr>
      </p:pic>
      <p:sp>
        <p:nvSpPr>
          <p:cNvPr id="21" name="Rettangolo 20"/>
          <p:cNvSpPr/>
          <p:nvPr/>
        </p:nvSpPr>
        <p:spPr>
          <a:xfrm>
            <a:off x="2123659" y="1831117"/>
            <a:ext cx="3873499" cy="2031325"/>
          </a:xfrm>
          <a:prstGeom prst="rect">
            <a:avLst/>
          </a:prstGeom>
          <a:ln w="13716"/>
        </p:spPr>
        <p:style>
          <a:lnRef idx="2">
            <a:schemeClr val="accent1"/>
          </a:lnRef>
          <a:fillRef idx="1">
            <a:schemeClr val="lt1"/>
          </a:fillRef>
          <a:effectRef idx="0">
            <a:schemeClr val="accent1"/>
          </a:effectRef>
          <a:fontRef idx="minor">
            <a:schemeClr val="dk1"/>
          </a:fontRef>
        </p:style>
        <p:txBody>
          <a:bodyPr wrap="square">
            <a:spAutoFit/>
          </a:bodyPr>
          <a:lstStyle/>
          <a:p>
            <a:r>
              <a:rPr lang="it-IT" dirty="0" smtClean="0">
                <a:solidFill>
                  <a:srgbClr val="073779"/>
                </a:solidFill>
              </a:rPr>
              <a:t> </a:t>
            </a:r>
            <a:r>
              <a:rPr lang="it-IT" dirty="0" smtClean="0">
                <a:solidFill>
                  <a:srgbClr val="073779"/>
                </a:solidFill>
                <a:latin typeface="Eurostile"/>
                <a:cs typeface="Eurostile"/>
              </a:rPr>
              <a:t>1Variable (z</a:t>
            </a:r>
            <a:r>
              <a:rPr lang="it-IT" baseline="30000" dirty="0" smtClean="0">
                <a:solidFill>
                  <a:srgbClr val="073779"/>
                </a:solidFill>
                <a:latin typeface="Eurostile"/>
                <a:cs typeface="Eurostile"/>
              </a:rPr>
              <a:t>1</a:t>
            </a:r>
            <a:r>
              <a:rPr lang="it-IT" dirty="0" smtClean="0">
                <a:solidFill>
                  <a:srgbClr val="073779"/>
                </a:solidFill>
                <a:latin typeface="Eurostile"/>
                <a:cs typeface="Eurostile"/>
              </a:rPr>
              <a:t> Sco)</a:t>
            </a:r>
          </a:p>
          <a:p>
            <a:r>
              <a:rPr lang="it-IT" dirty="0" smtClean="0">
                <a:solidFill>
                  <a:srgbClr val="073779"/>
                </a:solidFill>
                <a:latin typeface="Eurostile"/>
                <a:cs typeface="Eurostile"/>
              </a:rPr>
              <a:t> 2 WR</a:t>
            </a:r>
          </a:p>
          <a:p>
            <a:r>
              <a:rPr lang="it-IT" dirty="0">
                <a:solidFill>
                  <a:srgbClr val="073779"/>
                </a:solidFill>
                <a:latin typeface="Eurostile"/>
                <a:cs typeface="Eurostile"/>
              </a:rPr>
              <a:t> </a:t>
            </a:r>
            <a:r>
              <a:rPr lang="it-IT" dirty="0" smtClean="0">
                <a:solidFill>
                  <a:srgbClr val="073779"/>
                </a:solidFill>
                <a:latin typeface="Eurostile"/>
                <a:cs typeface="Eurostile"/>
              </a:rPr>
              <a:t>3 in Open Cluster  (in NGC6231)</a:t>
            </a:r>
          </a:p>
          <a:p>
            <a:r>
              <a:rPr lang="it-IT" dirty="0" smtClean="0">
                <a:solidFill>
                  <a:srgbClr val="073779"/>
                </a:solidFill>
                <a:latin typeface="Eurostile"/>
                <a:cs typeface="Eurostile"/>
              </a:rPr>
              <a:t> 1 YSO</a:t>
            </a:r>
          </a:p>
          <a:p>
            <a:r>
              <a:rPr lang="it-IT" dirty="0" smtClean="0">
                <a:solidFill>
                  <a:srgbClr val="073779"/>
                </a:solidFill>
                <a:latin typeface="Eurostile"/>
                <a:cs typeface="Eurostile"/>
              </a:rPr>
              <a:t> 1 Be </a:t>
            </a:r>
          </a:p>
          <a:p>
            <a:r>
              <a:rPr lang="it-IT" dirty="0">
                <a:solidFill>
                  <a:srgbClr val="073779"/>
                </a:solidFill>
                <a:latin typeface="Eurostile"/>
                <a:cs typeface="Eurostile"/>
              </a:rPr>
              <a:t> </a:t>
            </a:r>
            <a:r>
              <a:rPr lang="it-IT" dirty="0" smtClean="0">
                <a:solidFill>
                  <a:srgbClr val="073779"/>
                </a:solidFill>
                <a:latin typeface="Eurostile"/>
                <a:cs typeface="Eurostile"/>
              </a:rPr>
              <a:t>1 </a:t>
            </a:r>
            <a:r>
              <a:rPr lang="it-IT" dirty="0" err="1" smtClean="0">
                <a:solidFill>
                  <a:srgbClr val="073779"/>
                </a:solidFill>
                <a:latin typeface="Eurostile"/>
                <a:cs typeface="Eurostile"/>
              </a:rPr>
              <a:t>Cp</a:t>
            </a:r>
            <a:r>
              <a:rPr lang="it-IT" dirty="0" smtClean="0">
                <a:solidFill>
                  <a:srgbClr val="073779"/>
                </a:solidFill>
                <a:latin typeface="Eurostile"/>
                <a:cs typeface="Eurostile"/>
              </a:rPr>
              <a:t> star</a:t>
            </a:r>
          </a:p>
          <a:p>
            <a:r>
              <a:rPr lang="it-IT" dirty="0" smtClean="0">
                <a:solidFill>
                  <a:srgbClr val="073779"/>
                </a:solidFill>
                <a:latin typeface="Eurostile"/>
                <a:cs typeface="Eurostile"/>
              </a:rPr>
              <a:t> 13 </a:t>
            </a:r>
            <a:r>
              <a:rPr lang="it-IT" dirty="0" err="1">
                <a:solidFill>
                  <a:srgbClr val="073779"/>
                </a:solidFill>
                <a:latin typeface="Eurostile"/>
                <a:cs typeface="Eurostile"/>
              </a:rPr>
              <a:t>stars</a:t>
            </a:r>
            <a:r>
              <a:rPr lang="it-IT" dirty="0">
                <a:solidFill>
                  <a:srgbClr val="073779"/>
                </a:solidFill>
                <a:latin typeface="Eurostile"/>
                <a:cs typeface="Eurostile"/>
              </a:rPr>
              <a:t> with no </a:t>
            </a:r>
            <a:r>
              <a:rPr lang="it-IT" dirty="0" err="1" smtClean="0">
                <a:solidFill>
                  <a:srgbClr val="073779"/>
                </a:solidFill>
                <a:latin typeface="Eurostile"/>
                <a:cs typeface="Eurostile"/>
              </a:rPr>
              <a:t>references</a:t>
            </a:r>
            <a:endParaRPr lang="it-IT" dirty="0">
              <a:solidFill>
                <a:srgbClr val="073779"/>
              </a:solidFill>
              <a:latin typeface="Eurostile"/>
              <a:cs typeface="Eurostile"/>
            </a:endParaRPr>
          </a:p>
        </p:txBody>
      </p:sp>
      <p:sp>
        <p:nvSpPr>
          <p:cNvPr id="15" name="Rettangolo 14"/>
          <p:cNvSpPr/>
          <p:nvPr/>
        </p:nvSpPr>
        <p:spPr>
          <a:xfrm>
            <a:off x="90840" y="4335523"/>
            <a:ext cx="3744560" cy="2308324"/>
          </a:xfrm>
          <a:prstGeom prst="rect">
            <a:avLst/>
          </a:prstGeom>
          <a:ln w="13716"/>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it-IT" b="1" i="1" dirty="0" smtClean="0">
                <a:solidFill>
                  <a:srgbClr val="073779"/>
                </a:solidFill>
                <a:latin typeface="Eurostile"/>
                <a:cs typeface="Eurostile"/>
              </a:rPr>
              <a:t>Point </a:t>
            </a:r>
            <a:r>
              <a:rPr lang="it-IT" b="1" i="1" dirty="0" err="1" smtClean="0">
                <a:solidFill>
                  <a:srgbClr val="073779"/>
                </a:solidFill>
                <a:latin typeface="Eurostile"/>
                <a:cs typeface="Eurostile"/>
              </a:rPr>
              <a:t>Sources</a:t>
            </a:r>
            <a:endParaRPr lang="it-IT" b="1" i="1" dirty="0" smtClean="0">
              <a:solidFill>
                <a:srgbClr val="073779"/>
              </a:solidFill>
              <a:latin typeface="Eurostile"/>
              <a:cs typeface="Eurostile"/>
            </a:endParaRPr>
          </a:p>
          <a:p>
            <a:r>
              <a:rPr lang="it-IT" dirty="0" smtClean="0">
                <a:solidFill>
                  <a:srgbClr val="073779"/>
                </a:solidFill>
                <a:latin typeface="Eurostile"/>
                <a:cs typeface="Eurostile"/>
              </a:rPr>
              <a:t> 6 </a:t>
            </a:r>
            <a:r>
              <a:rPr lang="it-IT" dirty="0" err="1" smtClean="0">
                <a:solidFill>
                  <a:srgbClr val="073779"/>
                </a:solidFill>
                <a:latin typeface="Eurostile"/>
                <a:cs typeface="Eurostile"/>
              </a:rPr>
              <a:t>pulsars</a:t>
            </a:r>
            <a:endParaRPr lang="it-IT" dirty="0" smtClean="0">
              <a:solidFill>
                <a:srgbClr val="073779"/>
              </a:solidFill>
              <a:latin typeface="Eurostile"/>
              <a:cs typeface="Eurostile"/>
            </a:endParaRPr>
          </a:p>
          <a:p>
            <a:r>
              <a:rPr lang="it-IT" dirty="0" smtClean="0">
                <a:solidFill>
                  <a:srgbClr val="073779"/>
                </a:solidFill>
                <a:latin typeface="Eurostile"/>
                <a:cs typeface="Eurostile"/>
              </a:rPr>
              <a:t> 30 UCHII/HCHII</a:t>
            </a:r>
          </a:p>
          <a:p>
            <a:r>
              <a:rPr lang="it-IT" dirty="0" smtClean="0">
                <a:solidFill>
                  <a:srgbClr val="073779"/>
                </a:solidFill>
                <a:latin typeface="Eurostile"/>
                <a:cs typeface="Eurostile"/>
              </a:rPr>
              <a:t> 6  </a:t>
            </a:r>
            <a:r>
              <a:rPr lang="it-IT" dirty="0" err="1" smtClean="0">
                <a:solidFill>
                  <a:srgbClr val="073779"/>
                </a:solidFill>
                <a:latin typeface="Eurostile"/>
                <a:cs typeface="Eurostile"/>
              </a:rPr>
              <a:t>PNe</a:t>
            </a:r>
            <a:endParaRPr lang="it-IT" dirty="0" smtClean="0">
              <a:solidFill>
                <a:srgbClr val="073779"/>
              </a:solidFill>
              <a:latin typeface="Eurostile"/>
              <a:cs typeface="Eurostile"/>
            </a:endParaRPr>
          </a:p>
          <a:p>
            <a:r>
              <a:rPr lang="it-IT" dirty="0">
                <a:solidFill>
                  <a:srgbClr val="073779"/>
                </a:solidFill>
                <a:latin typeface="Eurostile"/>
                <a:cs typeface="Eurostile"/>
              </a:rPr>
              <a:t> </a:t>
            </a:r>
            <a:r>
              <a:rPr lang="it-IT" b="1" dirty="0" smtClean="0">
                <a:solidFill>
                  <a:srgbClr val="FF0000"/>
                </a:solidFill>
                <a:latin typeface="Eurostile"/>
                <a:cs typeface="Eurostile"/>
              </a:rPr>
              <a:t>≈ 1900 </a:t>
            </a:r>
            <a:r>
              <a:rPr lang="it-IT" b="1" dirty="0" err="1" smtClean="0">
                <a:solidFill>
                  <a:srgbClr val="FF0000"/>
                </a:solidFill>
                <a:latin typeface="Eurostile"/>
                <a:cs typeface="Eurostile"/>
              </a:rPr>
              <a:t>without</a:t>
            </a:r>
            <a:r>
              <a:rPr lang="it-IT" b="1" dirty="0">
                <a:solidFill>
                  <a:srgbClr val="FF0000"/>
                </a:solidFill>
                <a:latin typeface="Eurostile"/>
                <a:cs typeface="Eurostile"/>
              </a:rPr>
              <a:t> </a:t>
            </a:r>
            <a:r>
              <a:rPr lang="it-IT" b="1" dirty="0" err="1" smtClean="0">
                <a:solidFill>
                  <a:srgbClr val="FF0000"/>
                </a:solidFill>
                <a:latin typeface="Eurostile"/>
                <a:cs typeface="Eurostile"/>
              </a:rPr>
              <a:t>classification</a:t>
            </a:r>
            <a:endParaRPr lang="it-IT" b="1" dirty="0" smtClean="0">
              <a:solidFill>
                <a:srgbClr val="FF0000"/>
              </a:solidFill>
              <a:latin typeface="Eurostile"/>
              <a:cs typeface="Eurostile"/>
            </a:endParaRPr>
          </a:p>
          <a:p>
            <a:endParaRPr lang="it-IT" dirty="0" smtClean="0">
              <a:solidFill>
                <a:srgbClr val="073779"/>
              </a:solidFill>
              <a:latin typeface="Eurostile"/>
              <a:cs typeface="Eurostile"/>
            </a:endParaRPr>
          </a:p>
          <a:p>
            <a:pPr algn="just"/>
            <a:r>
              <a:rPr lang="it-IT" dirty="0" err="1" smtClean="0">
                <a:solidFill>
                  <a:srgbClr val="073779"/>
                </a:solidFill>
                <a:latin typeface="Eurostile"/>
                <a:cs typeface="Eurostile"/>
              </a:rPr>
              <a:t>Expected</a:t>
            </a:r>
            <a:r>
              <a:rPr lang="it-IT" dirty="0" smtClean="0">
                <a:solidFill>
                  <a:srgbClr val="073779"/>
                </a:solidFill>
                <a:latin typeface="Eurostile"/>
                <a:cs typeface="Eurostile"/>
              </a:rPr>
              <a:t> </a:t>
            </a:r>
            <a:r>
              <a:rPr lang="it-IT" b="1" dirty="0" err="1" smtClean="0">
                <a:solidFill>
                  <a:srgbClr val="073779"/>
                </a:solidFill>
                <a:latin typeface="Eurostile"/>
                <a:cs typeface="Eurostile"/>
              </a:rPr>
              <a:t>many</a:t>
            </a:r>
            <a:r>
              <a:rPr lang="it-IT" dirty="0" smtClean="0">
                <a:solidFill>
                  <a:srgbClr val="073779"/>
                </a:solidFill>
                <a:latin typeface="Eurostile"/>
                <a:cs typeface="Eurostile"/>
              </a:rPr>
              <a:t> </a:t>
            </a:r>
            <a:r>
              <a:rPr lang="it-IT" dirty="0" err="1" smtClean="0">
                <a:solidFill>
                  <a:srgbClr val="073779"/>
                </a:solidFill>
                <a:latin typeface="Eurostile"/>
                <a:cs typeface="Eurostile"/>
              </a:rPr>
              <a:t>extragalactic</a:t>
            </a:r>
            <a:r>
              <a:rPr lang="it-IT" dirty="0" smtClean="0">
                <a:solidFill>
                  <a:srgbClr val="073779"/>
                </a:solidFill>
                <a:latin typeface="Eurostile"/>
                <a:cs typeface="Eurostile"/>
              </a:rPr>
              <a:t>  </a:t>
            </a:r>
          </a:p>
          <a:p>
            <a:pPr algn="just"/>
            <a:r>
              <a:rPr lang="it-IT" dirty="0" smtClean="0">
                <a:solidFill>
                  <a:srgbClr val="073779"/>
                </a:solidFill>
                <a:latin typeface="Eurostile"/>
                <a:cs typeface="Eurostile"/>
              </a:rPr>
              <a:t>“</a:t>
            </a:r>
            <a:r>
              <a:rPr lang="it-IT" i="1" dirty="0" err="1" smtClean="0">
                <a:solidFill>
                  <a:srgbClr val="073779"/>
                </a:solidFill>
                <a:latin typeface="Eurostile"/>
                <a:cs typeface="Eurostile"/>
              </a:rPr>
              <a:t>contaminants</a:t>
            </a:r>
            <a:r>
              <a:rPr lang="it-IT" i="1" dirty="0" smtClean="0">
                <a:solidFill>
                  <a:srgbClr val="073779"/>
                </a:solidFill>
                <a:latin typeface="Eurostile"/>
                <a:cs typeface="Eurostile"/>
              </a:rPr>
              <a:t>”    </a:t>
            </a:r>
            <a:r>
              <a:rPr lang="it-IT" dirty="0" smtClean="0">
                <a:solidFill>
                  <a:srgbClr val="073779"/>
                </a:solidFill>
                <a:latin typeface="Eurostile"/>
                <a:cs typeface="Eurostile"/>
              </a:rPr>
              <a:t>      </a:t>
            </a:r>
            <a:endParaRPr lang="it-IT" i="1" dirty="0" smtClean="0">
              <a:solidFill>
                <a:srgbClr val="073779"/>
              </a:solidFill>
              <a:latin typeface="Eurostile"/>
              <a:cs typeface="Eurostile"/>
            </a:endParaRPr>
          </a:p>
        </p:txBody>
      </p:sp>
      <p:grpSp>
        <p:nvGrpSpPr>
          <p:cNvPr id="13" name="Gruppo 12"/>
          <p:cNvGrpSpPr>
            <a:grpSpLocks noChangeAspect="1"/>
          </p:cNvGrpSpPr>
          <p:nvPr/>
        </p:nvGrpSpPr>
        <p:grpSpPr>
          <a:xfrm>
            <a:off x="7023100" y="2457375"/>
            <a:ext cx="2019300" cy="1797872"/>
            <a:chOff x="246375" y="2041407"/>
            <a:chExt cx="3909434" cy="3480741"/>
          </a:xfrm>
        </p:grpSpPr>
        <p:pic>
          <p:nvPicPr>
            <p:cNvPr id="14" name="Immagine 13" descr="viewer-2014-05-30T19:31:17.png"/>
            <p:cNvPicPr>
              <a:picLocks noChangeAspect="1"/>
            </p:cNvPicPr>
            <p:nvPr/>
          </p:nvPicPr>
          <p:blipFill rotWithShape="1">
            <a:blip r:embed="rId4">
              <a:extLst>
                <a:ext uri="{28A0092B-C50C-407E-A947-70E740481C1C}">
                  <a14:useLocalDpi xmlns:a14="http://schemas.microsoft.com/office/drawing/2010/main" val="0"/>
                </a:ext>
              </a:extLst>
            </a:blip>
            <a:srcRect l="19856" t="4972" r="17284" b="13918"/>
            <a:stretch/>
          </p:blipFill>
          <p:spPr>
            <a:xfrm>
              <a:off x="246375" y="2041407"/>
              <a:ext cx="3909434" cy="3480741"/>
            </a:xfrm>
            <a:prstGeom prst="rect">
              <a:avLst/>
            </a:prstGeom>
          </p:spPr>
        </p:pic>
        <p:sp>
          <p:nvSpPr>
            <p:cNvPr id="16" name="Rettangolo 15"/>
            <p:cNvSpPr/>
            <p:nvPr/>
          </p:nvSpPr>
          <p:spPr>
            <a:xfrm>
              <a:off x="3066815" y="2161898"/>
              <a:ext cx="962326" cy="2204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2" name="Rettangolo 11"/>
          <p:cNvSpPr/>
          <p:nvPr/>
        </p:nvSpPr>
        <p:spPr>
          <a:xfrm>
            <a:off x="3900667" y="4335523"/>
            <a:ext cx="4841921" cy="984885"/>
          </a:xfrm>
          <a:prstGeom prst="rect">
            <a:avLst/>
          </a:prstGeom>
          <a:ln w="12700">
            <a:solidFill>
              <a:schemeClr val="accent1"/>
            </a:solidFill>
          </a:ln>
        </p:spPr>
        <p:txBody>
          <a:bodyPr wrap="square">
            <a:spAutoFit/>
          </a:bodyPr>
          <a:lstStyle/>
          <a:p>
            <a:pPr algn="ctr" defTabSz="914400"/>
            <a:r>
              <a:rPr lang="en-US" b="1" i="1" dirty="0" smtClean="0">
                <a:solidFill>
                  <a:srgbClr val="073779"/>
                </a:solidFill>
                <a:latin typeface="Eurostile"/>
                <a:cs typeface="Eurostile"/>
              </a:rPr>
              <a:t>Extended </a:t>
            </a:r>
            <a:r>
              <a:rPr lang="en-US" b="1" i="1" dirty="0">
                <a:solidFill>
                  <a:srgbClr val="073779"/>
                </a:solidFill>
                <a:latin typeface="Eurostile"/>
                <a:cs typeface="Eurostile"/>
              </a:rPr>
              <a:t>Sources </a:t>
            </a:r>
          </a:p>
          <a:p>
            <a:pPr defTabSz="914400"/>
            <a:r>
              <a:rPr lang="en-US" sz="2000" i="1" dirty="0" smtClean="0">
                <a:solidFill>
                  <a:srgbClr val="073779"/>
                </a:solidFill>
                <a:latin typeface="Eurostile"/>
                <a:cs typeface="Eurostile"/>
              </a:rPr>
              <a:t>    99 in total      </a:t>
            </a:r>
          </a:p>
          <a:p>
            <a:pPr defTabSz="914400"/>
            <a:r>
              <a:rPr lang="en-US" sz="2000" i="1" dirty="0">
                <a:solidFill>
                  <a:srgbClr val="073779"/>
                </a:solidFill>
                <a:latin typeface="Eurostile"/>
                <a:cs typeface="Eurostile"/>
              </a:rPr>
              <a:t> </a:t>
            </a:r>
            <a:r>
              <a:rPr lang="en-US" sz="2000" i="1" dirty="0" smtClean="0">
                <a:solidFill>
                  <a:srgbClr val="073779"/>
                </a:solidFill>
                <a:latin typeface="Eurostile"/>
                <a:cs typeface="Eurostile"/>
              </a:rPr>
              <a:t>   35 new detections       64 known objects</a:t>
            </a:r>
            <a:endParaRPr lang="en-US" sz="2000" i="1" dirty="0">
              <a:solidFill>
                <a:srgbClr val="073779"/>
              </a:solidFill>
              <a:latin typeface="Eurostile"/>
              <a:cs typeface="Eurostile"/>
            </a:endParaRPr>
          </a:p>
        </p:txBody>
      </p:sp>
      <p:sp>
        <p:nvSpPr>
          <p:cNvPr id="4" name="CasellaDiTesto 3"/>
          <p:cNvSpPr txBox="1"/>
          <p:nvPr/>
        </p:nvSpPr>
        <p:spPr>
          <a:xfrm>
            <a:off x="5702057" y="5630670"/>
            <a:ext cx="3407183" cy="1200329"/>
          </a:xfrm>
          <a:prstGeom prst="rect">
            <a:avLst/>
          </a:prstGeom>
          <a:solidFill>
            <a:schemeClr val="bg1"/>
          </a:solidFill>
          <a:ln>
            <a:solidFill>
              <a:schemeClr val="accent1"/>
            </a:solidFill>
          </a:ln>
        </p:spPr>
        <p:txBody>
          <a:bodyPr wrap="square" rtlCol="0">
            <a:spAutoFit/>
          </a:bodyPr>
          <a:lstStyle/>
          <a:p>
            <a:r>
              <a:rPr lang="it-IT" dirty="0" smtClean="0">
                <a:solidFill>
                  <a:schemeClr val="accent1"/>
                </a:solidFill>
              </a:rPr>
              <a:t>41 </a:t>
            </a:r>
            <a:r>
              <a:rPr lang="it-IT" dirty="0" err="1" smtClean="0">
                <a:solidFill>
                  <a:schemeClr val="accent1"/>
                </a:solidFill>
              </a:rPr>
              <a:t>classified</a:t>
            </a:r>
            <a:r>
              <a:rPr lang="it-IT" dirty="0" smtClean="0">
                <a:solidFill>
                  <a:schemeClr val="accent1"/>
                </a:solidFill>
              </a:rPr>
              <a:t>-      23 </a:t>
            </a:r>
            <a:r>
              <a:rPr lang="it-IT" dirty="0" err="1" smtClean="0">
                <a:solidFill>
                  <a:schemeClr val="accent1"/>
                </a:solidFill>
              </a:rPr>
              <a:t>unclassified</a:t>
            </a:r>
            <a:endParaRPr lang="it-IT" dirty="0" smtClean="0">
              <a:solidFill>
                <a:schemeClr val="accent1"/>
              </a:solidFill>
            </a:endParaRPr>
          </a:p>
          <a:p>
            <a:r>
              <a:rPr lang="en-US" dirty="0">
                <a:solidFill>
                  <a:srgbClr val="073779"/>
                </a:solidFill>
                <a:latin typeface="Eurostile"/>
                <a:cs typeface="Eurostile"/>
              </a:rPr>
              <a:t> 39 </a:t>
            </a:r>
            <a:r>
              <a:rPr lang="en-US" dirty="0" smtClean="0">
                <a:solidFill>
                  <a:srgbClr val="073779"/>
                </a:solidFill>
                <a:latin typeface="Eurostile"/>
                <a:cs typeface="Eurostile"/>
              </a:rPr>
              <a:t> </a:t>
            </a:r>
            <a:r>
              <a:rPr lang="en-US" dirty="0">
                <a:solidFill>
                  <a:srgbClr val="073779"/>
                </a:solidFill>
                <a:latin typeface="Eurostile"/>
                <a:cs typeface="Eurostile"/>
              </a:rPr>
              <a:t>classical HII</a:t>
            </a:r>
          </a:p>
          <a:p>
            <a:r>
              <a:rPr lang="en-US" dirty="0">
                <a:solidFill>
                  <a:srgbClr val="073779"/>
                </a:solidFill>
                <a:latin typeface="Eurostile"/>
                <a:cs typeface="Eurostile"/>
              </a:rPr>
              <a:t>    </a:t>
            </a:r>
            <a:r>
              <a:rPr lang="en-US" dirty="0" smtClean="0">
                <a:solidFill>
                  <a:srgbClr val="073779"/>
                </a:solidFill>
                <a:latin typeface="Eurostile"/>
                <a:cs typeface="Eurostile"/>
              </a:rPr>
              <a:t>1 </a:t>
            </a:r>
            <a:r>
              <a:rPr lang="en-US" dirty="0" err="1">
                <a:solidFill>
                  <a:srgbClr val="073779"/>
                </a:solidFill>
                <a:latin typeface="Eurostile"/>
                <a:cs typeface="Eurostile"/>
              </a:rPr>
              <a:t>PNe</a:t>
            </a:r>
            <a:endParaRPr lang="en-US" dirty="0">
              <a:solidFill>
                <a:srgbClr val="073779"/>
              </a:solidFill>
              <a:latin typeface="Eurostile"/>
              <a:cs typeface="Eurostile"/>
            </a:endParaRPr>
          </a:p>
          <a:p>
            <a:r>
              <a:rPr lang="en-US" dirty="0">
                <a:solidFill>
                  <a:srgbClr val="073779"/>
                </a:solidFill>
                <a:latin typeface="Eurostile"/>
                <a:cs typeface="Eurostile"/>
              </a:rPr>
              <a:t>    </a:t>
            </a:r>
            <a:r>
              <a:rPr lang="en-US" dirty="0" smtClean="0">
                <a:solidFill>
                  <a:srgbClr val="073779"/>
                </a:solidFill>
                <a:latin typeface="Eurostile"/>
                <a:cs typeface="Eurostile"/>
              </a:rPr>
              <a:t>1 SNRs</a:t>
            </a:r>
            <a:endParaRPr lang="en-US" dirty="0">
              <a:solidFill>
                <a:srgbClr val="073779"/>
              </a:solidFill>
              <a:latin typeface="Eurostile"/>
              <a:cs typeface="Eurostile"/>
            </a:endParaRPr>
          </a:p>
        </p:txBody>
      </p:sp>
      <p:cxnSp>
        <p:nvCxnSpPr>
          <p:cNvPr id="3" name="Connettore 1 2"/>
          <p:cNvCxnSpPr/>
          <p:nvPr/>
        </p:nvCxnSpPr>
        <p:spPr>
          <a:xfrm>
            <a:off x="7526421" y="5293895"/>
            <a:ext cx="0" cy="35014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40177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Francesco\Dropbox\scorpiotesi\articolo\scorpiomodel20.png"/>
          <p:cNvPicPr>
            <a:picLocks noChangeAspect="1" noChangeArrowheads="1"/>
          </p:cNvPicPr>
          <p:nvPr/>
        </p:nvPicPr>
        <p:blipFill>
          <a:blip r:embed="rId3" cstate="print"/>
          <a:srcRect/>
          <a:stretch>
            <a:fillRect/>
          </a:stretch>
        </p:blipFill>
        <p:spPr bwMode="auto">
          <a:xfrm>
            <a:off x="803527" y="2128441"/>
            <a:ext cx="5003712" cy="3771238"/>
          </a:xfrm>
          <a:prstGeom prst="rect">
            <a:avLst/>
          </a:prstGeom>
          <a:noFill/>
        </p:spPr>
      </p:pic>
      <p:pic>
        <p:nvPicPr>
          <p:cNvPr id="4" name="Picture 2" descr="C:\Users\Francesco\Dropbox\scorpiotesi\articolo\sottrazionegrandebin.png"/>
          <p:cNvPicPr>
            <a:picLocks noChangeAspect="1" noChangeArrowheads="1"/>
          </p:cNvPicPr>
          <p:nvPr/>
        </p:nvPicPr>
        <p:blipFill>
          <a:blip r:embed="rId4" cstate="print"/>
          <a:srcRect/>
          <a:stretch>
            <a:fillRect/>
          </a:stretch>
        </p:blipFill>
        <p:spPr bwMode="auto">
          <a:xfrm>
            <a:off x="5767506" y="1318715"/>
            <a:ext cx="3268760" cy="2463626"/>
          </a:xfrm>
          <a:prstGeom prst="rect">
            <a:avLst/>
          </a:prstGeom>
          <a:noFill/>
        </p:spPr>
      </p:pic>
      <p:sp>
        <p:nvSpPr>
          <p:cNvPr id="5" name="CasellaDiTesto 4"/>
          <p:cNvSpPr txBox="1"/>
          <p:nvPr/>
        </p:nvSpPr>
        <p:spPr>
          <a:xfrm>
            <a:off x="5767506" y="4025735"/>
            <a:ext cx="2916659" cy="1323439"/>
          </a:xfrm>
          <a:prstGeom prst="rect">
            <a:avLst/>
          </a:prstGeom>
          <a:noFill/>
          <a:ln>
            <a:solidFill>
              <a:schemeClr val="accent1"/>
            </a:solidFill>
          </a:ln>
        </p:spPr>
        <p:txBody>
          <a:bodyPr wrap="none" rtlCol="0">
            <a:spAutoFit/>
          </a:bodyPr>
          <a:lstStyle/>
          <a:p>
            <a:r>
              <a:rPr lang="it-IT" sz="2000" b="1" dirty="0" err="1" smtClean="0">
                <a:solidFill>
                  <a:srgbClr val="073779"/>
                </a:solidFill>
                <a:latin typeface="Eurostile"/>
                <a:cs typeface="Eurostile"/>
              </a:rPr>
              <a:t>Comparison</a:t>
            </a:r>
            <a:r>
              <a:rPr lang="it-IT" sz="2000" b="1" dirty="0" smtClean="0">
                <a:solidFill>
                  <a:srgbClr val="073779"/>
                </a:solidFill>
                <a:latin typeface="Eurostile"/>
                <a:cs typeface="Eurostile"/>
              </a:rPr>
              <a:t> with ATLAS:</a:t>
            </a:r>
          </a:p>
          <a:p>
            <a:endParaRPr lang="it-IT" sz="2000" b="1" dirty="0">
              <a:solidFill>
                <a:srgbClr val="073779"/>
              </a:solidFill>
              <a:latin typeface="Eurostile"/>
              <a:cs typeface="Eurostile"/>
            </a:endParaRPr>
          </a:p>
          <a:p>
            <a:pPr algn="ctr"/>
            <a:r>
              <a:rPr lang="it-IT" sz="2000" dirty="0" smtClean="0">
                <a:solidFill>
                  <a:srgbClr val="073779"/>
                </a:solidFill>
                <a:latin typeface="Eurostile"/>
                <a:cs typeface="Eurostile"/>
              </a:rPr>
              <a:t>no </a:t>
            </a:r>
            <a:r>
              <a:rPr lang="it-IT" sz="2000" dirty="0" err="1" smtClean="0">
                <a:solidFill>
                  <a:srgbClr val="073779"/>
                </a:solidFill>
                <a:latin typeface="Eurostile"/>
                <a:cs typeface="Eurostile"/>
              </a:rPr>
              <a:t>difference</a:t>
            </a:r>
            <a:r>
              <a:rPr lang="it-IT" sz="2000" dirty="0" smtClean="0">
                <a:solidFill>
                  <a:srgbClr val="073779"/>
                </a:solidFill>
                <a:latin typeface="Eurostile"/>
                <a:cs typeface="Eurostile"/>
              </a:rPr>
              <a:t>   for α &lt;&lt; 0</a:t>
            </a:r>
            <a:endParaRPr lang="it-IT" sz="2000" b="1" dirty="0">
              <a:solidFill>
                <a:srgbClr val="073779"/>
              </a:solidFill>
              <a:latin typeface="Eurostile"/>
              <a:cs typeface="Eurostile"/>
            </a:endParaRPr>
          </a:p>
          <a:p>
            <a:pPr algn="ctr"/>
            <a:r>
              <a:rPr lang="it-IT" sz="2000" dirty="0">
                <a:solidFill>
                  <a:srgbClr val="073779"/>
                </a:solidFill>
                <a:latin typeface="Eurostile"/>
                <a:cs typeface="Eurostile"/>
              </a:rPr>
              <a:t>s</a:t>
            </a:r>
            <a:r>
              <a:rPr lang="it-IT" sz="2000" dirty="0" smtClean="0">
                <a:solidFill>
                  <a:srgbClr val="073779"/>
                </a:solidFill>
                <a:latin typeface="Eurostile"/>
                <a:cs typeface="Eurostile"/>
              </a:rPr>
              <a:t>ource </a:t>
            </a:r>
            <a:r>
              <a:rPr lang="it-IT" sz="2000" dirty="0" err="1" smtClean="0">
                <a:solidFill>
                  <a:srgbClr val="073779"/>
                </a:solidFill>
                <a:latin typeface="Eurostile"/>
                <a:cs typeface="Eurostile"/>
              </a:rPr>
              <a:t>excess</a:t>
            </a:r>
            <a:r>
              <a:rPr lang="it-IT" sz="2000" dirty="0" smtClean="0">
                <a:solidFill>
                  <a:srgbClr val="073779"/>
                </a:solidFill>
                <a:latin typeface="Eurostile"/>
                <a:cs typeface="Eurostile"/>
              </a:rPr>
              <a:t> for α  ≥ 0</a:t>
            </a:r>
            <a:endParaRPr lang="it-IT" sz="2000" dirty="0">
              <a:solidFill>
                <a:srgbClr val="073779"/>
              </a:solidFill>
              <a:latin typeface="Eurostile"/>
              <a:cs typeface="Eurostile"/>
            </a:endParaRPr>
          </a:p>
        </p:txBody>
      </p:sp>
      <p:sp>
        <p:nvSpPr>
          <p:cNvPr id="6" name="CasellaDiTesto 5"/>
          <p:cNvSpPr txBox="1"/>
          <p:nvPr/>
        </p:nvSpPr>
        <p:spPr>
          <a:xfrm>
            <a:off x="206627" y="433635"/>
            <a:ext cx="7441798" cy="1754327"/>
          </a:xfrm>
          <a:prstGeom prst="rect">
            <a:avLst/>
          </a:prstGeom>
          <a:noFill/>
        </p:spPr>
        <p:txBody>
          <a:bodyPr wrap="none" rtlCol="0">
            <a:spAutoFit/>
          </a:bodyPr>
          <a:lstStyle/>
          <a:p>
            <a:r>
              <a:rPr lang="it-IT" b="1" dirty="0" smtClean="0">
                <a:solidFill>
                  <a:srgbClr val="073779"/>
                </a:solidFill>
                <a:latin typeface="Eurostile"/>
                <a:cs typeface="Eurostile"/>
              </a:rPr>
              <a:t>Radio </a:t>
            </a:r>
            <a:r>
              <a:rPr lang="it-IT" b="1" dirty="0" err="1" smtClean="0">
                <a:solidFill>
                  <a:srgbClr val="073779"/>
                </a:solidFill>
                <a:latin typeface="Eurostile"/>
                <a:cs typeface="Eurostile"/>
              </a:rPr>
              <a:t>spectral</a:t>
            </a:r>
            <a:r>
              <a:rPr lang="it-IT" b="1" dirty="0" smtClean="0">
                <a:solidFill>
                  <a:srgbClr val="073779"/>
                </a:solidFill>
                <a:latin typeface="Eurostile"/>
                <a:cs typeface="Eurostile"/>
              </a:rPr>
              <a:t> </a:t>
            </a:r>
            <a:r>
              <a:rPr lang="it-IT" b="1" dirty="0" err="1" smtClean="0">
                <a:solidFill>
                  <a:srgbClr val="073779"/>
                </a:solidFill>
                <a:latin typeface="Eurostile"/>
                <a:cs typeface="Eurostile"/>
              </a:rPr>
              <a:t>index</a:t>
            </a:r>
            <a:r>
              <a:rPr lang="it-IT" b="1" dirty="0" smtClean="0">
                <a:solidFill>
                  <a:srgbClr val="073779"/>
                </a:solidFill>
                <a:latin typeface="Eurostile"/>
                <a:cs typeface="Eurostile"/>
              </a:rPr>
              <a:t> </a:t>
            </a:r>
            <a:r>
              <a:rPr lang="it-IT" b="1" dirty="0" err="1" smtClean="0">
                <a:solidFill>
                  <a:srgbClr val="073779"/>
                </a:solidFill>
                <a:latin typeface="Eurostile"/>
                <a:cs typeface="Eurostile"/>
              </a:rPr>
              <a:t>analysis</a:t>
            </a:r>
            <a:r>
              <a:rPr lang="it-IT" b="1" dirty="0" smtClean="0">
                <a:solidFill>
                  <a:srgbClr val="073779"/>
                </a:solidFill>
                <a:latin typeface="Eurostile"/>
                <a:cs typeface="Eurostile"/>
              </a:rPr>
              <a:t> to </a:t>
            </a:r>
            <a:r>
              <a:rPr lang="it-IT" b="1" dirty="0" err="1" smtClean="0">
                <a:solidFill>
                  <a:srgbClr val="073779"/>
                </a:solidFill>
                <a:latin typeface="Eurostile"/>
                <a:cs typeface="Eurostile"/>
              </a:rPr>
              <a:t>characterize</a:t>
            </a:r>
            <a:r>
              <a:rPr lang="it-IT" b="1" dirty="0" smtClean="0">
                <a:solidFill>
                  <a:srgbClr val="073779"/>
                </a:solidFill>
                <a:latin typeface="Eurostile"/>
                <a:cs typeface="Eurostile"/>
              </a:rPr>
              <a:t> the </a:t>
            </a:r>
            <a:r>
              <a:rPr lang="it-IT" b="1" dirty="0" err="1" smtClean="0">
                <a:solidFill>
                  <a:srgbClr val="073779"/>
                </a:solidFill>
                <a:latin typeface="Eurostile"/>
                <a:cs typeface="Eurostile"/>
              </a:rPr>
              <a:t>point</a:t>
            </a:r>
            <a:r>
              <a:rPr lang="it-IT" b="1" dirty="0" smtClean="0">
                <a:solidFill>
                  <a:srgbClr val="073779"/>
                </a:solidFill>
                <a:latin typeface="Eurostile"/>
                <a:cs typeface="Eurostile"/>
              </a:rPr>
              <a:t> source </a:t>
            </a:r>
            <a:r>
              <a:rPr lang="it-IT" b="1" dirty="0" err="1" smtClean="0">
                <a:solidFill>
                  <a:srgbClr val="073779"/>
                </a:solidFill>
                <a:latin typeface="Eurostile"/>
                <a:cs typeface="Eurostile"/>
              </a:rPr>
              <a:t>emission</a:t>
            </a:r>
            <a:endParaRPr lang="it-IT" b="1" dirty="0" smtClean="0">
              <a:solidFill>
                <a:srgbClr val="073779"/>
              </a:solidFill>
              <a:latin typeface="Eurostile"/>
              <a:cs typeface="Eurostile"/>
            </a:endParaRPr>
          </a:p>
          <a:p>
            <a:r>
              <a:rPr lang="it-IT" dirty="0">
                <a:solidFill>
                  <a:srgbClr val="073779"/>
                </a:solidFill>
                <a:latin typeface="Eurostile"/>
                <a:cs typeface="Eurostile"/>
              </a:rPr>
              <a:t> </a:t>
            </a:r>
            <a:r>
              <a:rPr lang="it-IT" dirty="0" smtClean="0">
                <a:solidFill>
                  <a:srgbClr val="073779"/>
                </a:solidFill>
                <a:latin typeface="Eurostile"/>
                <a:cs typeface="Eurostile"/>
              </a:rPr>
              <a:t>                            -</a:t>
            </a:r>
            <a:r>
              <a:rPr lang="it-IT" dirty="0" err="1" smtClean="0">
                <a:solidFill>
                  <a:srgbClr val="073779"/>
                </a:solidFill>
                <a:latin typeface="Eurostile"/>
                <a:cs typeface="Eurostile"/>
              </a:rPr>
              <a:t>disentagle</a:t>
            </a:r>
            <a:r>
              <a:rPr lang="it-IT" dirty="0" smtClean="0">
                <a:solidFill>
                  <a:srgbClr val="073779"/>
                </a:solidFill>
                <a:latin typeface="Eurostile"/>
                <a:cs typeface="Eurostile"/>
              </a:rPr>
              <a:t> </a:t>
            </a:r>
            <a:r>
              <a:rPr lang="it-IT" dirty="0" err="1" smtClean="0">
                <a:solidFill>
                  <a:srgbClr val="073779"/>
                </a:solidFill>
                <a:latin typeface="Eurostile"/>
                <a:cs typeface="Eurostile"/>
              </a:rPr>
              <a:t>between</a:t>
            </a:r>
            <a:r>
              <a:rPr lang="it-IT" dirty="0" smtClean="0">
                <a:solidFill>
                  <a:srgbClr val="073779"/>
                </a:solidFill>
                <a:latin typeface="Eurostile"/>
                <a:cs typeface="Eurostile"/>
              </a:rPr>
              <a:t> </a:t>
            </a:r>
            <a:r>
              <a:rPr lang="it-IT" dirty="0" err="1" smtClean="0">
                <a:solidFill>
                  <a:srgbClr val="073779"/>
                </a:solidFill>
                <a:latin typeface="Eurostile"/>
                <a:cs typeface="Eurostile"/>
              </a:rPr>
              <a:t>Galactic</a:t>
            </a:r>
            <a:r>
              <a:rPr lang="it-IT" dirty="0" smtClean="0">
                <a:solidFill>
                  <a:srgbClr val="073779"/>
                </a:solidFill>
                <a:latin typeface="Eurostile"/>
                <a:cs typeface="Eurostile"/>
              </a:rPr>
              <a:t> and </a:t>
            </a:r>
            <a:r>
              <a:rPr lang="it-IT" dirty="0" err="1" smtClean="0">
                <a:solidFill>
                  <a:srgbClr val="073779"/>
                </a:solidFill>
                <a:latin typeface="Eurostile"/>
                <a:cs typeface="Eurostile"/>
              </a:rPr>
              <a:t>extragalactic</a:t>
            </a:r>
            <a:r>
              <a:rPr lang="it-IT" dirty="0" smtClean="0">
                <a:solidFill>
                  <a:srgbClr val="073779"/>
                </a:solidFill>
                <a:latin typeface="Eurostile"/>
                <a:cs typeface="Eurostile"/>
              </a:rPr>
              <a:t> </a:t>
            </a:r>
            <a:r>
              <a:rPr lang="it-IT" dirty="0" err="1" smtClean="0">
                <a:solidFill>
                  <a:srgbClr val="073779"/>
                </a:solidFill>
                <a:latin typeface="Eurostile"/>
                <a:cs typeface="Eurostile"/>
              </a:rPr>
              <a:t>population</a:t>
            </a:r>
            <a:r>
              <a:rPr lang="it-IT" dirty="0" smtClean="0">
                <a:solidFill>
                  <a:srgbClr val="073779"/>
                </a:solidFill>
                <a:latin typeface="Eurostile"/>
                <a:cs typeface="Eurostile"/>
              </a:rPr>
              <a:t>?</a:t>
            </a:r>
          </a:p>
          <a:p>
            <a:endParaRPr lang="it-IT" dirty="0" smtClean="0">
              <a:solidFill>
                <a:srgbClr val="073779"/>
              </a:solidFill>
              <a:latin typeface="Eurostile"/>
              <a:cs typeface="Eurostile"/>
            </a:endParaRPr>
          </a:p>
          <a:p>
            <a:pPr marL="285750" indent="-285750">
              <a:buFont typeface="Arial"/>
              <a:buChar char="•"/>
            </a:pPr>
            <a:r>
              <a:rPr lang="it-IT" dirty="0" smtClean="0">
                <a:solidFill>
                  <a:srgbClr val="073779"/>
                </a:solidFill>
                <a:latin typeface="Eurostile"/>
                <a:cs typeface="Eurostile"/>
              </a:rPr>
              <a:t>-</a:t>
            </a:r>
            <a:r>
              <a:rPr lang="it-IT" dirty="0" err="1" smtClean="0">
                <a:solidFill>
                  <a:srgbClr val="073779"/>
                </a:solidFill>
                <a:latin typeface="Eurostile"/>
                <a:cs typeface="Eurostile"/>
              </a:rPr>
              <a:t>automatic</a:t>
            </a:r>
            <a:r>
              <a:rPr lang="it-IT" dirty="0" smtClean="0">
                <a:solidFill>
                  <a:srgbClr val="073779"/>
                </a:solidFill>
                <a:latin typeface="Eurostile"/>
                <a:cs typeface="Eurostile"/>
              </a:rPr>
              <a:t> procedure (</a:t>
            </a:r>
            <a:r>
              <a:rPr lang="it-IT" dirty="0" err="1" smtClean="0">
                <a:solidFill>
                  <a:srgbClr val="073779"/>
                </a:solidFill>
                <a:latin typeface="Eurostile"/>
                <a:cs typeface="Eurostile"/>
              </a:rPr>
              <a:t>run</a:t>
            </a:r>
            <a:r>
              <a:rPr lang="it-IT" dirty="0" smtClean="0">
                <a:solidFill>
                  <a:srgbClr val="073779"/>
                </a:solidFill>
                <a:latin typeface="Eurostile"/>
                <a:cs typeface="Eurostile"/>
              </a:rPr>
              <a:t> in Casa- </a:t>
            </a:r>
            <a:r>
              <a:rPr lang="it-IT" i="1" dirty="0" err="1" smtClean="0">
                <a:solidFill>
                  <a:srgbClr val="073779"/>
                </a:solidFill>
                <a:latin typeface="Eurostile"/>
                <a:cs typeface="Eurostile"/>
              </a:rPr>
              <a:t>imfit</a:t>
            </a:r>
            <a:r>
              <a:rPr lang="it-IT" i="1" dirty="0" smtClean="0">
                <a:solidFill>
                  <a:srgbClr val="073779"/>
                </a:solidFill>
                <a:latin typeface="Eurostile"/>
                <a:cs typeface="Eurostile"/>
              </a:rPr>
              <a:t>, </a:t>
            </a:r>
            <a:r>
              <a:rPr lang="it-IT" i="1" dirty="0" err="1" smtClean="0">
                <a:solidFill>
                  <a:srgbClr val="073779"/>
                </a:solidFill>
                <a:latin typeface="Eurostile"/>
                <a:cs typeface="Eurostile"/>
              </a:rPr>
              <a:t>imstat</a:t>
            </a:r>
            <a:r>
              <a:rPr lang="it-IT" dirty="0" smtClean="0">
                <a:solidFill>
                  <a:srgbClr val="073779"/>
                </a:solidFill>
                <a:latin typeface="Eurostile"/>
                <a:cs typeface="Eurostile"/>
              </a:rPr>
              <a:t>) </a:t>
            </a:r>
          </a:p>
          <a:p>
            <a:r>
              <a:rPr lang="it-IT" dirty="0" smtClean="0">
                <a:solidFill>
                  <a:srgbClr val="073779"/>
                </a:solidFill>
                <a:latin typeface="Eurostile"/>
                <a:cs typeface="Eurostile"/>
              </a:rPr>
              <a:t>      to estimate the </a:t>
            </a:r>
            <a:r>
              <a:rPr lang="it-IT" dirty="0" err="1" smtClean="0">
                <a:solidFill>
                  <a:srgbClr val="073779"/>
                </a:solidFill>
                <a:latin typeface="Eurostile"/>
                <a:cs typeface="Eurostile"/>
              </a:rPr>
              <a:t>spectral</a:t>
            </a:r>
            <a:r>
              <a:rPr lang="it-IT" dirty="0" smtClean="0">
                <a:solidFill>
                  <a:srgbClr val="073779"/>
                </a:solidFill>
                <a:latin typeface="Eurostile"/>
                <a:cs typeface="Eurostile"/>
              </a:rPr>
              <a:t> </a:t>
            </a:r>
            <a:r>
              <a:rPr lang="it-IT" dirty="0" err="1" smtClean="0">
                <a:solidFill>
                  <a:srgbClr val="073779"/>
                </a:solidFill>
                <a:latin typeface="Eurostile"/>
                <a:cs typeface="Eurostile"/>
              </a:rPr>
              <a:t>index</a:t>
            </a:r>
            <a:r>
              <a:rPr lang="it-IT" dirty="0" smtClean="0">
                <a:solidFill>
                  <a:srgbClr val="073779"/>
                </a:solidFill>
                <a:latin typeface="Eurostile"/>
                <a:cs typeface="Eurostile"/>
              </a:rPr>
              <a:t> of source from multi</a:t>
            </a:r>
          </a:p>
          <a:p>
            <a:r>
              <a:rPr lang="it-IT" dirty="0" smtClean="0">
                <a:solidFill>
                  <a:srgbClr val="073779"/>
                </a:solidFill>
                <a:latin typeface="Eurostile"/>
                <a:cs typeface="Eurostile"/>
              </a:rPr>
              <a:t>      </a:t>
            </a:r>
            <a:r>
              <a:rPr lang="it-IT" dirty="0" err="1" smtClean="0">
                <a:solidFill>
                  <a:srgbClr val="073779"/>
                </a:solidFill>
                <a:latin typeface="Eurostile"/>
                <a:cs typeface="Eurostile"/>
              </a:rPr>
              <a:t>frequency</a:t>
            </a:r>
            <a:r>
              <a:rPr lang="it-IT" dirty="0" smtClean="0">
                <a:solidFill>
                  <a:srgbClr val="073779"/>
                </a:solidFill>
                <a:latin typeface="Eurostile"/>
                <a:cs typeface="Eurostile"/>
              </a:rPr>
              <a:t> radio images.</a:t>
            </a:r>
          </a:p>
        </p:txBody>
      </p:sp>
      <p:sp>
        <p:nvSpPr>
          <p:cNvPr id="7" name="CasellaDiTesto 6"/>
          <p:cNvSpPr txBox="1"/>
          <p:nvPr/>
        </p:nvSpPr>
        <p:spPr>
          <a:xfrm>
            <a:off x="92327" y="6447598"/>
            <a:ext cx="1936310" cy="369332"/>
          </a:xfrm>
          <a:prstGeom prst="rect">
            <a:avLst/>
          </a:prstGeom>
          <a:noFill/>
        </p:spPr>
        <p:txBody>
          <a:bodyPr wrap="none" rtlCol="0">
            <a:spAutoFit/>
          </a:bodyPr>
          <a:lstStyle/>
          <a:p>
            <a:r>
              <a:rPr lang="it-IT" dirty="0" smtClean="0"/>
              <a:t>Cavallaro + 2018</a:t>
            </a:r>
            <a:r>
              <a:rPr lang="it-IT" sz="1600" dirty="0" smtClean="0"/>
              <a:t> </a:t>
            </a:r>
            <a:endParaRPr lang="it-IT" sz="1600" dirty="0"/>
          </a:p>
        </p:txBody>
      </p:sp>
      <p:pic>
        <p:nvPicPr>
          <p:cNvPr id="8" name="Immagine 7" descr="Cavallaro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27" y="5069739"/>
            <a:ext cx="1116768" cy="1428424"/>
          </a:xfrm>
          <a:prstGeom prst="rect">
            <a:avLst/>
          </a:prstGeom>
        </p:spPr>
      </p:pic>
      <p:sp>
        <p:nvSpPr>
          <p:cNvPr id="9" name="CasellaDiTesto 8"/>
          <p:cNvSpPr txBox="1"/>
          <p:nvPr/>
        </p:nvSpPr>
        <p:spPr>
          <a:xfrm>
            <a:off x="127000" y="-30562"/>
            <a:ext cx="12290450" cy="461665"/>
          </a:xfrm>
          <a:prstGeom prst="rect">
            <a:avLst/>
          </a:prstGeom>
          <a:noFill/>
        </p:spPr>
        <p:txBody>
          <a:bodyPr wrap="square" rtlCol="0">
            <a:spAutoFit/>
          </a:bodyPr>
          <a:lstStyle/>
          <a:p>
            <a:r>
              <a:rPr lang="it-IT" sz="2000" b="1" dirty="0" smtClean="0">
                <a:solidFill>
                  <a:srgbClr val="FFFFFF"/>
                </a:solidFill>
                <a:latin typeface="Eurostile"/>
                <a:cs typeface="Eurostile"/>
              </a:rPr>
              <a:t>SCORPIO  </a:t>
            </a:r>
            <a:r>
              <a:rPr lang="it-IT" sz="2400" dirty="0" smtClean="0">
                <a:solidFill>
                  <a:srgbClr val="FFFFFF"/>
                </a:solidFill>
                <a:latin typeface="Eurostile"/>
                <a:cs typeface="Eurostile"/>
              </a:rPr>
              <a:t>                                                      </a:t>
            </a:r>
            <a:r>
              <a:rPr lang="it-IT" sz="2000" dirty="0" err="1" smtClean="0">
                <a:solidFill>
                  <a:srgbClr val="FFFFFF"/>
                </a:solidFill>
                <a:latin typeface="Eurostile"/>
                <a:cs typeface="Eurostile"/>
              </a:rPr>
              <a:t>Dealing</a:t>
            </a:r>
            <a:r>
              <a:rPr lang="it-IT" sz="2000" dirty="0" smtClean="0">
                <a:solidFill>
                  <a:srgbClr val="FFFFFF"/>
                </a:solidFill>
                <a:latin typeface="Eurostile"/>
                <a:cs typeface="Eurostile"/>
              </a:rPr>
              <a:t> with (</a:t>
            </a:r>
            <a:r>
              <a:rPr lang="it-IT" sz="2000" dirty="0" err="1" smtClean="0">
                <a:solidFill>
                  <a:srgbClr val="FFFFFF"/>
                </a:solidFill>
                <a:latin typeface="Eurostile"/>
                <a:cs typeface="Eurostile"/>
              </a:rPr>
              <a:t>many</a:t>
            </a:r>
            <a:r>
              <a:rPr lang="it-IT" sz="2000" dirty="0" smtClean="0">
                <a:solidFill>
                  <a:srgbClr val="FFFFFF"/>
                </a:solidFill>
                <a:latin typeface="Eurostile"/>
                <a:cs typeface="Eurostile"/>
              </a:rPr>
              <a:t>) </a:t>
            </a:r>
            <a:r>
              <a:rPr lang="it-IT" sz="2000" dirty="0" err="1" smtClean="0">
                <a:solidFill>
                  <a:srgbClr val="FFFFFF"/>
                </a:solidFill>
                <a:latin typeface="Eurostile"/>
                <a:cs typeface="Eurostile"/>
              </a:rPr>
              <a:t>point</a:t>
            </a:r>
            <a:r>
              <a:rPr lang="it-IT" sz="2000" dirty="0" smtClean="0">
                <a:solidFill>
                  <a:srgbClr val="FFFFFF"/>
                </a:solidFill>
                <a:latin typeface="Eurostile"/>
                <a:cs typeface="Eurostile"/>
              </a:rPr>
              <a:t>  </a:t>
            </a:r>
            <a:r>
              <a:rPr lang="it-IT" sz="2000" dirty="0" err="1" smtClean="0">
                <a:solidFill>
                  <a:srgbClr val="FFFFFF"/>
                </a:solidFill>
                <a:latin typeface="Eurostile"/>
                <a:cs typeface="Eurostile"/>
              </a:rPr>
              <a:t>sources</a:t>
            </a:r>
            <a:endParaRPr lang="it-IT" sz="2000" dirty="0">
              <a:solidFill>
                <a:srgbClr val="FFFFFF"/>
              </a:solidFill>
              <a:latin typeface="Eurostile"/>
              <a:cs typeface="Eurostile"/>
            </a:endParaRPr>
          </a:p>
        </p:txBody>
      </p:sp>
      <p:sp>
        <p:nvSpPr>
          <p:cNvPr id="10" name="CasellaDiTesto 9"/>
          <p:cNvSpPr txBox="1"/>
          <p:nvPr/>
        </p:nvSpPr>
        <p:spPr>
          <a:xfrm>
            <a:off x="3369815" y="5884111"/>
            <a:ext cx="5173211" cy="646331"/>
          </a:xfrm>
          <a:prstGeom prst="rect">
            <a:avLst/>
          </a:prstGeom>
          <a:noFill/>
          <a:ln>
            <a:solidFill>
              <a:schemeClr val="accent1"/>
            </a:solidFill>
          </a:ln>
        </p:spPr>
        <p:txBody>
          <a:bodyPr wrap="none" rtlCol="0">
            <a:spAutoFit/>
          </a:bodyPr>
          <a:lstStyle/>
          <a:p>
            <a:r>
              <a:rPr lang="it-IT" dirty="0" err="1" smtClean="0">
                <a:solidFill>
                  <a:srgbClr val="073779"/>
                </a:solidFill>
                <a:latin typeface="Eurostile"/>
                <a:cs typeface="Eurostile"/>
              </a:rPr>
              <a:t>Above</a:t>
            </a:r>
            <a:r>
              <a:rPr lang="it-IT" dirty="0" smtClean="0">
                <a:solidFill>
                  <a:srgbClr val="073779"/>
                </a:solidFill>
                <a:latin typeface="Eurostile"/>
                <a:cs typeface="Eurostile"/>
              </a:rPr>
              <a:t> 1 </a:t>
            </a:r>
            <a:r>
              <a:rPr lang="it-IT" dirty="0" err="1" smtClean="0">
                <a:solidFill>
                  <a:srgbClr val="073779"/>
                </a:solidFill>
                <a:latin typeface="Eurostile"/>
                <a:cs typeface="Eurostile"/>
              </a:rPr>
              <a:t>mJy</a:t>
            </a:r>
            <a:r>
              <a:rPr lang="it-IT" dirty="0" smtClean="0">
                <a:solidFill>
                  <a:srgbClr val="073779"/>
                </a:solidFill>
                <a:latin typeface="Eurostile"/>
                <a:cs typeface="Eurostile"/>
              </a:rPr>
              <a:t>, the source </a:t>
            </a:r>
            <a:r>
              <a:rPr lang="it-IT" dirty="0" err="1" smtClean="0">
                <a:solidFill>
                  <a:srgbClr val="073779"/>
                </a:solidFill>
                <a:latin typeface="Eurostile"/>
                <a:cs typeface="Eurostile"/>
              </a:rPr>
              <a:t>density</a:t>
            </a:r>
            <a:r>
              <a:rPr lang="it-IT" dirty="0" smtClean="0">
                <a:solidFill>
                  <a:srgbClr val="073779"/>
                </a:solidFill>
                <a:latin typeface="Eurostile"/>
                <a:cs typeface="Eurostile"/>
              </a:rPr>
              <a:t> in SCORPIO </a:t>
            </a:r>
            <a:r>
              <a:rPr lang="it-IT" dirty="0" err="1" smtClean="0">
                <a:solidFill>
                  <a:srgbClr val="073779"/>
                </a:solidFill>
                <a:latin typeface="Eurostile"/>
                <a:cs typeface="Eurostile"/>
              </a:rPr>
              <a:t>is</a:t>
            </a:r>
            <a:r>
              <a:rPr lang="it-IT" dirty="0" smtClean="0">
                <a:solidFill>
                  <a:srgbClr val="073779"/>
                </a:solidFill>
                <a:latin typeface="Eurostile"/>
                <a:cs typeface="Eurostile"/>
              </a:rPr>
              <a:t> 20% </a:t>
            </a:r>
          </a:p>
          <a:p>
            <a:r>
              <a:rPr lang="it-IT" dirty="0" err="1" smtClean="0">
                <a:solidFill>
                  <a:srgbClr val="073779"/>
                </a:solidFill>
                <a:latin typeface="Eurostile"/>
                <a:cs typeface="Eurostile"/>
              </a:rPr>
              <a:t>greater</a:t>
            </a:r>
            <a:r>
              <a:rPr lang="it-IT" dirty="0" smtClean="0">
                <a:solidFill>
                  <a:srgbClr val="073779"/>
                </a:solidFill>
                <a:latin typeface="Eurostile"/>
                <a:cs typeface="Eurostile"/>
              </a:rPr>
              <a:t> </a:t>
            </a:r>
            <a:r>
              <a:rPr lang="it-IT" dirty="0" err="1" smtClean="0">
                <a:solidFill>
                  <a:srgbClr val="073779"/>
                </a:solidFill>
                <a:latin typeface="Eurostile"/>
                <a:cs typeface="Eurostile"/>
              </a:rPr>
              <a:t>than</a:t>
            </a:r>
            <a:r>
              <a:rPr lang="it-IT" dirty="0" smtClean="0">
                <a:solidFill>
                  <a:srgbClr val="073779"/>
                </a:solidFill>
                <a:latin typeface="Eurostile"/>
                <a:cs typeface="Eurostile"/>
              </a:rPr>
              <a:t> in a </a:t>
            </a:r>
            <a:r>
              <a:rPr lang="it-IT" dirty="0" err="1" smtClean="0">
                <a:solidFill>
                  <a:srgbClr val="073779"/>
                </a:solidFill>
                <a:latin typeface="Eurostile"/>
                <a:cs typeface="Eurostile"/>
              </a:rPr>
              <a:t>typical</a:t>
            </a:r>
            <a:r>
              <a:rPr lang="it-IT" dirty="0" smtClean="0">
                <a:solidFill>
                  <a:srgbClr val="073779"/>
                </a:solidFill>
                <a:latin typeface="Eurostile"/>
                <a:cs typeface="Eurostile"/>
              </a:rPr>
              <a:t> </a:t>
            </a:r>
            <a:r>
              <a:rPr lang="it-IT" dirty="0" err="1" smtClean="0">
                <a:solidFill>
                  <a:srgbClr val="073779"/>
                </a:solidFill>
                <a:latin typeface="Eurostile"/>
                <a:cs typeface="Eurostile"/>
              </a:rPr>
              <a:t>extragalatic</a:t>
            </a:r>
            <a:r>
              <a:rPr lang="it-IT" dirty="0" smtClean="0">
                <a:solidFill>
                  <a:srgbClr val="073779"/>
                </a:solidFill>
                <a:latin typeface="Eurostile"/>
                <a:cs typeface="Eurostile"/>
              </a:rPr>
              <a:t> </a:t>
            </a:r>
            <a:r>
              <a:rPr lang="it-IT" dirty="0" err="1" smtClean="0">
                <a:solidFill>
                  <a:srgbClr val="073779"/>
                </a:solidFill>
                <a:latin typeface="Eurostile"/>
                <a:cs typeface="Eurostile"/>
              </a:rPr>
              <a:t>field</a:t>
            </a:r>
            <a:endParaRPr lang="it-IT" dirty="0">
              <a:solidFill>
                <a:srgbClr val="073779"/>
              </a:solidFill>
              <a:latin typeface="Eurostile"/>
              <a:cs typeface="Eurostile"/>
            </a:endParaRPr>
          </a:p>
        </p:txBody>
      </p:sp>
    </p:spTree>
    <p:extLst>
      <p:ext uri="{BB962C8B-B14F-4D97-AF65-F5344CB8AC3E}">
        <p14:creationId xmlns:p14="http://schemas.microsoft.com/office/powerpoint/2010/main" val="25509152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7000" y="-30562"/>
            <a:ext cx="12290450" cy="461665"/>
          </a:xfrm>
          <a:prstGeom prst="rect">
            <a:avLst/>
          </a:prstGeom>
          <a:noFill/>
        </p:spPr>
        <p:txBody>
          <a:bodyPr wrap="square" rtlCol="0">
            <a:spAutoFit/>
          </a:bodyPr>
          <a:lstStyle/>
          <a:p>
            <a:r>
              <a:rPr lang="it-IT" sz="2000" b="1" dirty="0" smtClean="0">
                <a:solidFill>
                  <a:srgbClr val="FFFFFF"/>
                </a:solidFill>
                <a:latin typeface="Eurostile"/>
                <a:cs typeface="Eurostile"/>
              </a:rPr>
              <a:t>SCORPIO  </a:t>
            </a:r>
            <a:r>
              <a:rPr lang="it-IT" sz="2400" dirty="0" smtClean="0">
                <a:solidFill>
                  <a:srgbClr val="FFFFFF"/>
                </a:solidFill>
                <a:latin typeface="Eurostile"/>
                <a:cs typeface="Eurostile"/>
              </a:rPr>
              <a:t>                                                           </a:t>
            </a:r>
            <a:r>
              <a:rPr lang="it-IT" sz="2000" dirty="0" err="1" smtClean="0">
                <a:solidFill>
                  <a:srgbClr val="FFFFFF"/>
                </a:solidFill>
                <a:latin typeface="Eurostile"/>
                <a:cs typeface="Eurostile"/>
              </a:rPr>
              <a:t>Dealing</a:t>
            </a:r>
            <a:r>
              <a:rPr lang="it-IT" sz="2000" dirty="0" smtClean="0">
                <a:solidFill>
                  <a:srgbClr val="FFFFFF"/>
                </a:solidFill>
                <a:latin typeface="Eurostile"/>
                <a:cs typeface="Eurostile"/>
              </a:rPr>
              <a:t> with </a:t>
            </a:r>
            <a:r>
              <a:rPr lang="it-IT" sz="2000" dirty="0" err="1" smtClean="0">
                <a:solidFill>
                  <a:srgbClr val="FFFFFF"/>
                </a:solidFill>
                <a:latin typeface="Eurostile"/>
                <a:cs typeface="Eurostile"/>
              </a:rPr>
              <a:t>extended</a:t>
            </a:r>
            <a:r>
              <a:rPr lang="it-IT" sz="2000" dirty="0" smtClean="0">
                <a:solidFill>
                  <a:srgbClr val="FFFFFF"/>
                </a:solidFill>
                <a:latin typeface="Eurostile"/>
                <a:cs typeface="Eurostile"/>
              </a:rPr>
              <a:t> </a:t>
            </a:r>
            <a:r>
              <a:rPr lang="it-IT" sz="2000" dirty="0" err="1" smtClean="0">
                <a:solidFill>
                  <a:srgbClr val="FFFFFF"/>
                </a:solidFill>
                <a:latin typeface="Eurostile"/>
                <a:cs typeface="Eurostile"/>
              </a:rPr>
              <a:t>sources</a:t>
            </a:r>
            <a:endParaRPr lang="it-IT" sz="2000" dirty="0">
              <a:solidFill>
                <a:srgbClr val="FFFFFF"/>
              </a:solidFill>
              <a:latin typeface="Eurostile"/>
              <a:cs typeface="Eurostile"/>
            </a:endParaRPr>
          </a:p>
        </p:txBody>
      </p:sp>
      <p:sp>
        <p:nvSpPr>
          <p:cNvPr id="4" name="CasellaDiTesto 3"/>
          <p:cNvSpPr txBox="1"/>
          <p:nvPr/>
        </p:nvSpPr>
        <p:spPr>
          <a:xfrm>
            <a:off x="127000" y="567649"/>
            <a:ext cx="8802210" cy="1569660"/>
          </a:xfrm>
          <a:prstGeom prst="rect">
            <a:avLst/>
          </a:prstGeom>
          <a:noFill/>
        </p:spPr>
        <p:txBody>
          <a:bodyPr wrap="none" rtlCol="0">
            <a:spAutoFit/>
          </a:bodyPr>
          <a:lstStyle/>
          <a:p>
            <a:r>
              <a:rPr lang="it-IT" sz="1600" dirty="0" smtClean="0">
                <a:solidFill>
                  <a:schemeClr val="accent1"/>
                </a:solidFill>
                <a:latin typeface="Eurostile"/>
                <a:cs typeface="Eurostile"/>
              </a:rPr>
              <a:t>SCORPIO </a:t>
            </a:r>
            <a:r>
              <a:rPr lang="it-IT" sz="1600" dirty="0" err="1" smtClean="0">
                <a:solidFill>
                  <a:schemeClr val="accent1"/>
                </a:solidFill>
                <a:latin typeface="Eurostile"/>
                <a:cs typeface="Eurostile"/>
              </a:rPr>
              <a:t>field</a:t>
            </a:r>
            <a:r>
              <a:rPr lang="it-IT" sz="1600" dirty="0" smtClean="0">
                <a:solidFill>
                  <a:schemeClr val="accent1"/>
                </a:solidFill>
                <a:latin typeface="Eurostile"/>
                <a:cs typeface="Eurostile"/>
              </a:rPr>
              <a:t> </a:t>
            </a:r>
            <a:r>
              <a:rPr lang="it-IT" sz="1600" dirty="0" err="1" smtClean="0">
                <a:solidFill>
                  <a:schemeClr val="accent1"/>
                </a:solidFill>
                <a:latin typeface="Eurostile"/>
                <a:cs typeface="Eurostile"/>
              </a:rPr>
              <a:t>is</a:t>
            </a:r>
            <a:r>
              <a:rPr lang="it-IT" sz="1600" dirty="0">
                <a:solidFill>
                  <a:schemeClr val="accent1"/>
                </a:solidFill>
                <a:latin typeface="Eurostile"/>
                <a:cs typeface="Eurostile"/>
              </a:rPr>
              <a:t>:</a:t>
            </a:r>
            <a:endParaRPr lang="it-IT" sz="1600" dirty="0" smtClean="0">
              <a:solidFill>
                <a:schemeClr val="accent1"/>
              </a:solidFill>
              <a:latin typeface="Eurostile"/>
              <a:cs typeface="Eurostile"/>
            </a:endParaRPr>
          </a:p>
          <a:p>
            <a:pPr lvl="1"/>
            <a:r>
              <a:rPr lang="it-IT" sz="1600" dirty="0" smtClean="0">
                <a:solidFill>
                  <a:schemeClr val="accent1"/>
                </a:solidFill>
                <a:latin typeface="Eurostile"/>
                <a:cs typeface="Eurostile"/>
              </a:rPr>
              <a:t>Small </a:t>
            </a:r>
            <a:r>
              <a:rPr lang="it-IT" sz="1600" dirty="0" err="1" smtClean="0">
                <a:solidFill>
                  <a:schemeClr val="accent1"/>
                </a:solidFill>
                <a:latin typeface="Eurostile"/>
                <a:cs typeface="Eurostile"/>
              </a:rPr>
              <a:t>enough</a:t>
            </a:r>
            <a:r>
              <a:rPr lang="it-IT" sz="1600" dirty="0" smtClean="0">
                <a:solidFill>
                  <a:schemeClr val="accent1"/>
                </a:solidFill>
                <a:latin typeface="Eurostile"/>
                <a:cs typeface="Eurostile"/>
              </a:rPr>
              <a:t>  </a:t>
            </a:r>
            <a:r>
              <a:rPr lang="it-IT" sz="1600" dirty="0">
                <a:solidFill>
                  <a:schemeClr val="accent1"/>
                </a:solidFill>
                <a:latin typeface="Eurostile"/>
                <a:cs typeface="Eurostile"/>
              </a:rPr>
              <a:t>to </a:t>
            </a:r>
            <a:r>
              <a:rPr lang="it-IT" sz="1600" dirty="0" err="1">
                <a:solidFill>
                  <a:schemeClr val="accent1"/>
                </a:solidFill>
                <a:latin typeface="Eurostile"/>
                <a:cs typeface="Eurostile"/>
              </a:rPr>
              <a:t>allow</a:t>
            </a:r>
            <a:r>
              <a:rPr lang="it-IT" sz="1600" dirty="0">
                <a:solidFill>
                  <a:schemeClr val="accent1"/>
                </a:solidFill>
                <a:latin typeface="Eurostile"/>
                <a:cs typeface="Eurostile"/>
              </a:rPr>
              <a:t> source </a:t>
            </a:r>
            <a:r>
              <a:rPr lang="it-IT" sz="1600" dirty="0" err="1">
                <a:solidFill>
                  <a:schemeClr val="accent1"/>
                </a:solidFill>
                <a:latin typeface="Eurostile"/>
                <a:cs typeface="Eurostile"/>
              </a:rPr>
              <a:t>identification</a:t>
            </a:r>
            <a:r>
              <a:rPr lang="it-IT" sz="1600" dirty="0">
                <a:solidFill>
                  <a:schemeClr val="accent1"/>
                </a:solidFill>
                <a:latin typeface="Eurostile"/>
                <a:cs typeface="Eurostile"/>
              </a:rPr>
              <a:t> by </a:t>
            </a:r>
            <a:r>
              <a:rPr lang="it-IT" sz="1600" dirty="0" err="1">
                <a:solidFill>
                  <a:schemeClr val="accent1"/>
                </a:solidFill>
                <a:latin typeface="Eurostile"/>
                <a:cs typeface="Eurostile"/>
              </a:rPr>
              <a:t>visual</a:t>
            </a:r>
            <a:r>
              <a:rPr lang="it-IT" sz="1600" dirty="0">
                <a:solidFill>
                  <a:schemeClr val="accent1"/>
                </a:solidFill>
                <a:latin typeface="Eurostile"/>
                <a:cs typeface="Eurostile"/>
              </a:rPr>
              <a:t> </a:t>
            </a:r>
            <a:r>
              <a:rPr lang="it-IT" sz="1600" dirty="0" err="1" smtClean="0">
                <a:solidFill>
                  <a:schemeClr val="accent1"/>
                </a:solidFill>
                <a:latin typeface="Eurostile"/>
                <a:cs typeface="Eurostile"/>
              </a:rPr>
              <a:t>inspection</a:t>
            </a:r>
            <a:endParaRPr lang="it-IT" sz="1600" dirty="0" smtClean="0">
              <a:solidFill>
                <a:schemeClr val="accent1"/>
              </a:solidFill>
              <a:latin typeface="Eurostile"/>
              <a:cs typeface="Eurostile"/>
            </a:endParaRPr>
          </a:p>
          <a:p>
            <a:endParaRPr lang="it-IT" sz="1600" dirty="0" smtClean="0">
              <a:solidFill>
                <a:schemeClr val="accent1"/>
              </a:solidFill>
              <a:latin typeface="Eurostile"/>
              <a:cs typeface="Eurostile"/>
            </a:endParaRPr>
          </a:p>
          <a:p>
            <a:pPr lvl="1"/>
            <a:r>
              <a:rPr lang="it-IT" sz="1600" dirty="0" err="1" smtClean="0">
                <a:solidFill>
                  <a:schemeClr val="accent1"/>
                </a:solidFill>
                <a:latin typeface="Eurostile"/>
                <a:cs typeface="Eurostile"/>
              </a:rPr>
              <a:t>sufficiently</a:t>
            </a:r>
            <a:r>
              <a:rPr lang="it-IT" sz="1600" dirty="0" smtClean="0">
                <a:solidFill>
                  <a:schemeClr val="accent1"/>
                </a:solidFill>
                <a:latin typeface="Eurostile"/>
                <a:cs typeface="Eurostile"/>
              </a:rPr>
              <a:t> </a:t>
            </a:r>
            <a:r>
              <a:rPr lang="it-IT" sz="1600" dirty="0">
                <a:solidFill>
                  <a:schemeClr val="accent1"/>
                </a:solidFill>
                <a:latin typeface="Eurostile"/>
                <a:cs typeface="Eurostile"/>
              </a:rPr>
              <a:t>large for </a:t>
            </a:r>
            <a:r>
              <a:rPr lang="it-IT" sz="1600" dirty="0" err="1">
                <a:solidFill>
                  <a:schemeClr val="accent1"/>
                </a:solidFill>
                <a:latin typeface="Eurostile"/>
                <a:cs typeface="Eurostile"/>
              </a:rPr>
              <a:t>testing</a:t>
            </a:r>
            <a:r>
              <a:rPr lang="it-IT" sz="1600" dirty="0">
                <a:solidFill>
                  <a:schemeClr val="accent1"/>
                </a:solidFill>
                <a:latin typeface="Eurostile"/>
                <a:cs typeface="Eurostile"/>
              </a:rPr>
              <a:t> and </a:t>
            </a:r>
            <a:r>
              <a:rPr lang="it-IT" sz="1600" dirty="0" smtClean="0">
                <a:solidFill>
                  <a:schemeClr val="accent1"/>
                </a:solidFill>
                <a:latin typeface="Eurostile"/>
                <a:cs typeface="Eurostile"/>
              </a:rPr>
              <a:t>training </a:t>
            </a:r>
            <a:r>
              <a:rPr lang="it-IT" sz="1600" dirty="0" err="1">
                <a:solidFill>
                  <a:schemeClr val="accent1"/>
                </a:solidFill>
                <a:latin typeface="Eurostile"/>
                <a:cs typeface="Eurostile"/>
              </a:rPr>
              <a:t>automated</a:t>
            </a:r>
            <a:r>
              <a:rPr lang="it-IT" sz="1600" dirty="0">
                <a:solidFill>
                  <a:schemeClr val="accent1"/>
                </a:solidFill>
                <a:latin typeface="Eurostile"/>
                <a:cs typeface="Eurostile"/>
              </a:rPr>
              <a:t> </a:t>
            </a:r>
            <a:r>
              <a:rPr lang="it-IT" sz="1600" dirty="0" err="1">
                <a:solidFill>
                  <a:schemeClr val="accent1"/>
                </a:solidFill>
                <a:latin typeface="Eurostile"/>
                <a:cs typeface="Eurostile"/>
              </a:rPr>
              <a:t>algorithms</a:t>
            </a:r>
            <a:r>
              <a:rPr lang="it-IT" sz="1600" dirty="0">
                <a:solidFill>
                  <a:schemeClr val="accent1"/>
                </a:solidFill>
                <a:latin typeface="Eurostile"/>
                <a:cs typeface="Eurostile"/>
              </a:rPr>
              <a:t> </a:t>
            </a:r>
            <a:endParaRPr lang="it-IT" sz="1600" dirty="0" smtClean="0">
              <a:solidFill>
                <a:schemeClr val="accent1"/>
              </a:solidFill>
              <a:latin typeface="Eurostile"/>
              <a:cs typeface="Eurostile"/>
            </a:endParaRPr>
          </a:p>
          <a:p>
            <a:endParaRPr lang="it-IT" sz="1600" dirty="0" smtClean="0">
              <a:solidFill>
                <a:schemeClr val="accent1"/>
              </a:solidFill>
              <a:latin typeface="Eurostile"/>
              <a:cs typeface="Eurostile"/>
            </a:endParaRPr>
          </a:p>
          <a:p>
            <a:pPr lvl="1"/>
            <a:r>
              <a:rPr lang="it-IT" sz="1600" dirty="0" smtClean="0">
                <a:solidFill>
                  <a:schemeClr val="accent1"/>
                </a:solidFill>
                <a:latin typeface="Eurostile"/>
                <a:cs typeface="Eurostile"/>
              </a:rPr>
              <a:t>human</a:t>
            </a:r>
            <a:r>
              <a:rPr lang="it-IT" sz="1600" dirty="0">
                <a:solidFill>
                  <a:schemeClr val="accent1"/>
                </a:solidFill>
                <a:latin typeface="Eurostile"/>
                <a:cs typeface="Eurostile"/>
              </a:rPr>
              <a:t>-</a:t>
            </a:r>
            <a:r>
              <a:rPr lang="it-IT" sz="1600" dirty="0" err="1">
                <a:solidFill>
                  <a:schemeClr val="accent1"/>
                </a:solidFill>
                <a:latin typeface="Eurostile"/>
                <a:cs typeface="Eurostile"/>
              </a:rPr>
              <a:t>driven</a:t>
            </a:r>
            <a:r>
              <a:rPr lang="it-IT" sz="1600" dirty="0">
                <a:solidFill>
                  <a:schemeClr val="accent1"/>
                </a:solidFill>
                <a:latin typeface="Eurostile"/>
                <a:cs typeface="Eurostile"/>
              </a:rPr>
              <a:t> </a:t>
            </a:r>
            <a:r>
              <a:rPr lang="it-IT" sz="1600" dirty="0" err="1">
                <a:solidFill>
                  <a:schemeClr val="accent1"/>
                </a:solidFill>
                <a:latin typeface="Eurostile"/>
                <a:cs typeface="Eurostile"/>
              </a:rPr>
              <a:t>visual</a:t>
            </a:r>
            <a:r>
              <a:rPr lang="it-IT" sz="1600" dirty="0">
                <a:solidFill>
                  <a:schemeClr val="accent1"/>
                </a:solidFill>
                <a:latin typeface="Eurostile"/>
                <a:cs typeface="Eurostile"/>
              </a:rPr>
              <a:t> </a:t>
            </a:r>
            <a:r>
              <a:rPr lang="it-IT" sz="1600" dirty="0" err="1">
                <a:solidFill>
                  <a:schemeClr val="accent1"/>
                </a:solidFill>
                <a:latin typeface="Eurostile"/>
                <a:cs typeface="Eurostile"/>
              </a:rPr>
              <a:t>inspection</a:t>
            </a:r>
            <a:r>
              <a:rPr lang="it-IT" sz="1600" dirty="0">
                <a:solidFill>
                  <a:schemeClr val="accent1"/>
                </a:solidFill>
                <a:latin typeface="Eurostile"/>
                <a:cs typeface="Eurostile"/>
              </a:rPr>
              <a:t> can be </a:t>
            </a:r>
            <a:r>
              <a:rPr lang="it-IT" sz="1600" dirty="0" err="1">
                <a:solidFill>
                  <a:schemeClr val="accent1"/>
                </a:solidFill>
                <a:latin typeface="Eurostile"/>
                <a:cs typeface="Eurostile"/>
              </a:rPr>
              <a:t>used</a:t>
            </a:r>
            <a:r>
              <a:rPr lang="it-IT" sz="1600" dirty="0">
                <a:solidFill>
                  <a:schemeClr val="accent1"/>
                </a:solidFill>
                <a:latin typeface="Eurostile"/>
                <a:cs typeface="Eurostile"/>
              </a:rPr>
              <a:t> </a:t>
            </a:r>
            <a:r>
              <a:rPr lang="it-IT" sz="1600" dirty="0" err="1">
                <a:solidFill>
                  <a:schemeClr val="accent1"/>
                </a:solidFill>
                <a:latin typeface="Eurostile"/>
                <a:cs typeface="Eurostile"/>
              </a:rPr>
              <a:t>as</a:t>
            </a:r>
            <a:r>
              <a:rPr lang="it-IT" sz="1600" dirty="0">
                <a:solidFill>
                  <a:schemeClr val="accent1"/>
                </a:solidFill>
                <a:latin typeface="Eurostile"/>
                <a:cs typeface="Eurostile"/>
              </a:rPr>
              <a:t> a </a:t>
            </a:r>
            <a:r>
              <a:rPr lang="it-IT" sz="1600" dirty="0" err="1" smtClean="0">
                <a:solidFill>
                  <a:schemeClr val="accent1"/>
                </a:solidFill>
                <a:latin typeface="Eurostile"/>
                <a:cs typeface="Eurostile"/>
              </a:rPr>
              <a:t>verification</a:t>
            </a:r>
            <a:r>
              <a:rPr lang="it-IT" sz="1600" dirty="0" smtClean="0">
                <a:solidFill>
                  <a:schemeClr val="accent1"/>
                </a:solidFill>
                <a:latin typeface="Eurostile"/>
                <a:cs typeface="Eurostile"/>
              </a:rPr>
              <a:t>  </a:t>
            </a:r>
            <a:r>
              <a:rPr lang="it-IT" sz="1600" dirty="0" err="1" smtClean="0">
                <a:solidFill>
                  <a:schemeClr val="accent1"/>
                </a:solidFill>
                <a:latin typeface="Eurostile"/>
                <a:cs typeface="Eurostile"/>
              </a:rPr>
              <a:t>check</a:t>
            </a:r>
            <a:r>
              <a:rPr lang="it-IT" sz="1600" dirty="0" smtClean="0">
                <a:solidFill>
                  <a:schemeClr val="accent1"/>
                </a:solidFill>
                <a:latin typeface="Eurostile"/>
                <a:cs typeface="Eurostile"/>
              </a:rPr>
              <a:t> </a:t>
            </a:r>
            <a:r>
              <a:rPr lang="it-IT" sz="1600" dirty="0">
                <a:solidFill>
                  <a:schemeClr val="accent1"/>
                </a:solidFill>
                <a:latin typeface="Eurostile"/>
                <a:cs typeface="Eurostile"/>
              </a:rPr>
              <a:t>of the </a:t>
            </a:r>
            <a:r>
              <a:rPr lang="it-IT" sz="1600" dirty="0" err="1">
                <a:solidFill>
                  <a:schemeClr val="accent1"/>
                </a:solidFill>
                <a:latin typeface="Eurostile"/>
                <a:cs typeface="Eurostile"/>
              </a:rPr>
              <a:t>automated</a:t>
            </a:r>
            <a:r>
              <a:rPr lang="it-IT" sz="1600" dirty="0">
                <a:solidFill>
                  <a:schemeClr val="accent1"/>
                </a:solidFill>
                <a:latin typeface="Eurostile"/>
                <a:cs typeface="Eurostile"/>
              </a:rPr>
              <a:t> </a:t>
            </a:r>
            <a:r>
              <a:rPr lang="it-IT" sz="1600" dirty="0" err="1">
                <a:solidFill>
                  <a:schemeClr val="accent1"/>
                </a:solidFill>
                <a:latin typeface="Eurostile"/>
                <a:cs typeface="Eurostile"/>
              </a:rPr>
              <a:t>algorithms</a:t>
            </a:r>
            <a:r>
              <a:rPr lang="it-IT" sz="1600" dirty="0">
                <a:solidFill>
                  <a:schemeClr val="accent1"/>
                </a:solidFill>
                <a:latin typeface="Eurostile"/>
                <a:cs typeface="Eurostile"/>
              </a:rPr>
              <a:t>. </a:t>
            </a:r>
          </a:p>
        </p:txBody>
      </p:sp>
      <p:pic>
        <p:nvPicPr>
          <p:cNvPr id="5" name="Immagine 4" descr="Senza titol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23" y="2783480"/>
            <a:ext cx="3764191" cy="3127645"/>
          </a:xfrm>
          <a:prstGeom prst="rect">
            <a:avLst/>
          </a:prstGeom>
        </p:spPr>
      </p:pic>
      <p:pic>
        <p:nvPicPr>
          <p:cNvPr id="6" name="Immagine 5" descr="Senza titolo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9564" y="2758080"/>
            <a:ext cx="3733828" cy="3127645"/>
          </a:xfrm>
          <a:prstGeom prst="rect">
            <a:avLst/>
          </a:prstGeom>
        </p:spPr>
      </p:pic>
      <p:pic>
        <p:nvPicPr>
          <p:cNvPr id="7" name="Immagine 6" descr="Riggi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5285140"/>
            <a:ext cx="1034536" cy="1505970"/>
          </a:xfrm>
          <a:prstGeom prst="rect">
            <a:avLst/>
          </a:prstGeom>
        </p:spPr>
      </p:pic>
      <p:sp>
        <p:nvSpPr>
          <p:cNvPr id="8" name="CasellaDiTesto 7"/>
          <p:cNvSpPr txBox="1"/>
          <p:nvPr/>
        </p:nvSpPr>
        <p:spPr>
          <a:xfrm>
            <a:off x="1263135" y="6144779"/>
            <a:ext cx="7728463" cy="646331"/>
          </a:xfrm>
          <a:prstGeom prst="rect">
            <a:avLst/>
          </a:prstGeom>
          <a:noFill/>
        </p:spPr>
        <p:txBody>
          <a:bodyPr wrap="square" rtlCol="0">
            <a:spAutoFit/>
          </a:bodyPr>
          <a:lstStyle/>
          <a:p>
            <a:r>
              <a:rPr lang="it-IT" dirty="0" err="1" smtClean="0">
                <a:solidFill>
                  <a:srgbClr val="073779"/>
                </a:solidFill>
                <a:latin typeface="Eurostile"/>
                <a:cs typeface="Eurostile"/>
              </a:rPr>
              <a:t>Riggi</a:t>
            </a:r>
            <a:r>
              <a:rPr lang="it-IT" dirty="0" smtClean="0">
                <a:solidFill>
                  <a:srgbClr val="073779"/>
                </a:solidFill>
                <a:latin typeface="Eurostile"/>
                <a:cs typeface="Eurostile"/>
              </a:rPr>
              <a:t> et al., 2016  </a:t>
            </a:r>
            <a:r>
              <a:rPr lang="it-IT" dirty="0" err="1" smtClean="0">
                <a:solidFill>
                  <a:srgbClr val="073779"/>
                </a:solidFill>
                <a:latin typeface="Eurostile"/>
                <a:cs typeface="Eurostile"/>
              </a:rPr>
              <a:t>Uses</a:t>
            </a:r>
            <a:r>
              <a:rPr lang="it-IT" dirty="0" smtClean="0">
                <a:solidFill>
                  <a:srgbClr val="073779"/>
                </a:solidFill>
                <a:latin typeface="Eurostile"/>
                <a:cs typeface="Eurostile"/>
              </a:rPr>
              <a:t> SCORPIO to test the  </a:t>
            </a:r>
            <a:r>
              <a:rPr lang="it-IT" dirty="0" err="1" smtClean="0">
                <a:solidFill>
                  <a:srgbClr val="073779"/>
                </a:solidFill>
                <a:latin typeface="Eurostile"/>
                <a:cs typeface="Eurostile"/>
              </a:rPr>
              <a:t>automated</a:t>
            </a:r>
            <a:r>
              <a:rPr lang="it-IT" dirty="0" smtClean="0">
                <a:solidFill>
                  <a:srgbClr val="073779"/>
                </a:solidFill>
                <a:latin typeface="Eurostile"/>
                <a:cs typeface="Eurostile"/>
              </a:rPr>
              <a:t> </a:t>
            </a:r>
            <a:r>
              <a:rPr lang="it-IT" dirty="0" err="1" smtClean="0">
                <a:solidFill>
                  <a:srgbClr val="073779"/>
                </a:solidFill>
                <a:latin typeface="Eurostile"/>
                <a:cs typeface="Eurostile"/>
              </a:rPr>
              <a:t>extraction</a:t>
            </a:r>
            <a:r>
              <a:rPr lang="it-IT" dirty="0" smtClean="0">
                <a:solidFill>
                  <a:srgbClr val="073779"/>
                </a:solidFill>
                <a:latin typeface="Eurostile"/>
                <a:cs typeface="Eurostile"/>
              </a:rPr>
              <a:t> </a:t>
            </a:r>
            <a:r>
              <a:rPr lang="it-IT" dirty="0" err="1" smtClean="0">
                <a:solidFill>
                  <a:srgbClr val="073779"/>
                </a:solidFill>
                <a:latin typeface="Eurostile"/>
                <a:cs typeface="Eurostile"/>
              </a:rPr>
              <a:t>algorithms</a:t>
            </a:r>
            <a:r>
              <a:rPr lang="it-IT" dirty="0" smtClean="0">
                <a:solidFill>
                  <a:srgbClr val="073779"/>
                </a:solidFill>
                <a:latin typeface="Eurostile"/>
                <a:cs typeface="Eurostile"/>
              </a:rPr>
              <a:t>  CAESAR (</a:t>
            </a:r>
            <a:r>
              <a:rPr lang="it-IT" sz="1600" dirty="0" smtClean="0">
                <a:solidFill>
                  <a:srgbClr val="FF0000"/>
                </a:solidFill>
                <a:latin typeface="Eurostile"/>
                <a:cs typeface="Eurostile"/>
              </a:rPr>
              <a:t>C</a:t>
            </a:r>
            <a:r>
              <a:rPr lang="it-IT" sz="1600" dirty="0" smtClean="0">
                <a:solidFill>
                  <a:srgbClr val="073779"/>
                </a:solidFill>
                <a:latin typeface="Eurostile"/>
                <a:cs typeface="Eurostile"/>
              </a:rPr>
              <a:t>ompact </a:t>
            </a:r>
            <a:r>
              <a:rPr lang="it-IT" sz="1600" dirty="0">
                <a:solidFill>
                  <a:srgbClr val="FF0000"/>
                </a:solidFill>
                <a:latin typeface="Eurostile"/>
                <a:cs typeface="Eurostile"/>
              </a:rPr>
              <a:t>A</a:t>
            </a:r>
            <a:r>
              <a:rPr lang="it-IT" sz="1600" dirty="0" smtClean="0">
                <a:solidFill>
                  <a:srgbClr val="073779"/>
                </a:solidFill>
                <a:latin typeface="Eurostile"/>
                <a:cs typeface="Eurostile"/>
              </a:rPr>
              <a:t>nd </a:t>
            </a:r>
            <a:r>
              <a:rPr lang="it-IT" sz="1600" dirty="0" smtClean="0">
                <a:solidFill>
                  <a:srgbClr val="FF0000"/>
                </a:solidFill>
                <a:latin typeface="Eurostile"/>
                <a:cs typeface="Eurostile"/>
              </a:rPr>
              <a:t>E</a:t>
            </a:r>
            <a:r>
              <a:rPr lang="it-IT" sz="1600" dirty="0" smtClean="0">
                <a:solidFill>
                  <a:srgbClr val="073779"/>
                </a:solidFill>
                <a:latin typeface="Eurostile"/>
                <a:cs typeface="Eurostile"/>
              </a:rPr>
              <a:t>xtended </a:t>
            </a:r>
            <a:r>
              <a:rPr lang="it-IT" sz="1600" dirty="0" smtClean="0">
                <a:solidFill>
                  <a:srgbClr val="FF0000"/>
                </a:solidFill>
                <a:latin typeface="Eurostile"/>
                <a:cs typeface="Eurostile"/>
              </a:rPr>
              <a:t>S</a:t>
            </a:r>
            <a:r>
              <a:rPr lang="it-IT" sz="1600" dirty="0" smtClean="0">
                <a:solidFill>
                  <a:srgbClr val="073779"/>
                </a:solidFill>
                <a:latin typeface="Eurostile"/>
                <a:cs typeface="Eurostile"/>
              </a:rPr>
              <a:t>ource </a:t>
            </a:r>
            <a:r>
              <a:rPr lang="it-IT" sz="1600" dirty="0" err="1" smtClean="0">
                <a:solidFill>
                  <a:srgbClr val="FF0000"/>
                </a:solidFill>
                <a:latin typeface="Eurostile"/>
                <a:cs typeface="Eurostile"/>
              </a:rPr>
              <a:t>A</a:t>
            </a:r>
            <a:r>
              <a:rPr lang="it-IT" sz="1600" dirty="0" err="1" smtClean="0">
                <a:solidFill>
                  <a:srgbClr val="073779"/>
                </a:solidFill>
                <a:latin typeface="Eurostile"/>
                <a:cs typeface="Eurostile"/>
              </a:rPr>
              <a:t>utomated</a:t>
            </a:r>
            <a:r>
              <a:rPr lang="it-IT" sz="1600" dirty="0" smtClean="0">
                <a:solidFill>
                  <a:srgbClr val="073779"/>
                </a:solidFill>
                <a:latin typeface="Eurostile"/>
                <a:cs typeface="Eurostile"/>
              </a:rPr>
              <a:t> </a:t>
            </a:r>
            <a:r>
              <a:rPr lang="it-IT" sz="1600" dirty="0" err="1" smtClean="0">
                <a:solidFill>
                  <a:srgbClr val="FF0000"/>
                </a:solidFill>
                <a:latin typeface="Eurostile"/>
                <a:cs typeface="Eurostile"/>
              </a:rPr>
              <a:t>R</a:t>
            </a:r>
            <a:r>
              <a:rPr lang="it-IT" sz="1600" dirty="0" err="1" smtClean="0">
                <a:solidFill>
                  <a:srgbClr val="073779"/>
                </a:solidFill>
                <a:latin typeface="Eurostile"/>
                <a:cs typeface="Eurostile"/>
              </a:rPr>
              <a:t>ecognition</a:t>
            </a:r>
            <a:r>
              <a:rPr lang="it-IT" sz="1600" dirty="0" smtClean="0">
                <a:solidFill>
                  <a:srgbClr val="073779"/>
                </a:solidFill>
                <a:latin typeface="Eurostile"/>
                <a:cs typeface="Eurostile"/>
              </a:rPr>
              <a:t>)</a:t>
            </a:r>
            <a:endParaRPr lang="it-IT" sz="1600" dirty="0">
              <a:solidFill>
                <a:srgbClr val="073779"/>
              </a:solidFill>
              <a:latin typeface="Eurostile"/>
              <a:cs typeface="Eurostile"/>
            </a:endParaRPr>
          </a:p>
        </p:txBody>
      </p:sp>
      <p:sp>
        <p:nvSpPr>
          <p:cNvPr id="9" name="CasellaDiTesto 8"/>
          <p:cNvSpPr txBox="1"/>
          <p:nvPr/>
        </p:nvSpPr>
        <p:spPr>
          <a:xfrm>
            <a:off x="1804249" y="2399173"/>
            <a:ext cx="1389025" cy="36708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dirty="0" smtClean="0">
                <a:solidFill>
                  <a:srgbClr val="073779"/>
                </a:solidFill>
                <a:latin typeface="Eurostile"/>
                <a:cs typeface="Eurostile"/>
              </a:rPr>
              <a:t>From a field</a:t>
            </a:r>
            <a:endParaRPr lang="en-GB" dirty="0">
              <a:solidFill>
                <a:srgbClr val="073779"/>
              </a:solidFill>
              <a:latin typeface="Eurostile"/>
              <a:cs typeface="Eurostile"/>
            </a:endParaRPr>
          </a:p>
        </p:txBody>
      </p:sp>
      <p:sp>
        <p:nvSpPr>
          <p:cNvPr id="10" name="CasellaDiTesto 9"/>
          <p:cNvSpPr txBox="1"/>
          <p:nvPr/>
        </p:nvSpPr>
        <p:spPr>
          <a:xfrm>
            <a:off x="5415090" y="2387833"/>
            <a:ext cx="357650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smtClean="0">
                <a:solidFill>
                  <a:srgbClr val="073779"/>
                </a:solidFill>
                <a:latin typeface="Eurostile"/>
                <a:cs typeface="Eurostile"/>
              </a:rPr>
              <a:t>To a list of extended sources</a:t>
            </a:r>
            <a:endParaRPr lang="en-GB" dirty="0">
              <a:solidFill>
                <a:srgbClr val="073779"/>
              </a:solidFill>
              <a:latin typeface="Eurostile"/>
              <a:cs typeface="Eurostile"/>
            </a:endParaRPr>
          </a:p>
        </p:txBody>
      </p:sp>
    </p:spTree>
    <p:extLst>
      <p:ext uri="{BB962C8B-B14F-4D97-AF65-F5344CB8AC3E}">
        <p14:creationId xmlns:p14="http://schemas.microsoft.com/office/powerpoint/2010/main" val="38894756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570" y="2929409"/>
            <a:ext cx="4889500" cy="1846659"/>
          </a:xfrm>
          <a:prstGeom prst="rect">
            <a:avLst/>
          </a:prstGeom>
          <a:solidFill>
            <a:schemeClr val="bg1"/>
          </a:solidFill>
        </p:spPr>
        <p:txBody>
          <a:bodyPr wrap="square">
            <a:spAutoFit/>
          </a:bodyPr>
          <a:lstStyle/>
          <a:p>
            <a:pPr defTabSz="914400"/>
            <a:r>
              <a:rPr lang="it-IT" sz="1600" dirty="0">
                <a:solidFill>
                  <a:srgbClr val="073779"/>
                </a:solidFill>
                <a:latin typeface="Eurostile"/>
                <a:cs typeface="Eurostile"/>
              </a:rPr>
              <a:t>ATCA- 133 </a:t>
            </a:r>
            <a:r>
              <a:rPr lang="it-IT" sz="1600" dirty="0" err="1">
                <a:solidFill>
                  <a:srgbClr val="073779"/>
                </a:solidFill>
                <a:latin typeface="Eurostile"/>
                <a:cs typeface="Eurostile"/>
              </a:rPr>
              <a:t>pointings</a:t>
            </a:r>
            <a:r>
              <a:rPr lang="it-IT" sz="1600" dirty="0">
                <a:solidFill>
                  <a:srgbClr val="073779"/>
                </a:solidFill>
                <a:latin typeface="Eurostile"/>
                <a:cs typeface="Eurostile"/>
              </a:rPr>
              <a:t>, 3σ= 90 </a:t>
            </a:r>
            <a:r>
              <a:rPr lang="it-IT" sz="1600" dirty="0" err="1">
                <a:solidFill>
                  <a:srgbClr val="073779"/>
                </a:solidFill>
                <a:latin typeface="Eurostile"/>
                <a:cs typeface="Eurostile"/>
              </a:rPr>
              <a:t>μJy</a:t>
            </a:r>
            <a:r>
              <a:rPr lang="it-IT" sz="1600" dirty="0">
                <a:solidFill>
                  <a:srgbClr val="073779"/>
                </a:solidFill>
                <a:latin typeface="Eurostile"/>
                <a:cs typeface="Eurostile"/>
              </a:rPr>
              <a:t>,  4 </a:t>
            </a:r>
            <a:r>
              <a:rPr lang="it-IT" sz="1600" dirty="0" smtClean="0">
                <a:solidFill>
                  <a:srgbClr val="073779"/>
                </a:solidFill>
                <a:latin typeface="Eurostile"/>
                <a:cs typeface="Eurostile"/>
              </a:rPr>
              <a:t>deg</a:t>
            </a:r>
            <a:r>
              <a:rPr lang="it-IT" sz="1600" baseline="30000" dirty="0" smtClean="0">
                <a:solidFill>
                  <a:srgbClr val="073779"/>
                </a:solidFill>
                <a:latin typeface="Eurostile"/>
                <a:cs typeface="Eurostile"/>
              </a:rPr>
              <a:t>2</a:t>
            </a:r>
          </a:p>
          <a:p>
            <a:r>
              <a:rPr lang="it-IT" sz="1600" dirty="0" err="1" smtClean="0">
                <a:solidFill>
                  <a:srgbClr val="073779"/>
                </a:solidFill>
                <a:latin typeface="Eurostile"/>
                <a:cs typeface="Eurostile"/>
              </a:rPr>
              <a:t>Freq</a:t>
            </a:r>
            <a:r>
              <a:rPr lang="it-IT" sz="1600" dirty="0" smtClean="0">
                <a:solidFill>
                  <a:srgbClr val="073779"/>
                </a:solidFill>
                <a:latin typeface="Eurostile"/>
                <a:cs typeface="Eurostile"/>
              </a:rPr>
              <a:t>: </a:t>
            </a:r>
            <a:r>
              <a:rPr lang="en-US" sz="1600" b="1" dirty="0" smtClean="0">
                <a:solidFill>
                  <a:srgbClr val="073779"/>
                </a:solidFill>
                <a:latin typeface="Eurostile"/>
                <a:cs typeface="Eurostile"/>
              </a:rPr>
              <a:t> </a:t>
            </a:r>
            <a:r>
              <a:rPr lang="en-US" sz="1600" b="1" dirty="0">
                <a:solidFill>
                  <a:srgbClr val="073779"/>
                </a:solidFill>
                <a:latin typeface="Eurostile"/>
                <a:cs typeface="Eurostile"/>
              </a:rPr>
              <a:t>1.1-3.1 GHz    (2.1 GHz)</a:t>
            </a:r>
          </a:p>
          <a:p>
            <a:pPr defTabSz="914400"/>
            <a:r>
              <a:rPr lang="it-IT" sz="1600" dirty="0" smtClean="0">
                <a:solidFill>
                  <a:srgbClr val="073779"/>
                </a:solidFill>
                <a:latin typeface="Eurostile"/>
                <a:cs typeface="Eurostile"/>
              </a:rPr>
              <a:t>Total </a:t>
            </a:r>
            <a:r>
              <a:rPr lang="it-IT" sz="1600" dirty="0" err="1" smtClean="0">
                <a:solidFill>
                  <a:srgbClr val="073779"/>
                </a:solidFill>
                <a:latin typeface="Eurostile"/>
                <a:cs typeface="Eurostile"/>
              </a:rPr>
              <a:t>integration</a:t>
            </a:r>
            <a:r>
              <a:rPr lang="it-IT" sz="1600" dirty="0" smtClean="0">
                <a:solidFill>
                  <a:srgbClr val="073779"/>
                </a:solidFill>
                <a:latin typeface="Eurostile"/>
                <a:cs typeface="Eurostile"/>
              </a:rPr>
              <a:t> time: 320 </a:t>
            </a:r>
            <a:r>
              <a:rPr lang="it-IT" sz="1600" dirty="0" err="1" smtClean="0">
                <a:solidFill>
                  <a:srgbClr val="073779"/>
                </a:solidFill>
                <a:latin typeface="Eurostile"/>
                <a:cs typeface="Eurostile"/>
              </a:rPr>
              <a:t>hrs</a:t>
            </a:r>
            <a:endParaRPr lang="it-IT" sz="1600" dirty="0" smtClean="0">
              <a:solidFill>
                <a:srgbClr val="073779"/>
              </a:solidFill>
              <a:latin typeface="Eurostile"/>
              <a:cs typeface="Eurostile"/>
            </a:endParaRPr>
          </a:p>
          <a:p>
            <a:pPr defTabSz="914400"/>
            <a:endParaRPr lang="it-IT" sz="1600" dirty="0">
              <a:solidFill>
                <a:srgbClr val="073779"/>
              </a:solidFill>
              <a:latin typeface="Eurostile"/>
              <a:cs typeface="Eurostile"/>
            </a:endParaRPr>
          </a:p>
          <a:p>
            <a:pPr defTabSz="914400"/>
            <a:r>
              <a:rPr lang="it-IT" sz="1600" dirty="0">
                <a:solidFill>
                  <a:srgbClr val="073779"/>
                </a:solidFill>
                <a:latin typeface="Eurostile"/>
                <a:cs typeface="Eurostile"/>
              </a:rPr>
              <a:t>ASKAP</a:t>
            </a:r>
            <a:r>
              <a:rPr lang="it-IT" sz="1600" dirty="0" smtClean="0">
                <a:solidFill>
                  <a:srgbClr val="073779"/>
                </a:solidFill>
                <a:latin typeface="Eurostile"/>
                <a:cs typeface="Eurostile"/>
              </a:rPr>
              <a:t>-12     </a:t>
            </a:r>
            <a:r>
              <a:rPr lang="it-IT" sz="1600" dirty="0">
                <a:solidFill>
                  <a:srgbClr val="073779"/>
                </a:solidFill>
                <a:latin typeface="Eurostile"/>
                <a:cs typeface="Eurostile"/>
              </a:rPr>
              <a:t>1 </a:t>
            </a:r>
            <a:r>
              <a:rPr lang="it-IT" sz="1600" dirty="0" err="1">
                <a:solidFill>
                  <a:srgbClr val="073779"/>
                </a:solidFill>
                <a:latin typeface="Eurostile"/>
                <a:cs typeface="Eurostile"/>
              </a:rPr>
              <a:t>pointing</a:t>
            </a:r>
            <a:r>
              <a:rPr lang="it-IT" sz="1600" dirty="0">
                <a:solidFill>
                  <a:srgbClr val="073779"/>
                </a:solidFill>
                <a:latin typeface="Eurostile"/>
                <a:cs typeface="Eurostile"/>
              </a:rPr>
              <a:t>! 40 deg</a:t>
            </a:r>
            <a:r>
              <a:rPr lang="it-IT" sz="1600" baseline="30000" dirty="0">
                <a:solidFill>
                  <a:srgbClr val="073779"/>
                </a:solidFill>
                <a:latin typeface="Eurostile"/>
                <a:cs typeface="Eurostile"/>
              </a:rPr>
              <a:t>2</a:t>
            </a:r>
            <a:endParaRPr lang="it-IT" sz="1600" dirty="0">
              <a:solidFill>
                <a:srgbClr val="073779"/>
              </a:solidFill>
              <a:latin typeface="Eurostile"/>
              <a:cs typeface="Eurostile"/>
            </a:endParaRPr>
          </a:p>
          <a:p>
            <a:pPr defTabSz="914400"/>
            <a:r>
              <a:rPr lang="it-IT" sz="1600" dirty="0">
                <a:solidFill>
                  <a:srgbClr val="073779"/>
                </a:solidFill>
                <a:latin typeface="Eurostile"/>
                <a:cs typeface="Eurostile"/>
              </a:rPr>
              <a:t>                       </a:t>
            </a:r>
          </a:p>
          <a:p>
            <a:pPr defTabSz="914400"/>
            <a:r>
              <a:rPr lang="it-IT" b="1" dirty="0">
                <a:solidFill>
                  <a:srgbClr val="073779"/>
                </a:solidFill>
                <a:latin typeface="Arial"/>
              </a:rPr>
              <a:t> </a:t>
            </a:r>
          </a:p>
        </p:txBody>
      </p:sp>
      <p:pic>
        <p:nvPicPr>
          <p:cNvPr id="2" name="Immagine 1" descr="cov.pdf"/>
          <p:cNvPicPr>
            <a:picLocks noChangeAspect="1"/>
          </p:cNvPicPr>
          <p:nvPr/>
        </p:nvPicPr>
        <p:blipFill rotWithShape="1">
          <a:blip r:embed="rId3">
            <a:extLst>
              <a:ext uri="{28A0092B-C50C-407E-A947-70E740481C1C}">
                <a14:useLocalDpi xmlns:a14="http://schemas.microsoft.com/office/drawing/2010/main" val="0"/>
              </a:ext>
            </a:extLst>
          </a:blip>
          <a:srcRect l="3795" t="3508" b="5483"/>
          <a:stretch/>
        </p:blipFill>
        <p:spPr>
          <a:xfrm>
            <a:off x="4540050" y="1917700"/>
            <a:ext cx="4375349" cy="3581400"/>
          </a:xfrm>
          <a:prstGeom prst="rect">
            <a:avLst/>
          </a:prstGeom>
        </p:spPr>
      </p:pic>
      <p:pic>
        <p:nvPicPr>
          <p:cNvPr id="3" name="Immagine 2" descr="front_img_7.jpg"/>
          <p:cNvPicPr>
            <a:picLocks noChangeAspect="1"/>
          </p:cNvPicPr>
          <p:nvPr/>
        </p:nvPicPr>
        <p:blipFill rotWithShape="1">
          <a:blip r:embed="rId4">
            <a:extLst>
              <a:ext uri="{28A0092B-C50C-407E-A947-70E740481C1C}">
                <a14:useLocalDpi xmlns:a14="http://schemas.microsoft.com/office/drawing/2010/main" val="0"/>
              </a:ext>
            </a:extLst>
          </a:blip>
          <a:srcRect r="9806"/>
          <a:stretch/>
        </p:blipFill>
        <p:spPr>
          <a:xfrm>
            <a:off x="-73" y="365893"/>
            <a:ext cx="4610174" cy="2599692"/>
          </a:xfrm>
          <a:prstGeom prst="rect">
            <a:avLst/>
          </a:prstGeom>
        </p:spPr>
      </p:pic>
      <p:pic>
        <p:nvPicPr>
          <p:cNvPr id="4" name="Immagine 3" descr="ASKAP.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 y="4260007"/>
            <a:ext cx="4627076" cy="2603500"/>
          </a:xfrm>
          <a:prstGeom prst="rect">
            <a:avLst/>
          </a:prstGeom>
        </p:spPr>
      </p:pic>
      <p:sp>
        <p:nvSpPr>
          <p:cNvPr id="7" name="CasellaDiTesto 6"/>
          <p:cNvSpPr txBox="1"/>
          <p:nvPr/>
        </p:nvSpPr>
        <p:spPr>
          <a:xfrm>
            <a:off x="4969980" y="451678"/>
            <a:ext cx="3425237" cy="6955750"/>
          </a:xfrm>
          <a:prstGeom prst="rect">
            <a:avLst/>
          </a:prstGeom>
          <a:noFill/>
        </p:spPr>
        <p:txBody>
          <a:bodyPr wrap="none" rtlCol="0">
            <a:spAutoFit/>
          </a:bodyPr>
          <a:lstStyle/>
          <a:p>
            <a:pPr algn="ctr" defTabSz="914400"/>
            <a:r>
              <a:rPr lang="it-IT" sz="1600" dirty="0">
                <a:solidFill>
                  <a:srgbClr val="073779"/>
                </a:solidFill>
                <a:latin typeface="Eurostile"/>
                <a:cs typeface="Eurostile"/>
              </a:rPr>
              <a:t>A </a:t>
            </a:r>
            <a:r>
              <a:rPr lang="it-IT" sz="1600" dirty="0" err="1">
                <a:solidFill>
                  <a:srgbClr val="073779"/>
                </a:solidFill>
                <a:latin typeface="Eurostile"/>
                <a:cs typeface="Eurostile"/>
              </a:rPr>
              <a:t>much</a:t>
            </a:r>
            <a:r>
              <a:rPr lang="it-IT" sz="1600" dirty="0">
                <a:solidFill>
                  <a:srgbClr val="073779"/>
                </a:solidFill>
                <a:latin typeface="Eurostile"/>
                <a:cs typeface="Eurostile"/>
              </a:rPr>
              <a:t> </a:t>
            </a:r>
            <a:r>
              <a:rPr lang="it-IT" sz="1600" dirty="0" err="1">
                <a:solidFill>
                  <a:srgbClr val="073779"/>
                </a:solidFill>
                <a:latin typeface="Eurostile"/>
                <a:cs typeface="Eurostile"/>
              </a:rPr>
              <a:t>larger</a:t>
            </a:r>
            <a:r>
              <a:rPr lang="it-IT" sz="1600" dirty="0">
                <a:solidFill>
                  <a:srgbClr val="073779"/>
                </a:solidFill>
                <a:latin typeface="Eurostile"/>
                <a:cs typeface="Eurostile"/>
              </a:rPr>
              <a:t> </a:t>
            </a:r>
            <a:r>
              <a:rPr lang="it-IT" sz="1600" dirty="0" err="1">
                <a:solidFill>
                  <a:srgbClr val="073779"/>
                </a:solidFill>
                <a:latin typeface="Eurostile"/>
                <a:cs typeface="Eurostile"/>
              </a:rPr>
              <a:t>region</a:t>
            </a:r>
            <a:r>
              <a:rPr lang="it-IT" sz="1600" dirty="0">
                <a:solidFill>
                  <a:srgbClr val="073779"/>
                </a:solidFill>
                <a:latin typeface="Eurostile"/>
                <a:cs typeface="Eurostile"/>
              </a:rPr>
              <a:t> of SCORPIO </a:t>
            </a:r>
            <a:r>
              <a:rPr lang="it-IT" sz="1600" dirty="0" err="1">
                <a:solidFill>
                  <a:srgbClr val="073779"/>
                </a:solidFill>
                <a:latin typeface="Eurostile"/>
                <a:cs typeface="Eurostile"/>
              </a:rPr>
              <a:t>field</a:t>
            </a:r>
            <a:r>
              <a:rPr lang="it-IT" sz="1600" dirty="0">
                <a:solidFill>
                  <a:srgbClr val="073779"/>
                </a:solidFill>
                <a:latin typeface="Eurostile"/>
                <a:cs typeface="Eurostile"/>
              </a:rPr>
              <a:t> </a:t>
            </a:r>
          </a:p>
          <a:p>
            <a:pPr algn="ctr" defTabSz="914400"/>
            <a:r>
              <a:rPr lang="it-IT" sz="1600" dirty="0" err="1">
                <a:solidFill>
                  <a:srgbClr val="073779"/>
                </a:solidFill>
                <a:latin typeface="Eurostile"/>
                <a:cs typeface="Eurostile"/>
              </a:rPr>
              <a:t>observed</a:t>
            </a:r>
            <a:r>
              <a:rPr lang="it-IT" sz="1600" dirty="0">
                <a:solidFill>
                  <a:srgbClr val="073779"/>
                </a:solidFill>
                <a:latin typeface="Eurostile"/>
                <a:cs typeface="Eurostile"/>
              </a:rPr>
              <a:t> </a:t>
            </a:r>
            <a:r>
              <a:rPr lang="it-IT" sz="1600" dirty="0" err="1">
                <a:solidFill>
                  <a:srgbClr val="073779"/>
                </a:solidFill>
                <a:latin typeface="Eurostile"/>
                <a:cs typeface="Eurostile"/>
              </a:rPr>
              <a:t>during</a:t>
            </a:r>
            <a:r>
              <a:rPr lang="it-IT" sz="1600" dirty="0">
                <a:solidFill>
                  <a:srgbClr val="073779"/>
                </a:solidFill>
                <a:latin typeface="Eurostile"/>
                <a:cs typeface="Eurostile"/>
              </a:rPr>
              <a:t> ASKAP </a:t>
            </a:r>
            <a:r>
              <a:rPr lang="it-IT" sz="1600" dirty="0" err="1">
                <a:solidFill>
                  <a:srgbClr val="073779"/>
                </a:solidFill>
                <a:latin typeface="Eurostile"/>
                <a:cs typeface="Eurostile"/>
              </a:rPr>
              <a:t>Early</a:t>
            </a:r>
            <a:r>
              <a:rPr lang="it-IT" sz="1600" dirty="0">
                <a:solidFill>
                  <a:srgbClr val="073779"/>
                </a:solidFill>
                <a:latin typeface="Eurostile"/>
                <a:cs typeface="Eurostile"/>
              </a:rPr>
              <a:t> Science</a:t>
            </a:r>
          </a:p>
          <a:p>
            <a:pPr algn="ctr" defTabSz="914400"/>
            <a:r>
              <a:rPr lang="it-IT" sz="1600" dirty="0" err="1">
                <a:solidFill>
                  <a:srgbClr val="073779"/>
                </a:solidFill>
                <a:latin typeface="Eurostile"/>
                <a:cs typeface="Eurostile"/>
              </a:rPr>
              <a:t>Freq</a:t>
            </a:r>
            <a:r>
              <a:rPr lang="it-IT" sz="1600" dirty="0">
                <a:solidFill>
                  <a:srgbClr val="073779"/>
                </a:solidFill>
                <a:latin typeface="Eurostile"/>
                <a:cs typeface="Eurostile"/>
              </a:rPr>
              <a:t>: 792-1032 MHz (240MHz)</a:t>
            </a:r>
          </a:p>
          <a:p>
            <a:pPr algn="ctr" defTabSz="914400"/>
            <a:r>
              <a:rPr lang="it-IT" sz="1600" dirty="0" err="1">
                <a:solidFill>
                  <a:srgbClr val="073779"/>
                </a:solidFill>
                <a:latin typeface="Eurostile"/>
                <a:cs typeface="Eurostile"/>
              </a:rPr>
              <a:t>Ang</a:t>
            </a:r>
            <a:r>
              <a:rPr lang="it-IT" sz="1600" dirty="0">
                <a:solidFill>
                  <a:srgbClr val="073779"/>
                </a:solidFill>
                <a:latin typeface="Eurostile"/>
                <a:cs typeface="Eurostile"/>
              </a:rPr>
              <a:t>. Res. 24.1x 21.1 arcsec</a:t>
            </a:r>
            <a:r>
              <a:rPr lang="it-IT" sz="1600" baseline="30000" dirty="0">
                <a:solidFill>
                  <a:srgbClr val="073779"/>
                </a:solidFill>
                <a:latin typeface="Eurostile"/>
                <a:cs typeface="Eurostile"/>
              </a:rPr>
              <a:t>2</a:t>
            </a:r>
            <a:endParaRPr lang="it-IT" sz="1600" dirty="0">
              <a:solidFill>
                <a:srgbClr val="073779"/>
              </a:solidFill>
              <a:latin typeface="Eurostile"/>
              <a:cs typeface="Eurostile"/>
            </a:endParaRPr>
          </a:p>
          <a:p>
            <a:pPr defTabSz="914400"/>
            <a:endParaRPr lang="it-IT" baseline="30000" dirty="0">
              <a:solidFill>
                <a:srgbClr val="073779">
                  <a:lumMod val="50000"/>
                </a:srgbClr>
              </a:solidFill>
              <a:latin typeface="Arial"/>
            </a:endParaRPr>
          </a:p>
          <a:p>
            <a:pPr defTabSz="914400"/>
            <a:endParaRPr lang="it-IT" baseline="30000" dirty="0" smtClean="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endParaRPr lang="it-IT" baseline="30000" dirty="0">
              <a:solidFill>
                <a:srgbClr val="073779">
                  <a:lumMod val="50000"/>
                </a:srgbClr>
              </a:solidFill>
              <a:latin typeface="Arial"/>
            </a:endParaRPr>
          </a:p>
          <a:p>
            <a:pPr defTabSz="914400"/>
            <a:r>
              <a:rPr lang="it-IT" sz="1600" dirty="0">
                <a:solidFill>
                  <a:srgbClr val="073779"/>
                </a:solidFill>
                <a:latin typeface="Eurostile"/>
                <a:cs typeface="Eurostile"/>
              </a:rPr>
              <a:t>Total </a:t>
            </a:r>
            <a:r>
              <a:rPr lang="it-IT" sz="1600" dirty="0" err="1">
                <a:solidFill>
                  <a:srgbClr val="073779"/>
                </a:solidFill>
                <a:latin typeface="Eurostile"/>
                <a:cs typeface="Eurostile"/>
              </a:rPr>
              <a:t>integration</a:t>
            </a:r>
            <a:r>
              <a:rPr lang="it-IT" sz="1600" dirty="0">
                <a:solidFill>
                  <a:srgbClr val="073779"/>
                </a:solidFill>
                <a:latin typeface="Eurostile"/>
                <a:cs typeface="Eurostile"/>
              </a:rPr>
              <a:t> time: 32 </a:t>
            </a:r>
            <a:r>
              <a:rPr lang="it-IT" sz="1600" dirty="0" err="1">
                <a:solidFill>
                  <a:srgbClr val="073779"/>
                </a:solidFill>
                <a:latin typeface="Eurostile"/>
                <a:cs typeface="Eurostile"/>
              </a:rPr>
              <a:t>hrs</a:t>
            </a:r>
            <a:endParaRPr lang="it-IT" sz="1600" dirty="0">
              <a:solidFill>
                <a:srgbClr val="073779"/>
              </a:solidFill>
              <a:latin typeface="Eurostile"/>
              <a:cs typeface="Eurostile"/>
            </a:endParaRPr>
          </a:p>
          <a:p>
            <a:pPr defTabSz="914400"/>
            <a:r>
              <a:rPr lang="it-IT" sz="1600" dirty="0">
                <a:solidFill>
                  <a:srgbClr val="073779"/>
                </a:solidFill>
                <a:latin typeface="Eurostile"/>
                <a:cs typeface="Eurostile"/>
              </a:rPr>
              <a:t> (</a:t>
            </a:r>
            <a:r>
              <a:rPr lang="it-IT" sz="1600" dirty="0" err="1">
                <a:solidFill>
                  <a:srgbClr val="073779"/>
                </a:solidFill>
                <a:latin typeface="Eurostile"/>
                <a:cs typeface="Eurostile"/>
              </a:rPr>
              <a:t>including</a:t>
            </a:r>
            <a:r>
              <a:rPr lang="it-IT" sz="1600" dirty="0">
                <a:solidFill>
                  <a:srgbClr val="073779"/>
                </a:solidFill>
                <a:latin typeface="Eurostile"/>
                <a:cs typeface="Eurostile"/>
              </a:rPr>
              <a:t> </a:t>
            </a:r>
            <a:r>
              <a:rPr lang="it-IT" sz="1600" dirty="0" err="1">
                <a:solidFill>
                  <a:srgbClr val="073779"/>
                </a:solidFill>
                <a:latin typeface="Eurostile"/>
                <a:cs typeface="Eurostile"/>
              </a:rPr>
              <a:t>overheads</a:t>
            </a:r>
            <a:r>
              <a:rPr lang="it-IT" sz="1600" dirty="0">
                <a:solidFill>
                  <a:srgbClr val="073779"/>
                </a:solidFill>
                <a:latin typeface="Eurostile"/>
                <a:cs typeface="Eurostile"/>
              </a:rPr>
              <a:t> for </a:t>
            </a:r>
            <a:r>
              <a:rPr lang="it-IT" sz="1600" dirty="0" err="1">
                <a:solidFill>
                  <a:srgbClr val="073779"/>
                </a:solidFill>
                <a:latin typeface="Eurostile"/>
                <a:cs typeface="Eurostile"/>
              </a:rPr>
              <a:t>calibration</a:t>
            </a:r>
            <a:r>
              <a:rPr lang="it-IT" sz="1600" dirty="0">
                <a:solidFill>
                  <a:srgbClr val="073779"/>
                </a:solidFill>
                <a:latin typeface="Eurostile"/>
                <a:cs typeface="Eurostile"/>
              </a:rPr>
              <a:t>)</a:t>
            </a:r>
          </a:p>
          <a:p>
            <a:pPr defTabSz="914400"/>
            <a:r>
              <a:rPr lang="it-IT" sz="1600" dirty="0">
                <a:solidFill>
                  <a:srgbClr val="073779"/>
                </a:solidFill>
                <a:latin typeface="Eurostile"/>
                <a:cs typeface="Eurostile"/>
              </a:rPr>
              <a:t>  </a:t>
            </a:r>
            <a:r>
              <a:rPr lang="it-IT" sz="1600" dirty="0" err="1">
                <a:solidFill>
                  <a:srgbClr val="073779"/>
                </a:solidFill>
                <a:latin typeface="Eurostile"/>
                <a:cs typeface="Eurostile"/>
              </a:rPr>
              <a:t>rms</a:t>
            </a:r>
            <a:r>
              <a:rPr lang="it-IT" sz="1600" dirty="0">
                <a:solidFill>
                  <a:srgbClr val="073779"/>
                </a:solidFill>
                <a:latin typeface="Eurostile"/>
                <a:cs typeface="Eurostile"/>
              </a:rPr>
              <a:t>    </a:t>
            </a:r>
            <a:r>
              <a:rPr lang="it-IT" sz="1600" dirty="0">
                <a:solidFill>
                  <a:srgbClr val="073779"/>
                </a:solidFill>
                <a:latin typeface="Eurostile"/>
                <a:ea typeface="ＭＳ ゴシック"/>
                <a:cs typeface="Eurostile"/>
              </a:rPr>
              <a:t>≅ 130μJy   (</a:t>
            </a:r>
            <a:r>
              <a:rPr lang="it-IT" sz="1600" dirty="0" err="1">
                <a:solidFill>
                  <a:srgbClr val="073779"/>
                </a:solidFill>
                <a:latin typeface="Eurostile"/>
                <a:ea typeface="ＭＳ ゴシック"/>
                <a:cs typeface="Eurostile"/>
              </a:rPr>
              <a:t>outside</a:t>
            </a:r>
            <a:r>
              <a:rPr lang="it-IT" sz="1600" dirty="0">
                <a:solidFill>
                  <a:srgbClr val="073779"/>
                </a:solidFill>
                <a:latin typeface="Eurostile"/>
                <a:ea typeface="ＭＳ ゴシック"/>
                <a:cs typeface="Eurostile"/>
              </a:rPr>
              <a:t> GP)</a:t>
            </a:r>
            <a:endParaRPr lang="it-IT" sz="1600" dirty="0">
              <a:solidFill>
                <a:srgbClr val="073779"/>
              </a:solidFill>
              <a:latin typeface="Eurostile"/>
              <a:cs typeface="Eurostile"/>
            </a:endParaRPr>
          </a:p>
          <a:p>
            <a:pPr defTabSz="914400"/>
            <a:r>
              <a:rPr lang="it-IT" sz="1600" dirty="0">
                <a:solidFill>
                  <a:srgbClr val="073779"/>
                </a:solidFill>
                <a:latin typeface="Eurostile"/>
                <a:cs typeface="Eurostile"/>
              </a:rPr>
              <a:t>&lt;</a:t>
            </a:r>
            <a:r>
              <a:rPr lang="it-IT" sz="1600" dirty="0" err="1">
                <a:solidFill>
                  <a:srgbClr val="073779"/>
                </a:solidFill>
                <a:latin typeface="Eurostile"/>
                <a:cs typeface="Eurostile"/>
              </a:rPr>
              <a:t>rms</a:t>
            </a:r>
            <a:r>
              <a:rPr lang="it-IT" sz="1600" dirty="0">
                <a:solidFill>
                  <a:srgbClr val="073779"/>
                </a:solidFill>
                <a:latin typeface="Eurostile"/>
                <a:cs typeface="Eurostile"/>
              </a:rPr>
              <a:t>&gt;  </a:t>
            </a:r>
            <a:r>
              <a:rPr lang="it-IT" sz="1600" dirty="0" smtClean="0">
                <a:solidFill>
                  <a:srgbClr val="073779"/>
                </a:solidFill>
                <a:latin typeface="Eurostile"/>
                <a:cs typeface="Eurostile"/>
              </a:rPr>
              <a:t> </a:t>
            </a:r>
            <a:r>
              <a:rPr lang="it-IT" sz="1600" dirty="0" smtClean="0">
                <a:solidFill>
                  <a:srgbClr val="073779"/>
                </a:solidFill>
                <a:latin typeface="Eurostile"/>
                <a:ea typeface="ＭＳ ゴシック"/>
                <a:cs typeface="Eurostile"/>
              </a:rPr>
              <a:t>≅ </a:t>
            </a:r>
            <a:r>
              <a:rPr lang="it-IT" sz="1600" dirty="0">
                <a:solidFill>
                  <a:srgbClr val="073779"/>
                </a:solidFill>
                <a:latin typeface="Eurostile"/>
                <a:ea typeface="ＭＳ ゴシック"/>
                <a:cs typeface="Eurostile"/>
              </a:rPr>
              <a:t>500μJy   </a:t>
            </a:r>
            <a:endParaRPr lang="it-IT" sz="1600" dirty="0">
              <a:solidFill>
                <a:srgbClr val="073779"/>
              </a:solidFill>
              <a:latin typeface="Eurostile"/>
              <a:cs typeface="Eurostile"/>
            </a:endParaRPr>
          </a:p>
          <a:p>
            <a:pPr defTabSz="914400"/>
            <a:endParaRPr lang="it-IT" dirty="0">
              <a:solidFill>
                <a:schemeClr val="tx2">
                  <a:lumMod val="50000"/>
                </a:schemeClr>
              </a:solidFill>
              <a:latin typeface="Arial"/>
            </a:endParaRPr>
          </a:p>
          <a:p>
            <a:pPr defTabSz="914400"/>
            <a:endParaRPr lang="it-IT" dirty="0">
              <a:solidFill>
                <a:prstClr val="black"/>
              </a:solidFill>
              <a:latin typeface="Arial"/>
            </a:endParaRPr>
          </a:p>
          <a:p>
            <a:pPr defTabSz="914400"/>
            <a:endParaRPr lang="it-IT" dirty="0">
              <a:solidFill>
                <a:prstClr val="black"/>
              </a:solidFill>
              <a:latin typeface="Arial"/>
            </a:endParaRPr>
          </a:p>
        </p:txBody>
      </p:sp>
      <p:sp>
        <p:nvSpPr>
          <p:cNvPr id="8" name="Rettangolo 5"/>
          <p:cNvSpPr/>
          <p:nvPr/>
        </p:nvSpPr>
        <p:spPr>
          <a:xfrm>
            <a:off x="12627" y="0"/>
            <a:ext cx="9131373" cy="369332"/>
          </a:xfrm>
          <a:prstGeom prst="rect">
            <a:avLst/>
          </a:prstGeom>
        </p:spPr>
        <p:txBody>
          <a:bodyPr wrap="square">
            <a:spAutoFit/>
          </a:bodyPr>
          <a:lstStyle/>
          <a:p>
            <a:pPr defTabSz="914400"/>
            <a:r>
              <a:rPr lang="it-IT" dirty="0">
                <a:solidFill>
                  <a:prstClr val="white"/>
                </a:solidFill>
                <a:latin typeface="Eurostile"/>
                <a:cs typeface="Eurostile"/>
              </a:rPr>
              <a:t>The SCORPIO </a:t>
            </a:r>
            <a:r>
              <a:rPr lang="it-IT" dirty="0" err="1">
                <a:solidFill>
                  <a:prstClr val="white"/>
                </a:solidFill>
                <a:latin typeface="Eurostile"/>
                <a:cs typeface="Eurostile"/>
              </a:rPr>
              <a:t>field</a:t>
            </a:r>
            <a:r>
              <a:rPr lang="it-IT" dirty="0">
                <a:solidFill>
                  <a:prstClr val="white"/>
                </a:solidFill>
                <a:latin typeface="Eurostile"/>
                <a:cs typeface="Eurostile"/>
              </a:rPr>
              <a:t>  </a:t>
            </a:r>
            <a:r>
              <a:rPr lang="it-IT" dirty="0" smtClean="0">
                <a:solidFill>
                  <a:prstClr val="white"/>
                </a:solidFill>
                <a:latin typeface="Eurostile"/>
                <a:cs typeface="Eurostile"/>
              </a:rPr>
              <a:t>                  </a:t>
            </a:r>
            <a:r>
              <a:rPr lang="it-IT" b="1" dirty="0" smtClean="0">
                <a:solidFill>
                  <a:prstClr val="white"/>
                </a:solidFill>
                <a:latin typeface="Eurostile"/>
                <a:cs typeface="Eurostile"/>
              </a:rPr>
              <a:t>                                                                   </a:t>
            </a:r>
            <a:r>
              <a:rPr lang="it-IT" b="1" dirty="0">
                <a:solidFill>
                  <a:prstClr val="white"/>
                </a:solidFill>
                <a:latin typeface="Eurostile"/>
                <a:cs typeface="Eurostile"/>
              </a:rPr>
              <a:t>ASKAP </a:t>
            </a:r>
            <a:r>
              <a:rPr lang="it-IT" b="1" dirty="0" err="1">
                <a:solidFill>
                  <a:prstClr val="white"/>
                </a:solidFill>
                <a:latin typeface="Eurostile"/>
                <a:cs typeface="Eurostile"/>
              </a:rPr>
              <a:t>Early</a:t>
            </a:r>
            <a:r>
              <a:rPr lang="it-IT" b="1" dirty="0">
                <a:solidFill>
                  <a:prstClr val="white"/>
                </a:solidFill>
                <a:latin typeface="Eurostile"/>
                <a:cs typeface="Eurostile"/>
              </a:rPr>
              <a:t> Science  </a:t>
            </a:r>
            <a:endParaRPr lang="it-IT" b="1" dirty="0">
              <a:solidFill>
                <a:srgbClr val="FFFFFF"/>
              </a:solidFill>
              <a:latin typeface="Eurostile"/>
              <a:cs typeface="Eurostile"/>
            </a:endParaRPr>
          </a:p>
        </p:txBody>
      </p:sp>
      <p:sp>
        <p:nvSpPr>
          <p:cNvPr id="9" name="TextBox 8"/>
          <p:cNvSpPr txBox="1"/>
          <p:nvPr/>
        </p:nvSpPr>
        <p:spPr>
          <a:xfrm>
            <a:off x="7018251" y="6519446"/>
            <a:ext cx="2220780" cy="338554"/>
          </a:xfrm>
          <a:prstGeom prst="rect">
            <a:avLst/>
          </a:prstGeom>
          <a:noFill/>
        </p:spPr>
        <p:txBody>
          <a:bodyPr wrap="none" rtlCol="0">
            <a:spAutoFit/>
          </a:bodyPr>
          <a:lstStyle/>
          <a:p>
            <a:r>
              <a:rPr lang="en-US" sz="1600" dirty="0" smtClean="0">
                <a:solidFill>
                  <a:schemeClr val="accent1"/>
                </a:solidFill>
              </a:rPr>
              <a:t>Umana+2019  </a:t>
            </a:r>
            <a:r>
              <a:rPr lang="en-US" sz="1600" dirty="0">
                <a:solidFill>
                  <a:schemeClr val="accent1"/>
                </a:solidFill>
              </a:rPr>
              <a:t>in prep.</a:t>
            </a:r>
          </a:p>
        </p:txBody>
      </p:sp>
      <p:sp>
        <p:nvSpPr>
          <p:cNvPr id="12" name="CasellaDiTesto 11"/>
          <p:cNvSpPr txBox="1"/>
          <p:nvPr/>
        </p:nvSpPr>
        <p:spPr>
          <a:xfrm>
            <a:off x="2265428" y="369332"/>
            <a:ext cx="2973613" cy="307777"/>
          </a:xfrm>
          <a:prstGeom prst="rect">
            <a:avLst/>
          </a:prstGeom>
          <a:noFill/>
        </p:spPr>
        <p:txBody>
          <a:bodyPr wrap="square" rtlCol="0">
            <a:spAutoFit/>
          </a:bodyPr>
          <a:lstStyle/>
          <a:p>
            <a:r>
              <a:rPr lang="it-IT" sz="1400" dirty="0">
                <a:solidFill>
                  <a:srgbClr val="FFFFFF"/>
                </a:solidFill>
                <a:latin typeface="Eurostile"/>
                <a:cs typeface="Eurostile"/>
              </a:rPr>
              <a:t>2 x 2 deg</a:t>
            </a:r>
            <a:r>
              <a:rPr lang="it-IT" sz="1400" baseline="30000" dirty="0">
                <a:solidFill>
                  <a:srgbClr val="FFFFFF"/>
                </a:solidFill>
                <a:latin typeface="Eurostile"/>
                <a:cs typeface="Eurostile"/>
              </a:rPr>
              <a:t>2</a:t>
            </a:r>
            <a:r>
              <a:rPr lang="it-IT" sz="1400" dirty="0">
                <a:solidFill>
                  <a:srgbClr val="FFFFFF"/>
                </a:solidFill>
                <a:latin typeface="Eurostile"/>
                <a:cs typeface="Eurostile"/>
              </a:rPr>
              <a:t> @ l=343.5, b=</a:t>
            </a:r>
            <a:r>
              <a:rPr lang="it-IT" sz="1400" dirty="0" smtClean="0">
                <a:solidFill>
                  <a:srgbClr val="FFFFFF"/>
                </a:solidFill>
                <a:latin typeface="Eurostile"/>
                <a:cs typeface="Eurostile"/>
              </a:rPr>
              <a:t>0.75</a:t>
            </a:r>
            <a:endParaRPr lang="it-IT" sz="1400" dirty="0">
              <a:solidFill>
                <a:srgbClr val="FFFFFF"/>
              </a:solidFill>
              <a:latin typeface="Eurostile"/>
              <a:cs typeface="Eurostile"/>
            </a:endParaRPr>
          </a:p>
        </p:txBody>
      </p:sp>
    </p:spTree>
    <p:extLst>
      <p:ext uri="{BB962C8B-B14F-4D97-AF65-F5344CB8AC3E}">
        <p14:creationId xmlns:p14="http://schemas.microsoft.com/office/powerpoint/2010/main" val="36566177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410865"/>
            <a:ext cx="2343543" cy="830997"/>
          </a:xfrm>
          <a:prstGeom prst="rect">
            <a:avLst/>
          </a:prstGeom>
          <a:noFill/>
        </p:spPr>
        <p:txBody>
          <a:bodyPr wrap="none" rtlCol="0">
            <a:spAutoFit/>
          </a:bodyPr>
          <a:lstStyle/>
          <a:p>
            <a:pPr defTabSz="914400"/>
            <a:r>
              <a:rPr lang="it-IT" sz="1600" dirty="0">
                <a:solidFill>
                  <a:srgbClr val="073779"/>
                </a:solidFill>
                <a:latin typeface="Eurostile"/>
                <a:cs typeface="Eurostile"/>
              </a:rPr>
              <a:t>Field center </a:t>
            </a:r>
            <a:r>
              <a:rPr lang="it-IT" sz="1600" dirty="0" smtClean="0">
                <a:solidFill>
                  <a:srgbClr val="073779"/>
                </a:solidFill>
                <a:latin typeface="Eurostile"/>
                <a:cs typeface="Eurostile"/>
              </a:rPr>
              <a:t>343.5, 0.75  </a:t>
            </a:r>
          </a:p>
          <a:p>
            <a:pPr defTabSz="914400"/>
            <a:endParaRPr lang="it-IT" sz="1600" dirty="0">
              <a:solidFill>
                <a:srgbClr val="073779"/>
              </a:solidFill>
              <a:latin typeface="Eurostile"/>
              <a:cs typeface="Eurostile"/>
            </a:endParaRPr>
          </a:p>
          <a:p>
            <a:pPr defTabSz="914400"/>
            <a:r>
              <a:rPr lang="it-IT" sz="1600" dirty="0" err="1">
                <a:solidFill>
                  <a:srgbClr val="073779"/>
                </a:solidFill>
                <a:latin typeface="Eurostile"/>
                <a:cs typeface="Eurostile"/>
              </a:rPr>
              <a:t>Dimensions</a:t>
            </a:r>
            <a:r>
              <a:rPr lang="it-IT" sz="1600" dirty="0">
                <a:solidFill>
                  <a:srgbClr val="073779"/>
                </a:solidFill>
                <a:latin typeface="Eurostile"/>
                <a:cs typeface="Eurostile"/>
              </a:rPr>
              <a:t>  </a:t>
            </a:r>
            <a:r>
              <a:rPr lang="it-IT" sz="1600" dirty="0" smtClean="0">
                <a:solidFill>
                  <a:srgbClr val="073779"/>
                </a:solidFill>
                <a:latin typeface="Eurostile"/>
                <a:cs typeface="Eurostile"/>
              </a:rPr>
              <a:t>6x6 deg</a:t>
            </a:r>
            <a:r>
              <a:rPr lang="it-IT" sz="1600" baseline="30000" dirty="0" smtClean="0">
                <a:solidFill>
                  <a:srgbClr val="073779"/>
                </a:solidFill>
                <a:latin typeface="Eurostile"/>
                <a:cs typeface="Eurostile"/>
              </a:rPr>
              <a:t>2</a:t>
            </a:r>
            <a:endParaRPr lang="it-IT" sz="1600" baseline="30000" dirty="0">
              <a:solidFill>
                <a:srgbClr val="073779"/>
              </a:solidFill>
              <a:latin typeface="Eurostile"/>
              <a:cs typeface="Eurostile"/>
            </a:endParaRPr>
          </a:p>
        </p:txBody>
      </p:sp>
      <p:sp>
        <p:nvSpPr>
          <p:cNvPr id="3" name="CasellaDiTesto 2"/>
          <p:cNvSpPr txBox="1"/>
          <p:nvPr/>
        </p:nvSpPr>
        <p:spPr>
          <a:xfrm>
            <a:off x="0" y="-50800"/>
            <a:ext cx="9144000" cy="461665"/>
          </a:xfrm>
          <a:prstGeom prst="rect">
            <a:avLst/>
          </a:prstGeom>
          <a:noFill/>
        </p:spPr>
        <p:txBody>
          <a:bodyPr wrap="square" rtlCol="0">
            <a:spAutoFit/>
          </a:bodyPr>
          <a:lstStyle/>
          <a:p>
            <a:pPr defTabSz="914400"/>
            <a:r>
              <a:rPr lang="it-IT" sz="2400" dirty="0">
                <a:solidFill>
                  <a:prstClr val="white"/>
                </a:solidFill>
                <a:latin typeface="Eurostile"/>
                <a:cs typeface="Eurostile"/>
              </a:rPr>
              <a:t>The SCORPIO </a:t>
            </a:r>
            <a:r>
              <a:rPr lang="it-IT" sz="2400" dirty="0" err="1">
                <a:solidFill>
                  <a:prstClr val="white"/>
                </a:solidFill>
                <a:latin typeface="Eurostile"/>
                <a:cs typeface="Eurostile"/>
              </a:rPr>
              <a:t>field</a:t>
            </a:r>
            <a:r>
              <a:rPr lang="it-IT" sz="2400" dirty="0">
                <a:solidFill>
                  <a:prstClr val="white"/>
                </a:solidFill>
                <a:latin typeface="Eurostile"/>
                <a:cs typeface="Eurostile"/>
              </a:rPr>
              <a:t>                                                      </a:t>
            </a:r>
            <a:r>
              <a:rPr lang="it-IT" sz="2400" dirty="0" smtClean="0">
                <a:solidFill>
                  <a:prstClr val="white"/>
                </a:solidFill>
                <a:latin typeface="Eurostile"/>
                <a:cs typeface="Eurostile"/>
              </a:rPr>
              <a:t>             ASKAP </a:t>
            </a:r>
            <a:r>
              <a:rPr lang="it-IT" sz="2400" dirty="0" err="1">
                <a:solidFill>
                  <a:prstClr val="white"/>
                </a:solidFill>
                <a:latin typeface="Eurostile"/>
                <a:cs typeface="Eurostile"/>
              </a:rPr>
              <a:t>map</a:t>
            </a:r>
            <a:r>
              <a:rPr lang="it-IT" sz="2400" dirty="0">
                <a:solidFill>
                  <a:prstClr val="white"/>
                </a:solidFill>
                <a:latin typeface="Eurostile"/>
                <a:cs typeface="Eurostile"/>
              </a:rPr>
              <a:t> </a:t>
            </a:r>
            <a:endParaRPr lang="it-IT" sz="2400" dirty="0">
              <a:solidFill>
                <a:srgbClr val="FFFFFF"/>
              </a:solidFill>
              <a:latin typeface="Eurostile"/>
              <a:cs typeface="Eurostile"/>
            </a:endParaRPr>
          </a:p>
        </p:txBody>
      </p:sp>
      <p:sp>
        <p:nvSpPr>
          <p:cNvPr id="10" name="CasellaDiTesto 9"/>
          <p:cNvSpPr txBox="1"/>
          <p:nvPr/>
        </p:nvSpPr>
        <p:spPr>
          <a:xfrm>
            <a:off x="3514283" y="463593"/>
            <a:ext cx="4703644" cy="584776"/>
          </a:xfrm>
          <a:prstGeom prst="rect">
            <a:avLst/>
          </a:prstGeom>
          <a:noFill/>
        </p:spPr>
        <p:txBody>
          <a:bodyPr wrap="square" rtlCol="0">
            <a:spAutoFit/>
          </a:bodyPr>
          <a:lstStyle/>
          <a:p>
            <a:pPr defTabSz="914400"/>
            <a:r>
              <a:rPr lang="it-IT" sz="1600" dirty="0" smtClean="0">
                <a:solidFill>
                  <a:schemeClr val="accent1"/>
                </a:solidFill>
                <a:latin typeface="Eurostile"/>
                <a:cs typeface="Eurostile"/>
              </a:rPr>
              <a:t>Band </a:t>
            </a:r>
            <a:r>
              <a:rPr lang="it-IT" sz="1600" dirty="0">
                <a:solidFill>
                  <a:schemeClr val="accent1"/>
                </a:solidFill>
                <a:latin typeface="Eurostile"/>
                <a:cs typeface="Eurostile"/>
              </a:rPr>
              <a:t>1 </a:t>
            </a:r>
            <a:r>
              <a:rPr lang="it-IT" sz="1600" dirty="0" smtClean="0">
                <a:solidFill>
                  <a:schemeClr val="accent1"/>
                </a:solidFill>
                <a:latin typeface="Eurostile"/>
                <a:cs typeface="Eurostile"/>
              </a:rPr>
              <a:t>(920 MHz,   B=300 MHz)                             ASKAP-12</a:t>
            </a:r>
            <a:endParaRPr lang="it-IT" sz="1600" dirty="0">
              <a:solidFill>
                <a:schemeClr val="accent1"/>
              </a:solidFill>
              <a:latin typeface="Eurostile"/>
              <a:cs typeface="Eurostile"/>
            </a:endParaRPr>
          </a:p>
        </p:txBody>
      </p:sp>
      <p:sp>
        <p:nvSpPr>
          <p:cNvPr id="11" name="CasellaDiTesto 10"/>
          <p:cNvSpPr txBox="1"/>
          <p:nvPr/>
        </p:nvSpPr>
        <p:spPr>
          <a:xfrm>
            <a:off x="235452" y="6244347"/>
            <a:ext cx="3013265" cy="338554"/>
          </a:xfrm>
          <a:prstGeom prst="rect">
            <a:avLst/>
          </a:prstGeom>
          <a:noFill/>
        </p:spPr>
        <p:txBody>
          <a:bodyPr wrap="none" rtlCol="0">
            <a:spAutoFit/>
          </a:bodyPr>
          <a:lstStyle/>
          <a:p>
            <a:pPr defTabSz="914400"/>
            <a:r>
              <a:rPr lang="it-IT" sz="1600" dirty="0" smtClean="0">
                <a:solidFill>
                  <a:schemeClr val="accent1"/>
                </a:solidFill>
                <a:latin typeface="Eurostile"/>
                <a:cs typeface="Eurostile"/>
              </a:rPr>
              <a:t>Band </a:t>
            </a:r>
            <a:r>
              <a:rPr lang="it-IT" sz="1600" dirty="0">
                <a:solidFill>
                  <a:schemeClr val="accent1"/>
                </a:solidFill>
                <a:latin typeface="Eurostile"/>
                <a:cs typeface="Eurostile"/>
              </a:rPr>
              <a:t>1 </a:t>
            </a:r>
            <a:r>
              <a:rPr lang="it-IT" sz="1600" dirty="0" smtClean="0">
                <a:solidFill>
                  <a:schemeClr val="accent1"/>
                </a:solidFill>
                <a:latin typeface="Eurostile"/>
                <a:cs typeface="Eurostile"/>
              </a:rPr>
              <a:t>(920 MHz, B=300  </a:t>
            </a:r>
            <a:r>
              <a:rPr lang="it-IT" sz="1600" dirty="0">
                <a:solidFill>
                  <a:schemeClr val="accent1"/>
                </a:solidFill>
                <a:latin typeface="Eurostile"/>
                <a:cs typeface="Eurostile"/>
              </a:rPr>
              <a:t>MHz)</a:t>
            </a:r>
          </a:p>
        </p:txBody>
      </p:sp>
      <p:sp>
        <p:nvSpPr>
          <p:cNvPr id="12" name="CasellaDiTesto 11"/>
          <p:cNvSpPr txBox="1"/>
          <p:nvPr/>
        </p:nvSpPr>
        <p:spPr>
          <a:xfrm>
            <a:off x="6536347" y="6266706"/>
            <a:ext cx="1918815" cy="338554"/>
          </a:xfrm>
          <a:prstGeom prst="rect">
            <a:avLst/>
          </a:prstGeom>
          <a:noFill/>
        </p:spPr>
        <p:txBody>
          <a:bodyPr wrap="none" rtlCol="0">
            <a:spAutoFit/>
          </a:bodyPr>
          <a:lstStyle/>
          <a:p>
            <a:pPr defTabSz="914400"/>
            <a:r>
              <a:rPr lang="it-IT" sz="1600" dirty="0" smtClean="0">
                <a:solidFill>
                  <a:schemeClr val="accent1"/>
                </a:solidFill>
                <a:latin typeface="Eurostile"/>
                <a:cs typeface="Eurostile"/>
              </a:rPr>
              <a:t>Band 3 (1630 MHz)</a:t>
            </a:r>
            <a:endParaRPr lang="it-IT" sz="1600" dirty="0">
              <a:solidFill>
                <a:schemeClr val="accent1"/>
              </a:solidFill>
              <a:latin typeface="Eurostile"/>
              <a:cs typeface="Eurostile"/>
            </a:endParaRPr>
          </a:p>
        </p:txBody>
      </p:sp>
      <p:sp>
        <p:nvSpPr>
          <p:cNvPr id="13" name="CasellaDiTesto 12"/>
          <p:cNvSpPr txBox="1"/>
          <p:nvPr/>
        </p:nvSpPr>
        <p:spPr>
          <a:xfrm>
            <a:off x="3807338" y="6263982"/>
            <a:ext cx="1959591" cy="338554"/>
          </a:xfrm>
          <a:prstGeom prst="rect">
            <a:avLst/>
          </a:prstGeom>
          <a:noFill/>
        </p:spPr>
        <p:txBody>
          <a:bodyPr wrap="none" rtlCol="0">
            <a:spAutoFit/>
          </a:bodyPr>
          <a:lstStyle/>
          <a:p>
            <a:pPr defTabSz="914400"/>
            <a:r>
              <a:rPr lang="it-IT" sz="1600" dirty="0" smtClean="0">
                <a:solidFill>
                  <a:schemeClr val="accent1"/>
                </a:solidFill>
                <a:latin typeface="Eurostile"/>
                <a:cs typeface="Eurostile"/>
              </a:rPr>
              <a:t>Band </a:t>
            </a:r>
            <a:r>
              <a:rPr lang="it-IT" sz="1600" dirty="0">
                <a:solidFill>
                  <a:schemeClr val="accent1"/>
                </a:solidFill>
                <a:latin typeface="Eurostile"/>
                <a:cs typeface="Eurostile"/>
              </a:rPr>
              <a:t>2</a:t>
            </a:r>
            <a:r>
              <a:rPr lang="it-IT" sz="1600" dirty="0" smtClean="0">
                <a:solidFill>
                  <a:schemeClr val="accent1"/>
                </a:solidFill>
                <a:latin typeface="Eurostile"/>
                <a:cs typeface="Eurostile"/>
              </a:rPr>
              <a:t> (1296 MHz)</a:t>
            </a:r>
            <a:endParaRPr lang="it-IT" sz="1600" dirty="0">
              <a:solidFill>
                <a:schemeClr val="accent1"/>
              </a:solidFill>
              <a:latin typeface="Eurostile"/>
              <a:cs typeface="Eurostile"/>
            </a:endParaRPr>
          </a:p>
        </p:txBody>
      </p:sp>
      <p:sp>
        <p:nvSpPr>
          <p:cNvPr id="14" name="CasellaDiTesto 13"/>
          <p:cNvSpPr txBox="1"/>
          <p:nvPr/>
        </p:nvSpPr>
        <p:spPr>
          <a:xfrm>
            <a:off x="930548" y="5789165"/>
            <a:ext cx="5640296" cy="369332"/>
          </a:xfrm>
          <a:prstGeom prst="rect">
            <a:avLst/>
          </a:prstGeom>
          <a:noFill/>
        </p:spPr>
        <p:txBody>
          <a:bodyPr wrap="square" rtlCol="0">
            <a:spAutoFit/>
          </a:bodyPr>
          <a:lstStyle/>
          <a:p>
            <a:r>
              <a:rPr lang="it-IT" dirty="0" smtClean="0">
                <a:solidFill>
                  <a:schemeClr val="accent1"/>
                </a:solidFill>
                <a:latin typeface="Eurostile"/>
                <a:cs typeface="Eurostile"/>
              </a:rPr>
              <a:t>ASKAP-36  to be </a:t>
            </a:r>
            <a:r>
              <a:rPr lang="it-IT" dirty="0" err="1" smtClean="0">
                <a:solidFill>
                  <a:schemeClr val="accent1"/>
                </a:solidFill>
                <a:latin typeface="Eurostile"/>
                <a:cs typeface="Eurostile"/>
              </a:rPr>
              <a:t>processed</a:t>
            </a:r>
            <a:r>
              <a:rPr lang="it-IT" dirty="0" smtClean="0">
                <a:solidFill>
                  <a:schemeClr val="accent1"/>
                </a:solidFill>
                <a:latin typeface="Eurostile"/>
                <a:cs typeface="Eurostile"/>
              </a:rPr>
              <a:t> </a:t>
            </a:r>
            <a:endParaRPr lang="it-IT" dirty="0">
              <a:solidFill>
                <a:schemeClr val="accent1"/>
              </a:solidFill>
              <a:latin typeface="Eurostile"/>
              <a:cs typeface="Eurostile"/>
            </a:endParaRPr>
          </a:p>
        </p:txBody>
      </p:sp>
      <p:pic>
        <p:nvPicPr>
          <p:cNvPr id="2" name="Immagine 1" descr="ScorpioASKAPMosaic_noregion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819" y="347682"/>
            <a:ext cx="7060638" cy="53878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1786295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410865"/>
            <a:ext cx="2613403" cy="923330"/>
          </a:xfrm>
          <a:prstGeom prst="rect">
            <a:avLst/>
          </a:prstGeom>
          <a:noFill/>
        </p:spPr>
        <p:txBody>
          <a:bodyPr wrap="none" rtlCol="0">
            <a:spAutoFit/>
          </a:bodyPr>
          <a:lstStyle/>
          <a:p>
            <a:pPr defTabSz="914400"/>
            <a:r>
              <a:rPr lang="it-IT" dirty="0">
                <a:solidFill>
                  <a:srgbClr val="073779"/>
                </a:solidFill>
                <a:latin typeface="Eurostile"/>
                <a:cs typeface="Eurostile"/>
              </a:rPr>
              <a:t>Field center 343.8 -0.2</a:t>
            </a:r>
          </a:p>
          <a:p>
            <a:pPr defTabSz="914400"/>
            <a:r>
              <a:rPr lang="it-IT" dirty="0" err="1">
                <a:solidFill>
                  <a:srgbClr val="073779"/>
                </a:solidFill>
                <a:latin typeface="Eurostile"/>
                <a:cs typeface="Eurostile"/>
              </a:rPr>
              <a:t>Dimensions</a:t>
            </a:r>
            <a:r>
              <a:rPr lang="it-IT" dirty="0">
                <a:solidFill>
                  <a:srgbClr val="073779"/>
                </a:solidFill>
                <a:latin typeface="Eurostile"/>
                <a:cs typeface="Eurostile"/>
              </a:rPr>
              <a:t> 5.4x1.3 deg</a:t>
            </a:r>
            <a:r>
              <a:rPr lang="it-IT" baseline="30000" dirty="0">
                <a:solidFill>
                  <a:srgbClr val="073779"/>
                </a:solidFill>
                <a:latin typeface="Eurostile"/>
                <a:cs typeface="Eurostile"/>
              </a:rPr>
              <a:t>2</a:t>
            </a:r>
          </a:p>
          <a:p>
            <a:pPr defTabSz="914400"/>
            <a:r>
              <a:rPr lang="it-IT" dirty="0">
                <a:solidFill>
                  <a:schemeClr val="accent1"/>
                </a:solidFill>
                <a:latin typeface="Eurostile"/>
                <a:cs typeface="Eurostile"/>
              </a:rPr>
              <a:t>Band 1 (792-1032 MHz)</a:t>
            </a:r>
          </a:p>
        </p:txBody>
      </p:sp>
      <p:pic>
        <p:nvPicPr>
          <p:cNvPr id="2" name="Immagine 1" descr="SCORPIO_ASKAP_AB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53" y="2612858"/>
            <a:ext cx="9299074" cy="3658572"/>
          </a:xfrm>
          <a:prstGeom prst="rect">
            <a:avLst/>
          </a:prstGeom>
        </p:spPr>
      </p:pic>
      <p:sp>
        <p:nvSpPr>
          <p:cNvPr id="3" name="CasellaDiTesto 2"/>
          <p:cNvSpPr txBox="1"/>
          <p:nvPr/>
        </p:nvSpPr>
        <p:spPr>
          <a:xfrm>
            <a:off x="0" y="-50800"/>
            <a:ext cx="9144000" cy="461665"/>
          </a:xfrm>
          <a:prstGeom prst="rect">
            <a:avLst/>
          </a:prstGeom>
          <a:noFill/>
        </p:spPr>
        <p:txBody>
          <a:bodyPr wrap="square" rtlCol="0">
            <a:spAutoFit/>
          </a:bodyPr>
          <a:lstStyle/>
          <a:p>
            <a:pPr defTabSz="914400"/>
            <a:r>
              <a:rPr lang="it-IT" sz="2400" dirty="0">
                <a:solidFill>
                  <a:prstClr val="white"/>
                </a:solidFill>
                <a:latin typeface="Eurostile"/>
                <a:cs typeface="Eurostile"/>
              </a:rPr>
              <a:t>The SCORPIO </a:t>
            </a:r>
            <a:r>
              <a:rPr lang="it-IT" sz="2400" dirty="0" err="1">
                <a:solidFill>
                  <a:prstClr val="white"/>
                </a:solidFill>
                <a:latin typeface="Eurostile"/>
                <a:cs typeface="Eurostile"/>
              </a:rPr>
              <a:t>field</a:t>
            </a:r>
            <a:r>
              <a:rPr lang="it-IT" sz="2400" dirty="0">
                <a:solidFill>
                  <a:prstClr val="white"/>
                </a:solidFill>
                <a:latin typeface="Eurostile"/>
                <a:cs typeface="Eurostile"/>
              </a:rPr>
              <a:t>                                                      </a:t>
            </a:r>
            <a:r>
              <a:rPr lang="it-IT" sz="2400" dirty="0" smtClean="0">
                <a:solidFill>
                  <a:prstClr val="white"/>
                </a:solidFill>
                <a:latin typeface="Eurostile"/>
                <a:cs typeface="Eurostile"/>
              </a:rPr>
              <a:t>             ASKAP </a:t>
            </a:r>
            <a:r>
              <a:rPr lang="it-IT" sz="2400" dirty="0" err="1">
                <a:solidFill>
                  <a:prstClr val="white"/>
                </a:solidFill>
                <a:latin typeface="Eurostile"/>
                <a:cs typeface="Eurostile"/>
              </a:rPr>
              <a:t>map</a:t>
            </a:r>
            <a:r>
              <a:rPr lang="it-IT" sz="2400" dirty="0">
                <a:solidFill>
                  <a:prstClr val="white"/>
                </a:solidFill>
                <a:latin typeface="Eurostile"/>
                <a:cs typeface="Eurostile"/>
              </a:rPr>
              <a:t> </a:t>
            </a:r>
            <a:endParaRPr lang="it-IT" sz="2400" dirty="0">
              <a:solidFill>
                <a:srgbClr val="FFFFFF"/>
              </a:solidFill>
              <a:latin typeface="Eurostile"/>
              <a:cs typeface="Eurostile"/>
            </a:endParaRPr>
          </a:p>
        </p:txBody>
      </p:sp>
    </p:spTree>
    <p:extLst>
      <p:ext uri="{BB962C8B-B14F-4D97-AF65-F5344CB8AC3E}">
        <p14:creationId xmlns:p14="http://schemas.microsoft.com/office/powerpoint/2010/main" val="29364805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ORPIO_ASKAP_AB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5986"/>
            <a:ext cx="9299074" cy="3658572"/>
          </a:xfrm>
          <a:prstGeom prst="rect">
            <a:avLst/>
          </a:prstGeom>
        </p:spPr>
      </p:pic>
      <p:sp>
        <p:nvSpPr>
          <p:cNvPr id="4" name="Rettangolo 3"/>
          <p:cNvSpPr/>
          <p:nvPr/>
        </p:nvSpPr>
        <p:spPr>
          <a:xfrm>
            <a:off x="584200" y="3060700"/>
            <a:ext cx="2765819" cy="2578100"/>
          </a:xfrm>
          <a:prstGeom prst="rect">
            <a:avLst/>
          </a:prstGeom>
          <a:no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CasellaDiTesto 4"/>
          <p:cNvSpPr txBox="1"/>
          <p:nvPr/>
        </p:nvSpPr>
        <p:spPr>
          <a:xfrm>
            <a:off x="0" y="-50800"/>
            <a:ext cx="9144000" cy="461665"/>
          </a:xfrm>
          <a:prstGeom prst="rect">
            <a:avLst/>
          </a:prstGeom>
          <a:noFill/>
        </p:spPr>
        <p:txBody>
          <a:bodyPr wrap="square" rtlCol="0">
            <a:spAutoFit/>
          </a:bodyPr>
          <a:lstStyle/>
          <a:p>
            <a:pPr defTabSz="914400"/>
            <a:r>
              <a:rPr lang="it-IT" sz="2400" dirty="0">
                <a:solidFill>
                  <a:prstClr val="white"/>
                </a:solidFill>
                <a:latin typeface="Eurostile"/>
                <a:cs typeface="Eurostile"/>
              </a:rPr>
              <a:t>The SCORPIO </a:t>
            </a:r>
            <a:r>
              <a:rPr lang="it-IT" sz="2400" dirty="0" err="1">
                <a:solidFill>
                  <a:prstClr val="white"/>
                </a:solidFill>
                <a:latin typeface="Eurostile"/>
                <a:cs typeface="Eurostile"/>
              </a:rPr>
              <a:t>field</a:t>
            </a:r>
            <a:r>
              <a:rPr lang="it-IT" sz="2400" dirty="0">
                <a:solidFill>
                  <a:prstClr val="white"/>
                </a:solidFill>
                <a:latin typeface="Eurostile"/>
                <a:cs typeface="Eurostile"/>
              </a:rPr>
              <a:t>                                                      </a:t>
            </a:r>
            <a:r>
              <a:rPr lang="it-IT" sz="2400" dirty="0" smtClean="0">
                <a:solidFill>
                  <a:prstClr val="white"/>
                </a:solidFill>
                <a:latin typeface="Eurostile"/>
                <a:cs typeface="Eurostile"/>
              </a:rPr>
              <a:t>             ASKAP </a:t>
            </a:r>
            <a:r>
              <a:rPr lang="it-IT" sz="2400" dirty="0" err="1">
                <a:solidFill>
                  <a:prstClr val="white"/>
                </a:solidFill>
                <a:latin typeface="Eurostile"/>
                <a:cs typeface="Eurostile"/>
              </a:rPr>
              <a:t>map</a:t>
            </a:r>
            <a:r>
              <a:rPr lang="it-IT" sz="2400" dirty="0">
                <a:solidFill>
                  <a:prstClr val="white"/>
                </a:solidFill>
                <a:latin typeface="Eurostile"/>
                <a:cs typeface="Eurostile"/>
              </a:rPr>
              <a:t> </a:t>
            </a:r>
            <a:endParaRPr lang="it-IT" sz="2400" dirty="0">
              <a:solidFill>
                <a:srgbClr val="FFFFFF"/>
              </a:solidFill>
              <a:latin typeface="Eurostile"/>
              <a:cs typeface="Eurostile"/>
            </a:endParaRPr>
          </a:p>
        </p:txBody>
      </p:sp>
      <p:grpSp>
        <p:nvGrpSpPr>
          <p:cNvPr id="7" name="Gruppo 6"/>
          <p:cNvGrpSpPr/>
          <p:nvPr/>
        </p:nvGrpSpPr>
        <p:grpSpPr>
          <a:xfrm>
            <a:off x="469900" y="2534393"/>
            <a:ext cx="2984500" cy="318989"/>
            <a:chOff x="3251200" y="3262411"/>
            <a:chExt cx="2984500" cy="318989"/>
          </a:xfrm>
        </p:grpSpPr>
        <p:cxnSp>
          <p:nvCxnSpPr>
            <p:cNvPr id="8" name="Connettore 2 7"/>
            <p:cNvCxnSpPr/>
            <p:nvPr/>
          </p:nvCxnSpPr>
          <p:spPr>
            <a:xfrm>
              <a:off x="3251200" y="3581400"/>
              <a:ext cx="2984500" cy="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4292600" y="3262411"/>
              <a:ext cx="613169" cy="307777"/>
            </a:xfrm>
            <a:prstGeom prst="rect">
              <a:avLst/>
            </a:prstGeom>
            <a:noFill/>
          </p:spPr>
          <p:txBody>
            <a:bodyPr wrap="none" rtlCol="0">
              <a:spAutoFit/>
            </a:bodyPr>
            <a:lstStyle/>
            <a:p>
              <a:r>
                <a:rPr lang="it-IT" sz="1400" dirty="0" smtClean="0">
                  <a:solidFill>
                    <a:schemeClr val="bg1"/>
                  </a:solidFill>
                  <a:latin typeface="Eurostile"/>
                  <a:cs typeface="Eurostile"/>
                </a:rPr>
                <a:t>1 </a:t>
              </a:r>
              <a:r>
                <a:rPr lang="it-IT" sz="1400" dirty="0" err="1" smtClean="0">
                  <a:solidFill>
                    <a:schemeClr val="bg1"/>
                  </a:solidFill>
                  <a:latin typeface="Eurostile"/>
                  <a:cs typeface="Eurostile"/>
                </a:rPr>
                <a:t>deg</a:t>
              </a:r>
              <a:endParaRPr lang="it-IT" sz="1400" dirty="0">
                <a:solidFill>
                  <a:schemeClr val="bg1"/>
                </a:solidFill>
                <a:latin typeface="Eurostile"/>
                <a:cs typeface="Eurostile"/>
              </a:endParaRPr>
            </a:p>
          </p:txBody>
        </p:sp>
      </p:grpSp>
    </p:spTree>
    <p:extLst>
      <p:ext uri="{BB962C8B-B14F-4D97-AF65-F5344CB8AC3E}">
        <p14:creationId xmlns:p14="http://schemas.microsoft.com/office/powerpoint/2010/main" val="4381397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2040" y="1720463"/>
            <a:ext cx="9021740" cy="5405903"/>
          </a:xfrm>
        </p:spPr>
        <p:txBody>
          <a:bodyPr>
            <a:normAutofit fontScale="85000" lnSpcReduction="20000"/>
          </a:bodyPr>
          <a:lstStyle/>
          <a:p>
            <a:pPr algn="l"/>
            <a:r>
              <a:rPr lang="it-IT" sz="2400" dirty="0" smtClean="0">
                <a:solidFill>
                  <a:schemeClr val="accent1"/>
                </a:solidFill>
                <a:latin typeface="Eurostile"/>
                <a:cs typeface="Eurostile"/>
              </a:rPr>
              <a:t> </a:t>
            </a:r>
          </a:p>
          <a:p>
            <a:pPr algn="l"/>
            <a:r>
              <a:rPr lang="it-IT" sz="2600" dirty="0" smtClean="0">
                <a:solidFill>
                  <a:schemeClr val="accent1"/>
                </a:solidFill>
                <a:latin typeface="Eurostile"/>
                <a:cs typeface="Eurostile"/>
              </a:rPr>
              <a:t>                                                                          </a:t>
            </a:r>
            <a:r>
              <a:rPr lang="it-IT" sz="2600" dirty="0" err="1" smtClean="0">
                <a:solidFill>
                  <a:schemeClr val="accent1"/>
                </a:solidFill>
                <a:latin typeface="Eurostile"/>
                <a:cs typeface="Eurostile"/>
              </a:rPr>
              <a:t>One</a:t>
            </a:r>
            <a:r>
              <a:rPr lang="it-IT" sz="2600" dirty="0" smtClean="0">
                <a:solidFill>
                  <a:schemeClr val="accent1"/>
                </a:solidFill>
                <a:latin typeface="Eurostile"/>
                <a:cs typeface="Eurostile"/>
              </a:rPr>
              <a:t> of the 16  INAF </a:t>
            </a:r>
            <a:r>
              <a:rPr lang="it-IT" sz="2600" dirty="0" err="1" smtClean="0">
                <a:solidFill>
                  <a:schemeClr val="accent1"/>
                </a:solidFill>
                <a:latin typeface="Eurostile"/>
                <a:cs typeface="Eurostile"/>
              </a:rPr>
              <a:t>Structures</a:t>
            </a:r>
            <a:endParaRPr lang="it-IT" sz="2600" dirty="0" smtClean="0">
              <a:solidFill>
                <a:schemeClr val="accent1"/>
              </a:solidFill>
              <a:latin typeface="Eurostile"/>
              <a:cs typeface="Eurostile"/>
            </a:endParaRPr>
          </a:p>
          <a:p>
            <a:pPr algn="l"/>
            <a:endParaRPr lang="it-IT" sz="2600" dirty="0">
              <a:solidFill>
                <a:schemeClr val="accent1"/>
              </a:solidFill>
              <a:latin typeface="Eurostile"/>
              <a:cs typeface="Eurostile"/>
            </a:endParaRPr>
          </a:p>
          <a:p>
            <a:pPr algn="l"/>
            <a:endParaRPr lang="it-IT" sz="2600" dirty="0" smtClean="0">
              <a:solidFill>
                <a:schemeClr val="accent1"/>
              </a:solidFill>
              <a:latin typeface="Eurostile"/>
              <a:cs typeface="Eurostile"/>
            </a:endParaRPr>
          </a:p>
          <a:p>
            <a:pPr algn="l"/>
            <a:endParaRPr lang="it-IT" sz="2600" dirty="0">
              <a:solidFill>
                <a:schemeClr val="bg1"/>
              </a:solidFill>
              <a:latin typeface="+mj-lt"/>
              <a:cs typeface="Comic Sans MS"/>
            </a:endParaRPr>
          </a:p>
          <a:p>
            <a:pPr algn="l"/>
            <a:endParaRPr lang="it-IT" sz="2600" dirty="0" smtClean="0">
              <a:solidFill>
                <a:schemeClr val="bg1"/>
              </a:solidFill>
              <a:latin typeface="+mj-lt"/>
              <a:cs typeface="Comic Sans MS"/>
            </a:endParaRPr>
          </a:p>
          <a:p>
            <a:pPr algn="l"/>
            <a:endParaRPr lang="it-IT" sz="2600" dirty="0">
              <a:solidFill>
                <a:schemeClr val="bg1"/>
              </a:solidFill>
              <a:latin typeface="+mj-lt"/>
              <a:cs typeface="Comic Sans MS"/>
            </a:endParaRPr>
          </a:p>
          <a:p>
            <a:pPr algn="l"/>
            <a:endParaRPr lang="it-IT" sz="2600" dirty="0" smtClean="0">
              <a:solidFill>
                <a:schemeClr val="bg1"/>
              </a:solidFill>
              <a:latin typeface="+mj-lt"/>
              <a:cs typeface="Comic Sans MS"/>
            </a:endParaRPr>
          </a:p>
          <a:p>
            <a:pPr algn="l"/>
            <a:endParaRPr lang="it-IT" sz="2600" dirty="0" smtClean="0">
              <a:solidFill>
                <a:schemeClr val="bg1"/>
              </a:solidFill>
              <a:latin typeface="+mj-lt"/>
              <a:cs typeface="Comic Sans MS"/>
            </a:endParaRPr>
          </a:p>
          <a:p>
            <a:pPr algn="l"/>
            <a:endParaRPr lang="it-IT" sz="2600" dirty="0" smtClean="0">
              <a:solidFill>
                <a:schemeClr val="bg1"/>
              </a:solidFill>
              <a:latin typeface="+mj-lt"/>
              <a:cs typeface="Comic Sans MS"/>
            </a:endParaRPr>
          </a:p>
          <a:p>
            <a:pPr algn="l"/>
            <a:r>
              <a:rPr lang="it-IT" sz="2600" dirty="0" err="1" smtClean="0">
                <a:solidFill>
                  <a:srgbClr val="073779"/>
                </a:solidFill>
                <a:latin typeface="Eurostile"/>
                <a:cs typeface="Eurostile"/>
              </a:rPr>
              <a:t>HQs</a:t>
            </a:r>
            <a:r>
              <a:rPr lang="it-IT" sz="2600" dirty="0" smtClean="0">
                <a:solidFill>
                  <a:srgbClr val="073779"/>
                </a:solidFill>
                <a:latin typeface="Eurostile"/>
                <a:cs typeface="Eurostile"/>
              </a:rPr>
              <a:t> in  Catania, inside </a:t>
            </a:r>
            <a:r>
              <a:rPr lang="it-IT" sz="2600" dirty="0" err="1" smtClean="0">
                <a:solidFill>
                  <a:srgbClr val="073779"/>
                </a:solidFill>
                <a:latin typeface="Eurostile"/>
                <a:cs typeface="Eurostile"/>
              </a:rPr>
              <a:t>University</a:t>
            </a:r>
            <a:r>
              <a:rPr lang="it-IT" sz="2600" dirty="0" smtClean="0">
                <a:solidFill>
                  <a:srgbClr val="073779"/>
                </a:solidFill>
                <a:latin typeface="Eurostile"/>
                <a:cs typeface="Eurostile"/>
              </a:rPr>
              <a:t> of Catania Campus</a:t>
            </a:r>
          </a:p>
          <a:p>
            <a:pPr algn="l"/>
            <a:r>
              <a:rPr lang="it-IT" sz="2600" dirty="0">
                <a:solidFill>
                  <a:srgbClr val="073779"/>
                </a:solidFill>
                <a:latin typeface="Eurostile"/>
                <a:cs typeface="Eurostile"/>
              </a:rPr>
              <a:t>	</a:t>
            </a:r>
            <a:r>
              <a:rPr lang="it-IT" sz="2600" dirty="0" smtClean="0">
                <a:solidFill>
                  <a:srgbClr val="073779"/>
                </a:solidFill>
                <a:latin typeface="Eurostile"/>
                <a:cs typeface="Eurostile"/>
              </a:rPr>
              <a:t>					</a:t>
            </a:r>
            <a:r>
              <a:rPr lang="it-IT" sz="2600" b="1" dirty="0" err="1" smtClean="0">
                <a:solidFill>
                  <a:srgbClr val="073779"/>
                </a:solidFill>
                <a:latin typeface="Eurostile"/>
                <a:cs typeface="Eurostile"/>
              </a:rPr>
              <a:t>Synergy</a:t>
            </a:r>
            <a:r>
              <a:rPr lang="it-IT" sz="2600" b="1" dirty="0" smtClean="0">
                <a:solidFill>
                  <a:srgbClr val="073779"/>
                </a:solidFill>
                <a:latin typeface="Eurostile"/>
                <a:cs typeface="Eurostile"/>
              </a:rPr>
              <a:t> with UNICT</a:t>
            </a:r>
          </a:p>
          <a:p>
            <a:pPr algn="l"/>
            <a:endParaRPr lang="it-IT" sz="2600" dirty="0" smtClean="0">
              <a:solidFill>
                <a:srgbClr val="073779"/>
              </a:solidFill>
              <a:latin typeface="Eurostile"/>
              <a:cs typeface="Eurostile"/>
            </a:endParaRPr>
          </a:p>
          <a:p>
            <a:pPr algn="l"/>
            <a:r>
              <a:rPr lang="it-IT" sz="2600" dirty="0">
                <a:solidFill>
                  <a:srgbClr val="073779"/>
                </a:solidFill>
                <a:latin typeface="Eurostile"/>
                <a:cs typeface="Eurostile"/>
              </a:rPr>
              <a:t> </a:t>
            </a:r>
            <a:r>
              <a:rPr lang="it-IT" sz="2600" dirty="0" smtClean="0">
                <a:solidFill>
                  <a:srgbClr val="073779"/>
                </a:solidFill>
                <a:latin typeface="Eurostile"/>
                <a:cs typeface="Eurostile"/>
              </a:rPr>
              <a:t>    Staff: 62 (</a:t>
            </a:r>
            <a:r>
              <a:rPr lang="it-IT" sz="2600" dirty="0" err="1" smtClean="0">
                <a:solidFill>
                  <a:srgbClr val="073779"/>
                </a:solidFill>
                <a:latin typeface="Eurostile"/>
                <a:cs typeface="Eurostile"/>
              </a:rPr>
              <a:t>researchs</a:t>
            </a:r>
            <a:r>
              <a:rPr lang="it-IT" sz="2600" dirty="0" smtClean="0">
                <a:solidFill>
                  <a:srgbClr val="073779"/>
                </a:solidFill>
                <a:latin typeface="Eurostile"/>
                <a:cs typeface="Eurostile"/>
              </a:rPr>
              <a:t>/</a:t>
            </a:r>
            <a:r>
              <a:rPr lang="it-IT" sz="2600" dirty="0" err="1" smtClean="0">
                <a:solidFill>
                  <a:srgbClr val="073779"/>
                </a:solidFill>
                <a:latin typeface="Eurostile"/>
                <a:cs typeface="Eurostile"/>
              </a:rPr>
              <a:t>technicians</a:t>
            </a:r>
            <a:r>
              <a:rPr lang="it-IT" sz="2600" dirty="0" smtClean="0">
                <a:solidFill>
                  <a:srgbClr val="073779"/>
                </a:solidFill>
                <a:latin typeface="Eurostile"/>
                <a:cs typeface="Eurostile"/>
              </a:rPr>
              <a:t>/</a:t>
            </a:r>
            <a:r>
              <a:rPr lang="it-IT" sz="2600" dirty="0" err="1" smtClean="0">
                <a:solidFill>
                  <a:srgbClr val="073779"/>
                </a:solidFill>
                <a:latin typeface="Eurostile"/>
                <a:cs typeface="Eurostile"/>
              </a:rPr>
              <a:t>amministratives</a:t>
            </a:r>
            <a:r>
              <a:rPr lang="it-IT" sz="2600" dirty="0" smtClean="0">
                <a:solidFill>
                  <a:srgbClr val="073779"/>
                </a:solidFill>
                <a:latin typeface="Eurostile"/>
                <a:cs typeface="Eurostile"/>
              </a:rPr>
              <a:t>)  </a:t>
            </a:r>
          </a:p>
          <a:p>
            <a:pPr algn="l"/>
            <a:r>
              <a:rPr lang="it-IT" sz="2600" dirty="0" smtClean="0">
                <a:solidFill>
                  <a:srgbClr val="073779"/>
                </a:solidFill>
                <a:latin typeface="Eurostile"/>
                <a:cs typeface="Eurostile"/>
              </a:rPr>
              <a:t>     30  non-staff (Students, </a:t>
            </a:r>
            <a:r>
              <a:rPr lang="it-IT" sz="2600" dirty="0" err="1" smtClean="0">
                <a:solidFill>
                  <a:srgbClr val="073779"/>
                </a:solidFill>
                <a:latin typeface="Eurostile"/>
                <a:cs typeface="Eurostile"/>
              </a:rPr>
              <a:t>PdD</a:t>
            </a:r>
            <a:r>
              <a:rPr lang="it-IT" sz="2600" dirty="0" smtClean="0">
                <a:solidFill>
                  <a:srgbClr val="073779"/>
                </a:solidFill>
                <a:latin typeface="Eurostile"/>
                <a:cs typeface="Eurostile"/>
              </a:rPr>
              <a:t> </a:t>
            </a:r>
            <a:r>
              <a:rPr lang="it-IT" sz="2600" dirty="0" err="1" smtClean="0">
                <a:solidFill>
                  <a:srgbClr val="073779"/>
                </a:solidFill>
                <a:latin typeface="Eurostile"/>
                <a:cs typeface="Eurostile"/>
              </a:rPr>
              <a:t>students</a:t>
            </a:r>
            <a:r>
              <a:rPr lang="it-IT" sz="2600" dirty="0" smtClean="0">
                <a:solidFill>
                  <a:srgbClr val="073779"/>
                </a:solidFill>
                <a:latin typeface="Eurostile"/>
                <a:cs typeface="Eurostile"/>
              </a:rPr>
              <a:t>, post-doc……)</a:t>
            </a:r>
            <a:r>
              <a:rPr lang="it-IT" sz="2600" dirty="0" smtClean="0">
                <a:solidFill>
                  <a:schemeClr val="bg1"/>
                </a:solidFill>
                <a:latin typeface="+mj-lt"/>
                <a:cs typeface="Comic Sans MS"/>
              </a:rPr>
              <a:t>…..)</a:t>
            </a:r>
          </a:p>
          <a:p>
            <a:pPr algn="l"/>
            <a:endParaRPr lang="it-IT" sz="2600" dirty="0">
              <a:solidFill>
                <a:schemeClr val="bg1"/>
              </a:solidFill>
              <a:latin typeface="+mj-lt"/>
              <a:cs typeface="Comic Sans MS"/>
            </a:endParaRPr>
          </a:p>
          <a:p>
            <a:pPr algn="l"/>
            <a:endParaRPr lang="it-IT" sz="2600" dirty="0" smtClean="0">
              <a:solidFill>
                <a:schemeClr val="bg1"/>
              </a:solidFill>
              <a:latin typeface="+mj-lt"/>
              <a:cs typeface="Comic Sans MS"/>
            </a:endParaRPr>
          </a:p>
          <a:p>
            <a:pPr algn="l"/>
            <a:endParaRPr lang="it-IT" sz="2400" dirty="0">
              <a:solidFill>
                <a:schemeClr val="bg1"/>
              </a:solidFill>
              <a:latin typeface="Comic Sans MS"/>
              <a:cs typeface="Comic Sans MS"/>
            </a:endParaRPr>
          </a:p>
        </p:txBody>
      </p:sp>
      <p:pic>
        <p:nvPicPr>
          <p:cNvPr id="7" name="Immagine 6" descr="Ss_2_l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57" y="2340104"/>
            <a:ext cx="9445917" cy="2509072"/>
          </a:xfrm>
          <a:prstGeom prst="rect">
            <a:avLst/>
          </a:prstGeom>
        </p:spPr>
      </p:pic>
      <p:sp>
        <p:nvSpPr>
          <p:cNvPr id="8" name="CasellaDiTesto 7"/>
          <p:cNvSpPr txBox="1"/>
          <p:nvPr/>
        </p:nvSpPr>
        <p:spPr>
          <a:xfrm>
            <a:off x="120316" y="-88275"/>
            <a:ext cx="6402163" cy="523220"/>
          </a:xfrm>
          <a:prstGeom prst="rect">
            <a:avLst/>
          </a:prstGeom>
          <a:noFill/>
        </p:spPr>
        <p:txBody>
          <a:bodyPr wrap="none" rtlCol="0">
            <a:spAutoFit/>
          </a:bodyPr>
          <a:lstStyle/>
          <a:p>
            <a:r>
              <a:rPr lang="it-IT" sz="2800" dirty="0" smtClean="0">
                <a:solidFill>
                  <a:schemeClr val="bg1"/>
                </a:solidFill>
                <a:latin typeface="Eurostile"/>
                <a:cs typeface="Eurostile"/>
              </a:rPr>
              <a:t>INAF   Osservatorio  Astrofisico di Catania  </a:t>
            </a:r>
            <a:endParaRPr lang="it-IT" sz="2800" dirty="0">
              <a:solidFill>
                <a:schemeClr val="bg1"/>
              </a:solidFill>
              <a:latin typeface="Eurostile"/>
              <a:cs typeface="Eurostile"/>
            </a:endParaRPr>
          </a:p>
        </p:txBody>
      </p:sp>
      <p:pic>
        <p:nvPicPr>
          <p:cNvPr id="9" name="Picture 5" descr="loghi.png"/>
          <p:cNvPicPr>
            <a:picLocks noChangeAspect="1"/>
          </p:cNvPicPr>
          <p:nvPr/>
        </p:nvPicPr>
        <p:blipFill rotWithShape="1">
          <a:blip r:embed="rId4">
            <a:extLst>
              <a:ext uri="{28A0092B-C50C-407E-A947-70E740481C1C}">
                <a14:useLocalDpi xmlns:a14="http://schemas.microsoft.com/office/drawing/2010/main" val="0"/>
              </a:ext>
            </a:extLst>
          </a:blip>
          <a:srcRect r="55406"/>
          <a:stretch/>
        </p:blipFill>
        <p:spPr>
          <a:xfrm>
            <a:off x="7757800" y="763130"/>
            <a:ext cx="1386200" cy="1263911"/>
          </a:xfrm>
          <a:prstGeom prst="rect">
            <a:avLst/>
          </a:prstGeom>
        </p:spPr>
      </p:pic>
      <p:pic>
        <p:nvPicPr>
          <p:cNvPr id="6" name="Immagine 1" descr="inaf_italy.tiff"/>
          <p:cNvPicPr>
            <a:picLocks noChangeAspect="1"/>
          </p:cNvPicPr>
          <p:nvPr/>
        </p:nvPicPr>
        <p:blipFill rotWithShape="1">
          <a:blip r:embed="rId5">
            <a:extLst>
              <a:ext uri="{28A0092B-C50C-407E-A947-70E740481C1C}">
                <a14:useLocalDpi xmlns:a14="http://schemas.microsoft.com/office/drawing/2010/main" val="0"/>
              </a:ext>
            </a:extLst>
          </a:blip>
          <a:srcRect l="2768" r="5086" b="3725"/>
          <a:stretch/>
        </p:blipFill>
        <p:spPr bwMode="auto">
          <a:xfrm>
            <a:off x="239744" y="546715"/>
            <a:ext cx="1731810" cy="2147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2610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50800"/>
            <a:ext cx="9144000" cy="461665"/>
          </a:xfrm>
          <a:prstGeom prst="rect">
            <a:avLst/>
          </a:prstGeom>
          <a:noFill/>
        </p:spPr>
        <p:txBody>
          <a:bodyPr wrap="square" rtlCol="0">
            <a:spAutoFit/>
          </a:bodyPr>
          <a:lstStyle/>
          <a:p>
            <a:pPr defTabSz="914400"/>
            <a:r>
              <a:rPr lang="it-IT" sz="2400" dirty="0">
                <a:solidFill>
                  <a:prstClr val="white"/>
                </a:solidFill>
                <a:latin typeface="Eurostile"/>
                <a:cs typeface="Eurostile"/>
              </a:rPr>
              <a:t>The SCORPIO </a:t>
            </a:r>
            <a:r>
              <a:rPr lang="it-IT" sz="2400" dirty="0" err="1">
                <a:solidFill>
                  <a:prstClr val="white"/>
                </a:solidFill>
                <a:latin typeface="Eurostile"/>
                <a:cs typeface="Eurostile"/>
              </a:rPr>
              <a:t>field</a:t>
            </a:r>
            <a:r>
              <a:rPr lang="it-IT" sz="2400" dirty="0">
                <a:solidFill>
                  <a:prstClr val="white"/>
                </a:solidFill>
                <a:latin typeface="Eurostile"/>
                <a:cs typeface="Eurostile"/>
              </a:rPr>
              <a:t>                                                      </a:t>
            </a:r>
            <a:r>
              <a:rPr lang="it-IT" sz="2400" dirty="0" smtClean="0">
                <a:solidFill>
                  <a:prstClr val="white"/>
                </a:solidFill>
                <a:latin typeface="Eurostile"/>
                <a:cs typeface="Eurostile"/>
              </a:rPr>
              <a:t>             ASKAP </a:t>
            </a:r>
            <a:r>
              <a:rPr lang="it-IT" sz="2400" dirty="0" err="1">
                <a:solidFill>
                  <a:prstClr val="white"/>
                </a:solidFill>
                <a:latin typeface="Eurostile"/>
                <a:cs typeface="Eurostile"/>
              </a:rPr>
              <a:t>map</a:t>
            </a:r>
            <a:r>
              <a:rPr lang="it-IT" sz="2400" dirty="0">
                <a:solidFill>
                  <a:prstClr val="white"/>
                </a:solidFill>
                <a:latin typeface="Eurostile"/>
                <a:cs typeface="Eurostile"/>
              </a:rPr>
              <a:t> </a:t>
            </a:r>
            <a:endParaRPr lang="it-IT" sz="2400" dirty="0">
              <a:solidFill>
                <a:srgbClr val="FFFFFF"/>
              </a:solidFill>
              <a:latin typeface="Eurostile"/>
              <a:cs typeface="Eurostile"/>
            </a:endParaRPr>
          </a:p>
        </p:txBody>
      </p:sp>
      <p:pic>
        <p:nvPicPr>
          <p:cNvPr id="3" name="Immagine 2" descr="zoom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345" y="860961"/>
            <a:ext cx="5474355" cy="5235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34954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ORPIO_ASKAP_AB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3286"/>
            <a:ext cx="9299074" cy="3658572"/>
          </a:xfrm>
          <a:prstGeom prst="rect">
            <a:avLst/>
          </a:prstGeom>
        </p:spPr>
      </p:pic>
      <p:sp>
        <p:nvSpPr>
          <p:cNvPr id="4" name="Rettangolo 3"/>
          <p:cNvSpPr/>
          <p:nvPr/>
        </p:nvSpPr>
        <p:spPr>
          <a:xfrm>
            <a:off x="3251200" y="3048000"/>
            <a:ext cx="2984500" cy="2743200"/>
          </a:xfrm>
          <a:prstGeom prst="rect">
            <a:avLst/>
          </a:prstGeom>
          <a:no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CasellaDiTesto 4"/>
          <p:cNvSpPr txBox="1"/>
          <p:nvPr/>
        </p:nvSpPr>
        <p:spPr>
          <a:xfrm>
            <a:off x="0" y="-50800"/>
            <a:ext cx="9144000" cy="461665"/>
          </a:xfrm>
          <a:prstGeom prst="rect">
            <a:avLst/>
          </a:prstGeom>
          <a:noFill/>
        </p:spPr>
        <p:txBody>
          <a:bodyPr wrap="square" rtlCol="0">
            <a:spAutoFit/>
          </a:bodyPr>
          <a:lstStyle/>
          <a:p>
            <a:pPr defTabSz="914400"/>
            <a:r>
              <a:rPr lang="it-IT" sz="2400" dirty="0">
                <a:solidFill>
                  <a:prstClr val="white"/>
                </a:solidFill>
                <a:latin typeface="Eurostile"/>
                <a:cs typeface="Eurostile"/>
              </a:rPr>
              <a:t>The SCORPIO </a:t>
            </a:r>
            <a:r>
              <a:rPr lang="it-IT" sz="2400" dirty="0" err="1">
                <a:solidFill>
                  <a:prstClr val="white"/>
                </a:solidFill>
                <a:latin typeface="Eurostile"/>
                <a:cs typeface="Eurostile"/>
              </a:rPr>
              <a:t>field</a:t>
            </a:r>
            <a:r>
              <a:rPr lang="it-IT" sz="2400" dirty="0">
                <a:solidFill>
                  <a:prstClr val="white"/>
                </a:solidFill>
                <a:latin typeface="Eurostile"/>
                <a:cs typeface="Eurostile"/>
              </a:rPr>
              <a:t>                                                      </a:t>
            </a:r>
            <a:r>
              <a:rPr lang="it-IT" sz="2400" dirty="0" smtClean="0">
                <a:solidFill>
                  <a:prstClr val="white"/>
                </a:solidFill>
                <a:latin typeface="Eurostile"/>
                <a:cs typeface="Eurostile"/>
              </a:rPr>
              <a:t>             ASKAP </a:t>
            </a:r>
            <a:r>
              <a:rPr lang="it-IT" sz="2400" dirty="0" err="1">
                <a:solidFill>
                  <a:prstClr val="white"/>
                </a:solidFill>
                <a:latin typeface="Eurostile"/>
                <a:cs typeface="Eurostile"/>
              </a:rPr>
              <a:t>map</a:t>
            </a:r>
            <a:r>
              <a:rPr lang="it-IT" sz="2400" dirty="0">
                <a:solidFill>
                  <a:prstClr val="white"/>
                </a:solidFill>
                <a:latin typeface="Eurostile"/>
                <a:cs typeface="Eurostile"/>
              </a:rPr>
              <a:t> </a:t>
            </a:r>
            <a:endParaRPr lang="it-IT" sz="2400" dirty="0">
              <a:solidFill>
                <a:srgbClr val="FFFFFF"/>
              </a:solidFill>
              <a:latin typeface="Eurostile"/>
              <a:cs typeface="Eurostile"/>
            </a:endParaRPr>
          </a:p>
        </p:txBody>
      </p:sp>
      <p:grpSp>
        <p:nvGrpSpPr>
          <p:cNvPr id="11" name="Gruppo 10"/>
          <p:cNvGrpSpPr/>
          <p:nvPr/>
        </p:nvGrpSpPr>
        <p:grpSpPr>
          <a:xfrm>
            <a:off x="3251200" y="2383286"/>
            <a:ext cx="2984500" cy="318989"/>
            <a:chOff x="3251200" y="3262411"/>
            <a:chExt cx="2984500" cy="318989"/>
          </a:xfrm>
        </p:grpSpPr>
        <p:cxnSp>
          <p:nvCxnSpPr>
            <p:cNvPr id="6" name="Connettore 2 5"/>
            <p:cNvCxnSpPr/>
            <p:nvPr/>
          </p:nvCxnSpPr>
          <p:spPr>
            <a:xfrm>
              <a:off x="3251200" y="3581400"/>
              <a:ext cx="2984500" cy="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CasellaDiTesto 9"/>
            <p:cNvSpPr txBox="1"/>
            <p:nvPr/>
          </p:nvSpPr>
          <p:spPr>
            <a:xfrm>
              <a:off x="4292600" y="3262411"/>
              <a:ext cx="613169" cy="307777"/>
            </a:xfrm>
            <a:prstGeom prst="rect">
              <a:avLst/>
            </a:prstGeom>
            <a:noFill/>
          </p:spPr>
          <p:txBody>
            <a:bodyPr wrap="none" rtlCol="0">
              <a:spAutoFit/>
            </a:bodyPr>
            <a:lstStyle/>
            <a:p>
              <a:r>
                <a:rPr lang="it-IT" sz="1400" dirty="0" smtClean="0">
                  <a:solidFill>
                    <a:schemeClr val="bg1"/>
                  </a:solidFill>
                  <a:latin typeface="Eurostile"/>
                  <a:cs typeface="Eurostile"/>
                </a:rPr>
                <a:t>1 </a:t>
              </a:r>
              <a:r>
                <a:rPr lang="it-IT" sz="1400" dirty="0" err="1" smtClean="0">
                  <a:solidFill>
                    <a:schemeClr val="bg1"/>
                  </a:solidFill>
                  <a:latin typeface="Eurostile"/>
                  <a:cs typeface="Eurostile"/>
                </a:rPr>
                <a:t>deg</a:t>
              </a:r>
              <a:endParaRPr lang="it-IT" sz="1400" dirty="0">
                <a:solidFill>
                  <a:schemeClr val="bg1"/>
                </a:solidFill>
                <a:latin typeface="Eurostile"/>
                <a:cs typeface="Eurostile"/>
              </a:endParaRPr>
            </a:p>
          </p:txBody>
        </p:sp>
      </p:grpSp>
    </p:spTree>
    <p:extLst>
      <p:ext uri="{BB962C8B-B14F-4D97-AF65-F5344CB8AC3E}">
        <p14:creationId xmlns:p14="http://schemas.microsoft.com/office/powerpoint/2010/main" val="16702042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50800"/>
            <a:ext cx="9144000" cy="461665"/>
          </a:xfrm>
          <a:prstGeom prst="rect">
            <a:avLst/>
          </a:prstGeom>
          <a:noFill/>
        </p:spPr>
        <p:txBody>
          <a:bodyPr wrap="square" rtlCol="0">
            <a:spAutoFit/>
          </a:bodyPr>
          <a:lstStyle/>
          <a:p>
            <a:pPr defTabSz="914400"/>
            <a:r>
              <a:rPr lang="it-IT" sz="2400" dirty="0">
                <a:solidFill>
                  <a:prstClr val="white"/>
                </a:solidFill>
                <a:latin typeface="Eurostile"/>
                <a:cs typeface="Eurostile"/>
              </a:rPr>
              <a:t>The SCORPIO </a:t>
            </a:r>
            <a:r>
              <a:rPr lang="it-IT" sz="2400" dirty="0" err="1">
                <a:solidFill>
                  <a:prstClr val="white"/>
                </a:solidFill>
                <a:latin typeface="Eurostile"/>
                <a:cs typeface="Eurostile"/>
              </a:rPr>
              <a:t>field</a:t>
            </a:r>
            <a:r>
              <a:rPr lang="it-IT" sz="2400" dirty="0">
                <a:solidFill>
                  <a:prstClr val="white"/>
                </a:solidFill>
                <a:latin typeface="Eurostile"/>
                <a:cs typeface="Eurostile"/>
              </a:rPr>
              <a:t>                                                      </a:t>
            </a:r>
            <a:r>
              <a:rPr lang="it-IT" sz="2400" dirty="0" smtClean="0">
                <a:solidFill>
                  <a:prstClr val="white"/>
                </a:solidFill>
                <a:latin typeface="Eurostile"/>
                <a:cs typeface="Eurostile"/>
              </a:rPr>
              <a:t>             ASKAP </a:t>
            </a:r>
            <a:r>
              <a:rPr lang="it-IT" sz="2400" dirty="0" err="1">
                <a:solidFill>
                  <a:prstClr val="white"/>
                </a:solidFill>
                <a:latin typeface="Eurostile"/>
                <a:cs typeface="Eurostile"/>
              </a:rPr>
              <a:t>map</a:t>
            </a:r>
            <a:r>
              <a:rPr lang="it-IT" sz="2400" dirty="0">
                <a:solidFill>
                  <a:prstClr val="white"/>
                </a:solidFill>
                <a:latin typeface="Eurostile"/>
                <a:cs typeface="Eurostile"/>
              </a:rPr>
              <a:t> </a:t>
            </a:r>
            <a:endParaRPr lang="it-IT" sz="2400" dirty="0">
              <a:solidFill>
                <a:srgbClr val="FFFFFF"/>
              </a:solidFill>
              <a:latin typeface="Eurostile"/>
              <a:cs typeface="Eurostile"/>
            </a:endParaRPr>
          </a:p>
        </p:txBody>
      </p:sp>
      <p:pic>
        <p:nvPicPr>
          <p:cNvPr id="4" name="Immagine 3" descr="zoom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774700"/>
            <a:ext cx="6858000" cy="5574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48181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ORPIO_ASKAP_AB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2081827"/>
            <a:ext cx="9299074" cy="3658572"/>
          </a:xfrm>
          <a:prstGeom prst="rect">
            <a:avLst/>
          </a:prstGeom>
        </p:spPr>
      </p:pic>
      <p:sp>
        <p:nvSpPr>
          <p:cNvPr id="4" name="Rettangolo 3"/>
          <p:cNvSpPr/>
          <p:nvPr/>
        </p:nvSpPr>
        <p:spPr>
          <a:xfrm>
            <a:off x="6134100" y="2462311"/>
            <a:ext cx="2984500" cy="2743200"/>
          </a:xfrm>
          <a:prstGeom prst="rect">
            <a:avLst/>
          </a:prstGeom>
          <a:no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CasellaDiTesto 4"/>
          <p:cNvSpPr txBox="1"/>
          <p:nvPr/>
        </p:nvSpPr>
        <p:spPr>
          <a:xfrm>
            <a:off x="0" y="-50800"/>
            <a:ext cx="9144000" cy="461665"/>
          </a:xfrm>
          <a:prstGeom prst="rect">
            <a:avLst/>
          </a:prstGeom>
          <a:noFill/>
        </p:spPr>
        <p:txBody>
          <a:bodyPr wrap="square" rtlCol="0">
            <a:spAutoFit/>
          </a:bodyPr>
          <a:lstStyle/>
          <a:p>
            <a:pPr defTabSz="914400"/>
            <a:r>
              <a:rPr lang="it-IT" sz="2400" dirty="0">
                <a:solidFill>
                  <a:prstClr val="white"/>
                </a:solidFill>
                <a:latin typeface="Eurostile"/>
                <a:cs typeface="Eurostile"/>
              </a:rPr>
              <a:t>The SCORPIO </a:t>
            </a:r>
            <a:r>
              <a:rPr lang="it-IT" sz="2400" dirty="0" err="1">
                <a:solidFill>
                  <a:prstClr val="white"/>
                </a:solidFill>
                <a:latin typeface="Eurostile"/>
                <a:cs typeface="Eurostile"/>
              </a:rPr>
              <a:t>field</a:t>
            </a:r>
            <a:r>
              <a:rPr lang="it-IT" sz="2400" dirty="0">
                <a:solidFill>
                  <a:prstClr val="white"/>
                </a:solidFill>
                <a:latin typeface="Eurostile"/>
                <a:cs typeface="Eurostile"/>
              </a:rPr>
              <a:t>                                                      </a:t>
            </a:r>
            <a:r>
              <a:rPr lang="it-IT" sz="2400" dirty="0" smtClean="0">
                <a:solidFill>
                  <a:prstClr val="white"/>
                </a:solidFill>
                <a:latin typeface="Eurostile"/>
                <a:cs typeface="Eurostile"/>
              </a:rPr>
              <a:t>             ASKAP </a:t>
            </a:r>
            <a:r>
              <a:rPr lang="it-IT" sz="2400" dirty="0" err="1">
                <a:solidFill>
                  <a:prstClr val="white"/>
                </a:solidFill>
                <a:latin typeface="Eurostile"/>
                <a:cs typeface="Eurostile"/>
              </a:rPr>
              <a:t>map</a:t>
            </a:r>
            <a:r>
              <a:rPr lang="it-IT" sz="2400" dirty="0">
                <a:solidFill>
                  <a:prstClr val="white"/>
                </a:solidFill>
                <a:latin typeface="Eurostile"/>
                <a:cs typeface="Eurostile"/>
              </a:rPr>
              <a:t> </a:t>
            </a:r>
            <a:endParaRPr lang="it-IT" sz="2400" dirty="0">
              <a:solidFill>
                <a:srgbClr val="FFFFFF"/>
              </a:solidFill>
              <a:latin typeface="Eurostile"/>
              <a:cs typeface="Eurostile"/>
            </a:endParaRPr>
          </a:p>
        </p:txBody>
      </p:sp>
      <p:grpSp>
        <p:nvGrpSpPr>
          <p:cNvPr id="11" name="Gruppo 10"/>
          <p:cNvGrpSpPr/>
          <p:nvPr/>
        </p:nvGrpSpPr>
        <p:grpSpPr>
          <a:xfrm>
            <a:off x="6121400" y="5102421"/>
            <a:ext cx="2984500" cy="318989"/>
            <a:chOff x="3251200" y="3262411"/>
            <a:chExt cx="2984500" cy="318989"/>
          </a:xfrm>
        </p:grpSpPr>
        <p:cxnSp>
          <p:nvCxnSpPr>
            <p:cNvPr id="6" name="Connettore 2 5"/>
            <p:cNvCxnSpPr/>
            <p:nvPr/>
          </p:nvCxnSpPr>
          <p:spPr>
            <a:xfrm>
              <a:off x="3251200" y="3581400"/>
              <a:ext cx="2984500" cy="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CasellaDiTesto 9"/>
            <p:cNvSpPr txBox="1"/>
            <p:nvPr/>
          </p:nvSpPr>
          <p:spPr>
            <a:xfrm>
              <a:off x="4292600" y="3262411"/>
              <a:ext cx="613169" cy="307777"/>
            </a:xfrm>
            <a:prstGeom prst="rect">
              <a:avLst/>
            </a:prstGeom>
            <a:noFill/>
          </p:spPr>
          <p:txBody>
            <a:bodyPr wrap="none" rtlCol="0">
              <a:spAutoFit/>
            </a:bodyPr>
            <a:lstStyle/>
            <a:p>
              <a:r>
                <a:rPr lang="it-IT" sz="1400" dirty="0" smtClean="0">
                  <a:solidFill>
                    <a:schemeClr val="bg1"/>
                  </a:solidFill>
                  <a:latin typeface="Eurostile"/>
                  <a:cs typeface="Eurostile"/>
                </a:rPr>
                <a:t>1 </a:t>
              </a:r>
              <a:r>
                <a:rPr lang="it-IT" sz="1400" dirty="0" err="1" smtClean="0">
                  <a:solidFill>
                    <a:schemeClr val="bg1"/>
                  </a:solidFill>
                  <a:latin typeface="Eurostile"/>
                  <a:cs typeface="Eurostile"/>
                </a:rPr>
                <a:t>deg</a:t>
              </a:r>
              <a:endParaRPr lang="it-IT" sz="1400" dirty="0">
                <a:solidFill>
                  <a:schemeClr val="bg1"/>
                </a:solidFill>
                <a:latin typeface="Eurostile"/>
                <a:cs typeface="Eurostile"/>
              </a:endParaRPr>
            </a:p>
          </p:txBody>
        </p:sp>
      </p:grpSp>
    </p:spTree>
    <p:extLst>
      <p:ext uri="{BB962C8B-B14F-4D97-AF65-F5344CB8AC3E}">
        <p14:creationId xmlns:p14="http://schemas.microsoft.com/office/powerpoint/2010/main" val="95586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50800"/>
            <a:ext cx="9144000" cy="461665"/>
          </a:xfrm>
          <a:prstGeom prst="rect">
            <a:avLst/>
          </a:prstGeom>
          <a:noFill/>
        </p:spPr>
        <p:txBody>
          <a:bodyPr wrap="square" rtlCol="0">
            <a:spAutoFit/>
          </a:bodyPr>
          <a:lstStyle/>
          <a:p>
            <a:pPr defTabSz="914400"/>
            <a:r>
              <a:rPr lang="it-IT" sz="2400" dirty="0">
                <a:solidFill>
                  <a:prstClr val="white"/>
                </a:solidFill>
                <a:latin typeface="Eurostile"/>
                <a:cs typeface="Eurostile"/>
              </a:rPr>
              <a:t>The SCORPIO </a:t>
            </a:r>
            <a:r>
              <a:rPr lang="it-IT" sz="2400" dirty="0" err="1">
                <a:solidFill>
                  <a:prstClr val="white"/>
                </a:solidFill>
                <a:latin typeface="Eurostile"/>
                <a:cs typeface="Eurostile"/>
              </a:rPr>
              <a:t>field</a:t>
            </a:r>
            <a:r>
              <a:rPr lang="it-IT" sz="2400" dirty="0">
                <a:solidFill>
                  <a:prstClr val="white"/>
                </a:solidFill>
                <a:latin typeface="Eurostile"/>
                <a:cs typeface="Eurostile"/>
              </a:rPr>
              <a:t>                                                      </a:t>
            </a:r>
            <a:r>
              <a:rPr lang="it-IT" sz="2400" dirty="0" smtClean="0">
                <a:solidFill>
                  <a:prstClr val="white"/>
                </a:solidFill>
                <a:latin typeface="Eurostile"/>
                <a:cs typeface="Eurostile"/>
              </a:rPr>
              <a:t>             ASKAP </a:t>
            </a:r>
            <a:r>
              <a:rPr lang="it-IT" sz="2400" dirty="0" err="1">
                <a:solidFill>
                  <a:prstClr val="white"/>
                </a:solidFill>
                <a:latin typeface="Eurostile"/>
                <a:cs typeface="Eurostile"/>
              </a:rPr>
              <a:t>map</a:t>
            </a:r>
            <a:r>
              <a:rPr lang="it-IT" sz="2400" dirty="0">
                <a:solidFill>
                  <a:prstClr val="white"/>
                </a:solidFill>
                <a:latin typeface="Eurostile"/>
                <a:cs typeface="Eurostile"/>
              </a:rPr>
              <a:t> </a:t>
            </a:r>
            <a:endParaRPr lang="it-IT" sz="2400" dirty="0">
              <a:solidFill>
                <a:srgbClr val="FFFFFF"/>
              </a:solidFill>
              <a:latin typeface="Eurostile"/>
              <a:cs typeface="Eurostile"/>
            </a:endParaRPr>
          </a:p>
        </p:txBody>
      </p:sp>
      <p:pic>
        <p:nvPicPr>
          <p:cNvPr id="3" name="Immagine 2" descr="zoom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863600"/>
            <a:ext cx="6858000" cy="52769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03421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98500" y="926068"/>
            <a:ext cx="230352" cy="738664"/>
          </a:xfrm>
          <a:prstGeom prst="rect">
            <a:avLst/>
          </a:prstGeom>
          <a:noFill/>
        </p:spPr>
        <p:txBody>
          <a:bodyPr wrap="none" rtlCol="0">
            <a:spAutoFit/>
          </a:bodyPr>
          <a:lstStyle/>
          <a:p>
            <a:endParaRPr lang="it-IT" sz="2200" b="1" dirty="0" smtClean="0">
              <a:solidFill>
                <a:prstClr val="black"/>
              </a:solidFill>
              <a:latin typeface="Comic Sans MS"/>
            </a:endParaRPr>
          </a:p>
          <a:p>
            <a:endParaRPr lang="it-IT" sz="2000" dirty="0">
              <a:solidFill>
                <a:prstClr val="black"/>
              </a:solidFill>
              <a:latin typeface="Comic Sans MS"/>
            </a:endParaRPr>
          </a:p>
        </p:txBody>
      </p:sp>
      <p:sp>
        <p:nvSpPr>
          <p:cNvPr id="6" name="Segnaposto contenuto 5"/>
          <p:cNvSpPr>
            <a:spLocks noGrp="1"/>
          </p:cNvSpPr>
          <p:nvPr>
            <p:ph idx="1"/>
          </p:nvPr>
        </p:nvSpPr>
        <p:spPr/>
        <p:txBody>
          <a:bodyPr/>
          <a:lstStyle/>
          <a:p>
            <a:r>
              <a:rPr lang="it-IT" dirty="0" err="1" smtClean="0">
                <a:solidFill>
                  <a:schemeClr val="tx1"/>
                </a:solidFill>
              </a:rPr>
              <a:t>Synergies</a:t>
            </a:r>
            <a:r>
              <a:rPr lang="it-IT" dirty="0" smtClean="0">
                <a:solidFill>
                  <a:schemeClr val="tx1"/>
                </a:solidFill>
              </a:rPr>
              <a:t>: tabella da CORNISH</a:t>
            </a:r>
            <a:endParaRPr lang="it-IT" dirty="0">
              <a:solidFill>
                <a:schemeClr val="tx1"/>
              </a:solidFill>
            </a:endParaRPr>
          </a:p>
        </p:txBody>
      </p:sp>
      <p:pic>
        <p:nvPicPr>
          <p:cNvPr id="4" name="Immagine 3"/>
          <p:cNvPicPr>
            <a:picLocks noChangeAspect="1"/>
          </p:cNvPicPr>
          <p:nvPr/>
        </p:nvPicPr>
        <p:blipFill rotWithShape="1">
          <a:blip r:embed="rId3"/>
          <a:srcRect t="13760" b="37970"/>
          <a:stretch/>
        </p:blipFill>
        <p:spPr>
          <a:xfrm>
            <a:off x="0" y="1552856"/>
            <a:ext cx="8902700" cy="2583185"/>
          </a:xfrm>
          <a:prstGeom prst="rect">
            <a:avLst/>
          </a:prstGeom>
        </p:spPr>
      </p:pic>
      <p:sp>
        <p:nvSpPr>
          <p:cNvPr id="7" name="CasellaDiTesto 6"/>
          <p:cNvSpPr txBox="1"/>
          <p:nvPr/>
        </p:nvSpPr>
        <p:spPr>
          <a:xfrm>
            <a:off x="6673986" y="1305123"/>
            <a:ext cx="2405376" cy="307777"/>
          </a:xfrm>
          <a:prstGeom prst="rect">
            <a:avLst/>
          </a:prstGeom>
          <a:noFill/>
        </p:spPr>
        <p:txBody>
          <a:bodyPr wrap="none" rtlCol="0">
            <a:spAutoFit/>
          </a:bodyPr>
          <a:lstStyle/>
          <a:p>
            <a:r>
              <a:rPr lang="it-IT" sz="1400" dirty="0" err="1" smtClean="0">
                <a:solidFill>
                  <a:schemeClr val="accent1"/>
                </a:solidFill>
                <a:latin typeface="Eurostile"/>
                <a:cs typeface="Eurostile"/>
              </a:rPr>
              <a:t>Adapted</a:t>
            </a:r>
            <a:r>
              <a:rPr lang="it-IT" sz="1400" dirty="0" smtClean="0">
                <a:solidFill>
                  <a:schemeClr val="accent1"/>
                </a:solidFill>
                <a:latin typeface="Eurostile"/>
                <a:cs typeface="Eurostile"/>
              </a:rPr>
              <a:t> from </a:t>
            </a:r>
            <a:r>
              <a:rPr lang="it-IT" sz="1400" dirty="0" err="1" smtClean="0">
                <a:solidFill>
                  <a:schemeClr val="accent1"/>
                </a:solidFill>
                <a:latin typeface="Eurostile"/>
                <a:cs typeface="Eurostile"/>
              </a:rPr>
              <a:t>Hoare</a:t>
            </a:r>
            <a:r>
              <a:rPr lang="it-IT" sz="1400" dirty="0" smtClean="0">
                <a:solidFill>
                  <a:schemeClr val="accent1"/>
                </a:solidFill>
                <a:latin typeface="Eurostile"/>
                <a:cs typeface="Eurostile"/>
              </a:rPr>
              <a:t> </a:t>
            </a:r>
            <a:r>
              <a:rPr lang="it-IT" sz="1400" dirty="0">
                <a:solidFill>
                  <a:schemeClr val="accent1"/>
                </a:solidFill>
                <a:latin typeface="Eurostile"/>
                <a:cs typeface="Eurostile"/>
              </a:rPr>
              <a:t>+</a:t>
            </a:r>
            <a:r>
              <a:rPr lang="it-IT" sz="1400" dirty="0" smtClean="0">
                <a:solidFill>
                  <a:schemeClr val="accent1"/>
                </a:solidFill>
                <a:latin typeface="Eurostile"/>
                <a:cs typeface="Eurostile"/>
              </a:rPr>
              <a:t> 2012</a:t>
            </a:r>
            <a:endParaRPr lang="it-IT" sz="1400" dirty="0">
              <a:solidFill>
                <a:schemeClr val="accent1"/>
              </a:solidFill>
              <a:latin typeface="Eurostile"/>
              <a:cs typeface="Eurostile"/>
            </a:endParaRPr>
          </a:p>
        </p:txBody>
      </p:sp>
      <p:sp>
        <p:nvSpPr>
          <p:cNvPr id="8" name="CasellaDiTesto 7"/>
          <p:cNvSpPr txBox="1"/>
          <p:nvPr/>
        </p:nvSpPr>
        <p:spPr>
          <a:xfrm>
            <a:off x="1170152" y="4633184"/>
            <a:ext cx="6009353" cy="646331"/>
          </a:xfrm>
          <a:prstGeom prst="rect">
            <a:avLst/>
          </a:prstGeom>
          <a:noFill/>
        </p:spPr>
        <p:txBody>
          <a:bodyPr wrap="none" rtlCol="0">
            <a:spAutoFit/>
          </a:bodyPr>
          <a:lstStyle/>
          <a:p>
            <a:r>
              <a:rPr lang="it-IT" dirty="0" smtClean="0">
                <a:solidFill>
                  <a:srgbClr val="073779"/>
                </a:solidFill>
                <a:latin typeface="Eurostile"/>
                <a:cs typeface="Eurostile"/>
              </a:rPr>
              <a:t>For </a:t>
            </a:r>
            <a:r>
              <a:rPr lang="it-IT" dirty="0" err="1" smtClean="0">
                <a:solidFill>
                  <a:srgbClr val="073779"/>
                </a:solidFill>
                <a:latin typeface="Eurostile"/>
                <a:cs typeface="Eurostile"/>
              </a:rPr>
              <a:t>several</a:t>
            </a:r>
            <a:r>
              <a:rPr lang="it-IT" dirty="0" smtClean="0">
                <a:solidFill>
                  <a:srgbClr val="073779"/>
                </a:solidFill>
                <a:latin typeface="Eurostile"/>
                <a:cs typeface="Eurostile"/>
              </a:rPr>
              <a:t> </a:t>
            </a:r>
            <a:r>
              <a:rPr lang="it-IT" dirty="0" err="1" smtClean="0">
                <a:solidFill>
                  <a:srgbClr val="073779"/>
                </a:solidFill>
                <a:latin typeface="Eurostile"/>
                <a:cs typeface="Eurostile"/>
              </a:rPr>
              <a:t>classes</a:t>
            </a:r>
            <a:r>
              <a:rPr lang="it-IT" dirty="0" smtClean="0">
                <a:solidFill>
                  <a:srgbClr val="073779"/>
                </a:solidFill>
                <a:latin typeface="Eurostile"/>
                <a:cs typeface="Eurostile"/>
              </a:rPr>
              <a:t> of </a:t>
            </a:r>
            <a:r>
              <a:rPr lang="it-IT" dirty="0" err="1" smtClean="0">
                <a:solidFill>
                  <a:srgbClr val="073779"/>
                </a:solidFill>
                <a:latin typeface="Eurostile"/>
                <a:cs typeface="Eurostile"/>
              </a:rPr>
              <a:t>Galactic</a:t>
            </a:r>
            <a:r>
              <a:rPr lang="it-IT" dirty="0" smtClean="0">
                <a:solidFill>
                  <a:srgbClr val="073779"/>
                </a:solidFill>
                <a:latin typeface="Eurostile"/>
                <a:cs typeface="Eurostile"/>
              </a:rPr>
              <a:t> </a:t>
            </a:r>
            <a:r>
              <a:rPr lang="it-IT" dirty="0" err="1" smtClean="0">
                <a:solidFill>
                  <a:srgbClr val="073779"/>
                </a:solidFill>
                <a:latin typeface="Eurostile"/>
                <a:cs typeface="Eurostile"/>
              </a:rPr>
              <a:t>objects</a:t>
            </a:r>
            <a:r>
              <a:rPr lang="it-IT" dirty="0" smtClean="0">
                <a:solidFill>
                  <a:srgbClr val="073779"/>
                </a:solidFill>
                <a:latin typeface="Eurostile"/>
                <a:cs typeface="Eurostile"/>
              </a:rPr>
              <a:t> </a:t>
            </a:r>
            <a:r>
              <a:rPr lang="it-IT" dirty="0" err="1" smtClean="0">
                <a:solidFill>
                  <a:srgbClr val="073779"/>
                </a:solidFill>
                <a:latin typeface="Eurostile"/>
                <a:cs typeface="Eurostile"/>
              </a:rPr>
              <a:t>robust</a:t>
            </a:r>
            <a:r>
              <a:rPr lang="it-IT" dirty="0" smtClean="0">
                <a:solidFill>
                  <a:srgbClr val="073779"/>
                </a:solidFill>
                <a:latin typeface="Eurostile"/>
                <a:cs typeface="Eurostile"/>
              </a:rPr>
              <a:t> </a:t>
            </a:r>
            <a:r>
              <a:rPr lang="it-IT" dirty="0" err="1" smtClean="0">
                <a:solidFill>
                  <a:srgbClr val="073779"/>
                </a:solidFill>
                <a:latin typeface="Eurostile"/>
                <a:cs typeface="Eurostile"/>
              </a:rPr>
              <a:t>classification</a:t>
            </a:r>
            <a:r>
              <a:rPr lang="it-IT" dirty="0" smtClean="0">
                <a:solidFill>
                  <a:srgbClr val="073779"/>
                </a:solidFill>
                <a:latin typeface="Eurostile"/>
                <a:cs typeface="Eurostile"/>
              </a:rPr>
              <a:t> </a:t>
            </a:r>
            <a:r>
              <a:rPr lang="it-IT" dirty="0" err="1" smtClean="0">
                <a:solidFill>
                  <a:srgbClr val="073779"/>
                </a:solidFill>
                <a:latin typeface="Eurostile"/>
                <a:cs typeface="Eurostile"/>
              </a:rPr>
              <a:t>is</a:t>
            </a:r>
            <a:r>
              <a:rPr lang="it-IT" dirty="0" smtClean="0">
                <a:solidFill>
                  <a:srgbClr val="073779"/>
                </a:solidFill>
                <a:latin typeface="Eurostile"/>
                <a:cs typeface="Eurostile"/>
              </a:rPr>
              <a:t> </a:t>
            </a:r>
          </a:p>
          <a:p>
            <a:r>
              <a:rPr lang="it-IT" dirty="0">
                <a:solidFill>
                  <a:srgbClr val="073779"/>
                </a:solidFill>
                <a:latin typeface="Eurostile"/>
                <a:cs typeface="Eurostile"/>
              </a:rPr>
              <a:t> </a:t>
            </a:r>
            <a:r>
              <a:rPr lang="it-IT" dirty="0" smtClean="0">
                <a:solidFill>
                  <a:srgbClr val="073779"/>
                </a:solidFill>
                <a:latin typeface="Eurostile"/>
                <a:cs typeface="Eurostile"/>
              </a:rPr>
              <a:t>        </a:t>
            </a:r>
            <a:r>
              <a:rPr lang="it-IT" dirty="0" err="1" smtClean="0">
                <a:solidFill>
                  <a:srgbClr val="073779"/>
                </a:solidFill>
                <a:latin typeface="Eurostile"/>
                <a:cs typeface="Eurostile"/>
              </a:rPr>
              <a:t>possible</a:t>
            </a:r>
            <a:r>
              <a:rPr lang="it-IT" dirty="0" smtClean="0">
                <a:solidFill>
                  <a:srgbClr val="073779"/>
                </a:solidFill>
                <a:latin typeface="Eurostile"/>
                <a:cs typeface="Eurostile"/>
              </a:rPr>
              <a:t> </a:t>
            </a:r>
            <a:r>
              <a:rPr lang="it-IT" dirty="0" err="1" smtClean="0">
                <a:solidFill>
                  <a:srgbClr val="073779"/>
                </a:solidFill>
                <a:latin typeface="Eurostile"/>
                <a:cs typeface="Eurostile"/>
              </a:rPr>
              <a:t>only</a:t>
            </a:r>
            <a:r>
              <a:rPr lang="it-IT" dirty="0" smtClean="0">
                <a:solidFill>
                  <a:srgbClr val="073779"/>
                </a:solidFill>
                <a:latin typeface="Eurostile"/>
                <a:cs typeface="Eurostile"/>
              </a:rPr>
              <a:t> by </a:t>
            </a:r>
            <a:r>
              <a:rPr lang="it-IT" dirty="0" err="1" smtClean="0">
                <a:solidFill>
                  <a:srgbClr val="073779"/>
                </a:solidFill>
                <a:latin typeface="Eurostile"/>
                <a:cs typeface="Eurostile"/>
              </a:rPr>
              <a:t>combining</a:t>
            </a:r>
            <a:r>
              <a:rPr lang="it-IT" dirty="0" smtClean="0">
                <a:solidFill>
                  <a:srgbClr val="073779"/>
                </a:solidFill>
                <a:latin typeface="Eurostile"/>
                <a:cs typeface="Eurostile"/>
              </a:rPr>
              <a:t>  radio and IR information  </a:t>
            </a:r>
            <a:endParaRPr lang="it-IT" dirty="0">
              <a:solidFill>
                <a:srgbClr val="073779"/>
              </a:solidFill>
              <a:latin typeface="Eurostile"/>
              <a:cs typeface="Eurostile"/>
            </a:endParaRPr>
          </a:p>
        </p:txBody>
      </p:sp>
      <p:pic>
        <p:nvPicPr>
          <p:cNvPr id="9" name="Immagine 8" descr="Dishes_overview_web_large.jpg"/>
          <p:cNvPicPr>
            <a:picLocks noChangeAspect="1"/>
          </p:cNvPicPr>
          <p:nvPr/>
        </p:nvPicPr>
        <p:blipFill rotWithShape="1">
          <a:blip r:embed="rId4">
            <a:extLst>
              <a:ext uri="{28A0092B-C50C-407E-A947-70E740481C1C}">
                <a14:useLocalDpi xmlns:a14="http://schemas.microsoft.com/office/drawing/2010/main" val="0"/>
              </a:ext>
            </a:extLst>
          </a:blip>
          <a:srcRect t="13189" b="77075"/>
          <a:stretch/>
        </p:blipFill>
        <p:spPr>
          <a:xfrm>
            <a:off x="0" y="6510874"/>
            <a:ext cx="9144000" cy="427466"/>
          </a:xfrm>
          <a:prstGeom prst="rect">
            <a:avLst/>
          </a:prstGeom>
        </p:spPr>
      </p:pic>
      <p:pic>
        <p:nvPicPr>
          <p:cNvPr id="2" name="Immagine 1"/>
          <p:cNvPicPr>
            <a:picLocks noChangeAspect="1"/>
          </p:cNvPicPr>
          <p:nvPr/>
        </p:nvPicPr>
        <p:blipFill>
          <a:blip r:embed="rId5"/>
          <a:stretch>
            <a:fillRect/>
          </a:stretch>
        </p:blipFill>
        <p:spPr>
          <a:xfrm>
            <a:off x="-118535" y="5498405"/>
            <a:ext cx="9313334" cy="1431570"/>
          </a:xfrm>
          <a:prstGeom prst="rect">
            <a:avLst/>
          </a:prstGeom>
        </p:spPr>
      </p:pic>
      <p:sp>
        <p:nvSpPr>
          <p:cNvPr id="5" name="CasellaDiTesto 4"/>
          <p:cNvSpPr txBox="1"/>
          <p:nvPr/>
        </p:nvSpPr>
        <p:spPr>
          <a:xfrm>
            <a:off x="0" y="5507623"/>
            <a:ext cx="3673401" cy="584776"/>
          </a:xfrm>
          <a:prstGeom prst="rect">
            <a:avLst/>
          </a:prstGeom>
          <a:noFill/>
        </p:spPr>
        <p:txBody>
          <a:bodyPr wrap="none" rtlCol="0">
            <a:spAutoFit/>
          </a:bodyPr>
          <a:lstStyle/>
          <a:p>
            <a:r>
              <a:rPr lang="it-IT" sz="1600" dirty="0" smtClean="0">
                <a:solidFill>
                  <a:prstClr val="white"/>
                </a:solidFill>
                <a:latin typeface="Eurostile"/>
                <a:cs typeface="Eurostile"/>
              </a:rPr>
              <a:t>Hi-GAL (Molinari+ 2010)    345d&lt;l&lt;330d</a:t>
            </a:r>
          </a:p>
          <a:p>
            <a:r>
              <a:rPr lang="it-IT" sz="1600" dirty="0" err="1" smtClean="0">
                <a:solidFill>
                  <a:prstClr val="white"/>
                </a:solidFill>
                <a:latin typeface="Eurostile"/>
                <a:cs typeface="Eurostile"/>
              </a:rPr>
              <a:t>R</a:t>
            </a:r>
            <a:r>
              <a:rPr lang="it-IT" sz="1600" dirty="0" smtClean="0">
                <a:solidFill>
                  <a:prstClr val="white"/>
                </a:solidFill>
                <a:latin typeface="Eurostile"/>
                <a:cs typeface="Eurostile"/>
              </a:rPr>
              <a:t>=350</a:t>
            </a:r>
            <a:r>
              <a:rPr lang="it-IT" sz="1600" dirty="0" smtClean="0">
                <a:solidFill>
                  <a:prstClr val="white"/>
                </a:solidFill>
                <a:latin typeface="Eurostile"/>
                <a:ea typeface="Lucida Grande"/>
                <a:cs typeface="Eurostile"/>
              </a:rPr>
              <a:t>μ</a:t>
            </a:r>
            <a:r>
              <a:rPr lang="it-IT" sz="1600" dirty="0" smtClean="0">
                <a:solidFill>
                  <a:prstClr val="white"/>
                </a:solidFill>
                <a:latin typeface="Eurostile"/>
                <a:cs typeface="Eurostile"/>
              </a:rPr>
              <a:t>m; Y=160</a:t>
            </a:r>
            <a:r>
              <a:rPr lang="it-IT" sz="1600" dirty="0" smtClean="0">
                <a:solidFill>
                  <a:prstClr val="white"/>
                </a:solidFill>
                <a:latin typeface="Eurostile"/>
                <a:ea typeface="Lucida Grande"/>
                <a:cs typeface="Eurostile"/>
              </a:rPr>
              <a:t>μ</a:t>
            </a:r>
            <a:r>
              <a:rPr lang="it-IT" sz="1600" dirty="0" smtClean="0">
                <a:solidFill>
                  <a:prstClr val="white"/>
                </a:solidFill>
                <a:latin typeface="Eurostile"/>
                <a:cs typeface="Eurostile"/>
              </a:rPr>
              <a:t>m; B=70</a:t>
            </a:r>
            <a:r>
              <a:rPr lang="it-IT" sz="1600" dirty="0">
                <a:solidFill>
                  <a:prstClr val="white"/>
                </a:solidFill>
                <a:latin typeface="Eurostile"/>
                <a:ea typeface="Lucida Grande"/>
                <a:cs typeface="Eurostile"/>
              </a:rPr>
              <a:t>μ</a:t>
            </a:r>
            <a:r>
              <a:rPr lang="it-IT" sz="1600" dirty="0">
                <a:solidFill>
                  <a:prstClr val="white"/>
                </a:solidFill>
                <a:latin typeface="Eurostile"/>
                <a:cs typeface="Eurostile"/>
              </a:rPr>
              <a:t>m</a:t>
            </a:r>
          </a:p>
        </p:txBody>
      </p:sp>
      <p:sp>
        <p:nvSpPr>
          <p:cNvPr id="11" name="Rettangolo 10"/>
          <p:cNvSpPr/>
          <p:nvPr/>
        </p:nvSpPr>
        <p:spPr>
          <a:xfrm>
            <a:off x="21361" y="-50800"/>
            <a:ext cx="7855313" cy="461665"/>
          </a:xfrm>
          <a:prstGeom prst="rect">
            <a:avLst/>
          </a:prstGeom>
        </p:spPr>
        <p:txBody>
          <a:bodyPr wrap="square">
            <a:spAutoFit/>
          </a:bodyPr>
          <a:lstStyle/>
          <a:p>
            <a:r>
              <a:rPr lang="it-IT" sz="2400" dirty="0" err="1">
                <a:solidFill>
                  <a:prstClr val="white"/>
                </a:solidFill>
                <a:latin typeface="Eurostile"/>
                <a:cs typeface="Eurostile"/>
              </a:rPr>
              <a:t>Synergy</a:t>
            </a:r>
            <a:r>
              <a:rPr lang="it-IT" sz="2400" dirty="0">
                <a:solidFill>
                  <a:prstClr val="white"/>
                </a:solidFill>
                <a:latin typeface="Eurostile"/>
                <a:cs typeface="Eurostile"/>
              </a:rPr>
              <a:t> with multi-</a:t>
            </a:r>
            <a:r>
              <a:rPr lang="it-IT" sz="2400" dirty="0" err="1">
                <a:solidFill>
                  <a:prstClr val="white"/>
                </a:solidFill>
                <a:latin typeface="Eurostile"/>
                <a:cs typeface="Eurostile"/>
              </a:rPr>
              <a:t>frequency</a:t>
            </a:r>
            <a:r>
              <a:rPr lang="it-IT" sz="2400" dirty="0">
                <a:solidFill>
                  <a:prstClr val="white"/>
                </a:solidFill>
                <a:latin typeface="Eurostile"/>
                <a:cs typeface="Eurostile"/>
              </a:rPr>
              <a:t> </a:t>
            </a:r>
            <a:r>
              <a:rPr lang="it-IT" sz="2400" dirty="0" err="1">
                <a:solidFill>
                  <a:prstClr val="white"/>
                </a:solidFill>
                <a:latin typeface="Eurostile"/>
                <a:cs typeface="Eurostile"/>
              </a:rPr>
              <a:t>Galactic</a:t>
            </a:r>
            <a:r>
              <a:rPr lang="it-IT" sz="2400" dirty="0">
                <a:solidFill>
                  <a:prstClr val="white"/>
                </a:solidFill>
                <a:latin typeface="Eurostile"/>
                <a:cs typeface="Eurostile"/>
              </a:rPr>
              <a:t> </a:t>
            </a:r>
            <a:r>
              <a:rPr lang="it-IT" sz="2400" dirty="0" err="1">
                <a:solidFill>
                  <a:prstClr val="white"/>
                </a:solidFill>
                <a:latin typeface="Eurostile"/>
                <a:cs typeface="Eurostile"/>
              </a:rPr>
              <a:t>Plane</a:t>
            </a:r>
            <a:r>
              <a:rPr lang="it-IT" sz="2400" dirty="0">
                <a:solidFill>
                  <a:prstClr val="white"/>
                </a:solidFill>
                <a:latin typeface="Eurostile"/>
                <a:cs typeface="Eurostile"/>
              </a:rPr>
              <a:t> </a:t>
            </a:r>
            <a:r>
              <a:rPr lang="it-IT" sz="2400" dirty="0" err="1">
                <a:solidFill>
                  <a:prstClr val="white"/>
                </a:solidFill>
                <a:latin typeface="Eurostile"/>
                <a:cs typeface="Eurostile"/>
              </a:rPr>
              <a:t>surveys</a:t>
            </a:r>
            <a:endParaRPr lang="it-IT" sz="2400" dirty="0">
              <a:solidFill>
                <a:prstClr val="white"/>
              </a:solidFill>
              <a:latin typeface="Eurostile"/>
              <a:cs typeface="Eurostile"/>
            </a:endParaRPr>
          </a:p>
        </p:txBody>
      </p:sp>
      <p:sp>
        <p:nvSpPr>
          <p:cNvPr id="10" name="Rettangolo 9"/>
          <p:cNvSpPr/>
          <p:nvPr/>
        </p:nvSpPr>
        <p:spPr>
          <a:xfrm>
            <a:off x="1041400" y="2718500"/>
            <a:ext cx="914400" cy="212400"/>
          </a:xfrm>
          <a:prstGeom prst="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ttangolo 11"/>
          <p:cNvSpPr/>
          <p:nvPr/>
        </p:nvSpPr>
        <p:spPr>
          <a:xfrm>
            <a:off x="1041400" y="3531300"/>
            <a:ext cx="914400" cy="212400"/>
          </a:xfrm>
          <a:prstGeom prst="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12"/>
          <p:cNvSpPr/>
          <p:nvPr/>
        </p:nvSpPr>
        <p:spPr>
          <a:xfrm>
            <a:off x="1041400" y="3109400"/>
            <a:ext cx="914400" cy="212400"/>
          </a:xfrm>
          <a:prstGeom prst="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234368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8" descr="rings.tif"/>
          <p:cNvPicPr>
            <a:picLocks noChangeAspect="1"/>
          </p:cNvPicPr>
          <p:nvPr/>
        </p:nvPicPr>
        <p:blipFill>
          <a:blip r:embed="rId3"/>
          <a:srcRect/>
          <a:stretch>
            <a:fillRect/>
          </a:stretch>
        </p:blipFill>
        <p:spPr bwMode="auto">
          <a:xfrm>
            <a:off x="225528" y="991953"/>
            <a:ext cx="5326298" cy="5326298"/>
          </a:xfrm>
          <a:prstGeom prst="rect">
            <a:avLst/>
          </a:prstGeom>
          <a:ln>
            <a:noFill/>
          </a:ln>
          <a:effectLst>
            <a:outerShdw blurRad="292100" dist="139700" dir="2700000" algn="tl" rotWithShape="0">
              <a:srgbClr val="333333">
                <a:alpha val="65000"/>
              </a:srgbClr>
            </a:outerShdw>
          </a:effectLst>
        </p:spPr>
      </p:pic>
      <p:sp>
        <p:nvSpPr>
          <p:cNvPr id="8" name="CasellaDiTesto 10"/>
          <p:cNvSpPr txBox="1">
            <a:spLocks noChangeArrowheads="1"/>
          </p:cNvSpPr>
          <p:nvPr/>
        </p:nvSpPr>
        <p:spPr bwMode="auto">
          <a:xfrm>
            <a:off x="269623" y="5836735"/>
            <a:ext cx="773112" cy="338138"/>
          </a:xfrm>
          <a:prstGeom prst="rect">
            <a:avLst/>
          </a:prstGeom>
          <a:noFill/>
          <a:ln w="9525">
            <a:noFill/>
            <a:miter lim="800000"/>
            <a:headEnd/>
            <a:tailEnd/>
          </a:ln>
        </p:spPr>
        <p:txBody>
          <a:bodyPr wrap="none">
            <a:prstTxWarp prst="textNoShape">
              <a:avLst/>
            </a:prstTxWarp>
            <a:spAutoFit/>
          </a:bodyPr>
          <a:lstStyle/>
          <a:p>
            <a:r>
              <a:rPr lang="en-US" sz="1600" dirty="0">
                <a:solidFill>
                  <a:srgbClr val="FFFFFF"/>
                </a:solidFill>
                <a:latin typeface="Comic Sans MS" charset="0"/>
              </a:rPr>
              <a:t>24 </a:t>
            </a:r>
            <a:r>
              <a:rPr lang="en-US" sz="1600" dirty="0">
                <a:solidFill>
                  <a:srgbClr val="FFFFFF"/>
                </a:solidFill>
                <a:latin typeface="Comic Sans MS" charset="0"/>
                <a:sym typeface="Symbol" charset="2"/>
              </a:rPr>
              <a:t>m</a:t>
            </a:r>
            <a:endParaRPr lang="en-US" sz="1600" dirty="0">
              <a:solidFill>
                <a:srgbClr val="FFFFFF"/>
              </a:solidFill>
              <a:latin typeface="Comic Sans MS" charset="0"/>
            </a:endParaRPr>
          </a:p>
        </p:txBody>
      </p:sp>
      <p:sp>
        <p:nvSpPr>
          <p:cNvPr id="9" name="CasellaDiTesto 7"/>
          <p:cNvSpPr txBox="1">
            <a:spLocks noChangeArrowheads="1"/>
          </p:cNvSpPr>
          <p:nvPr/>
        </p:nvSpPr>
        <p:spPr bwMode="auto">
          <a:xfrm>
            <a:off x="2461397" y="5930470"/>
            <a:ext cx="3052762" cy="276225"/>
          </a:xfrm>
          <a:prstGeom prst="rect">
            <a:avLst/>
          </a:prstGeom>
          <a:noFill/>
          <a:ln w="9525">
            <a:noFill/>
            <a:miter lim="800000"/>
            <a:headEnd/>
            <a:tailEnd/>
          </a:ln>
        </p:spPr>
        <p:txBody>
          <a:bodyPr wrap="none">
            <a:prstTxWarp prst="textNoShape">
              <a:avLst/>
            </a:prstTxWarp>
            <a:spAutoFit/>
          </a:bodyPr>
          <a:lstStyle/>
          <a:p>
            <a:r>
              <a:rPr lang="en-US" sz="1200" dirty="0">
                <a:solidFill>
                  <a:srgbClr val="FFFFFF"/>
                </a:solidFill>
                <a:latin typeface="Comic Sans MS" charset="0"/>
              </a:rPr>
              <a:t>Credit: Spitzer MIPSGAL  Legacy Team</a:t>
            </a:r>
          </a:p>
        </p:txBody>
      </p:sp>
      <p:sp>
        <p:nvSpPr>
          <p:cNvPr id="4" name="CasellaDiTesto 3"/>
          <p:cNvSpPr txBox="1"/>
          <p:nvPr/>
        </p:nvSpPr>
        <p:spPr>
          <a:xfrm>
            <a:off x="5666558" y="733663"/>
            <a:ext cx="3662143" cy="2554546"/>
          </a:xfrm>
          <a:prstGeom prst="rect">
            <a:avLst/>
          </a:prstGeom>
          <a:noFill/>
        </p:spPr>
        <p:txBody>
          <a:bodyPr wrap="none" rtlCol="0">
            <a:spAutoFit/>
          </a:bodyPr>
          <a:lstStyle/>
          <a:p>
            <a:r>
              <a:rPr lang="en-US" dirty="0">
                <a:solidFill>
                  <a:srgbClr val="073779"/>
                </a:solidFill>
                <a:latin typeface="Eurostile"/>
                <a:cs typeface="Eurostile"/>
              </a:rPr>
              <a:t>About 400 “bubbles” found </a:t>
            </a:r>
          </a:p>
          <a:p>
            <a:r>
              <a:rPr lang="en-US" dirty="0">
                <a:solidFill>
                  <a:srgbClr val="073779"/>
                </a:solidFill>
                <a:latin typeface="Eurostile"/>
                <a:cs typeface="Eurostile"/>
              </a:rPr>
              <a:t>in  MIPSGAL   (24 </a:t>
            </a:r>
            <a:r>
              <a:rPr lang="en-US" dirty="0">
                <a:solidFill>
                  <a:srgbClr val="073779"/>
                </a:solidFill>
                <a:latin typeface="Eurostile"/>
                <a:cs typeface="Eurostile"/>
                <a:sym typeface="Symbol" charset="2"/>
              </a:rPr>
              <a:t>m)</a:t>
            </a:r>
          </a:p>
          <a:p>
            <a:r>
              <a:rPr lang="en-US" sz="1600" dirty="0">
                <a:solidFill>
                  <a:srgbClr val="073779"/>
                </a:solidFill>
                <a:latin typeface="Eurostile"/>
                <a:cs typeface="Eurostile"/>
                <a:sym typeface="Symbol" charset="2"/>
              </a:rPr>
              <a:t>Carey et al., 2009, Mizuno et al 2010</a:t>
            </a:r>
          </a:p>
          <a:p>
            <a:endParaRPr lang="en-US" dirty="0">
              <a:solidFill>
                <a:srgbClr val="073779"/>
              </a:solidFill>
              <a:latin typeface="Eurostile"/>
              <a:cs typeface="Eurostile"/>
              <a:sym typeface="Symbol" charset="2"/>
            </a:endParaRPr>
          </a:p>
          <a:p>
            <a:endParaRPr lang="en-US" dirty="0" smtClean="0">
              <a:solidFill>
                <a:srgbClr val="073779"/>
              </a:solidFill>
              <a:latin typeface="Eurostile"/>
              <a:cs typeface="Eurostile"/>
              <a:sym typeface="Symbol" charset="2"/>
            </a:endParaRPr>
          </a:p>
          <a:p>
            <a:r>
              <a:rPr lang="en-US" dirty="0" smtClean="0">
                <a:solidFill>
                  <a:srgbClr val="073779"/>
                </a:solidFill>
                <a:latin typeface="Eurostile"/>
                <a:cs typeface="Eurostile"/>
                <a:sym typeface="Symbol" charset="2"/>
              </a:rPr>
              <a:t>Possibly </a:t>
            </a:r>
            <a:r>
              <a:rPr lang="en-US" dirty="0">
                <a:solidFill>
                  <a:srgbClr val="073779"/>
                </a:solidFill>
                <a:latin typeface="Eurostile"/>
                <a:cs typeface="Eurostile"/>
                <a:sym typeface="Symbol" charset="2"/>
              </a:rPr>
              <a:t>related to late stages </a:t>
            </a:r>
            <a:endParaRPr lang="en-US" dirty="0" smtClean="0">
              <a:solidFill>
                <a:srgbClr val="073779"/>
              </a:solidFill>
              <a:latin typeface="Eurostile"/>
              <a:cs typeface="Eurostile"/>
              <a:sym typeface="Symbol" charset="2"/>
            </a:endParaRPr>
          </a:p>
          <a:p>
            <a:r>
              <a:rPr lang="en-US" dirty="0">
                <a:solidFill>
                  <a:srgbClr val="073779"/>
                </a:solidFill>
                <a:latin typeface="Eurostile"/>
                <a:cs typeface="Eurostile"/>
                <a:sym typeface="Symbol" charset="2"/>
              </a:rPr>
              <a:t>o</a:t>
            </a:r>
            <a:r>
              <a:rPr lang="en-US" dirty="0" smtClean="0">
                <a:solidFill>
                  <a:srgbClr val="073779"/>
                </a:solidFill>
                <a:latin typeface="Eurostile"/>
                <a:cs typeface="Eurostile"/>
                <a:sym typeface="Symbol" charset="2"/>
              </a:rPr>
              <a:t>f </a:t>
            </a:r>
            <a:r>
              <a:rPr lang="en-US" dirty="0">
                <a:solidFill>
                  <a:srgbClr val="073779"/>
                </a:solidFill>
                <a:latin typeface="Eurostile"/>
                <a:cs typeface="Eurostile"/>
                <a:sym typeface="Symbol" charset="2"/>
              </a:rPr>
              <a:t>s</a:t>
            </a:r>
            <a:r>
              <a:rPr lang="en-US" dirty="0" smtClean="0">
                <a:solidFill>
                  <a:srgbClr val="073779"/>
                </a:solidFill>
                <a:latin typeface="Eurostile"/>
                <a:cs typeface="Eurostile"/>
                <a:sym typeface="Symbol" charset="2"/>
              </a:rPr>
              <a:t>tellar </a:t>
            </a:r>
            <a:r>
              <a:rPr lang="en-US" dirty="0">
                <a:solidFill>
                  <a:srgbClr val="073779"/>
                </a:solidFill>
                <a:latin typeface="Eurostile"/>
                <a:cs typeface="Eurostile"/>
                <a:sym typeface="Symbol" charset="2"/>
              </a:rPr>
              <a:t>evolution</a:t>
            </a:r>
          </a:p>
          <a:p>
            <a:r>
              <a:rPr lang="en-US" dirty="0" smtClean="0">
                <a:solidFill>
                  <a:srgbClr val="073779"/>
                </a:solidFill>
                <a:latin typeface="Eurostile"/>
                <a:cs typeface="Eurostile"/>
                <a:sym typeface="Symbol" charset="2"/>
              </a:rPr>
              <a:t>         only </a:t>
            </a:r>
            <a:r>
              <a:rPr lang="en-US" dirty="0">
                <a:solidFill>
                  <a:srgbClr val="073779"/>
                </a:solidFill>
                <a:latin typeface="Eurostile"/>
                <a:cs typeface="Eurostile"/>
                <a:sym typeface="Symbol" charset="2"/>
              </a:rPr>
              <a:t>10 have been </a:t>
            </a:r>
            <a:r>
              <a:rPr lang="en-US" dirty="0" smtClean="0">
                <a:solidFill>
                  <a:srgbClr val="073779"/>
                </a:solidFill>
                <a:latin typeface="Eurostile"/>
                <a:cs typeface="Eurostile"/>
                <a:sym typeface="Symbol" charset="2"/>
              </a:rPr>
              <a:t>identified</a:t>
            </a:r>
            <a:endParaRPr lang="en-US" dirty="0">
              <a:solidFill>
                <a:srgbClr val="073779"/>
              </a:solidFill>
              <a:latin typeface="Eurostile"/>
              <a:cs typeface="Eurostile"/>
            </a:endParaRPr>
          </a:p>
          <a:p>
            <a:endParaRPr lang="it-IT" dirty="0">
              <a:solidFill>
                <a:srgbClr val="073779"/>
              </a:solidFill>
              <a:latin typeface="Eurostile"/>
              <a:cs typeface="Eurostile"/>
            </a:endParaRPr>
          </a:p>
        </p:txBody>
      </p:sp>
      <p:sp>
        <p:nvSpPr>
          <p:cNvPr id="3" name="Rettangolo 2"/>
          <p:cNvSpPr/>
          <p:nvPr/>
        </p:nvSpPr>
        <p:spPr>
          <a:xfrm>
            <a:off x="4916826" y="-50800"/>
            <a:ext cx="3837559" cy="461665"/>
          </a:xfrm>
          <a:prstGeom prst="rect">
            <a:avLst/>
          </a:prstGeom>
        </p:spPr>
        <p:txBody>
          <a:bodyPr wrap="none">
            <a:spAutoFit/>
          </a:bodyPr>
          <a:lstStyle/>
          <a:p>
            <a:r>
              <a:rPr lang="it-IT" sz="2400" dirty="0">
                <a:solidFill>
                  <a:srgbClr val="FFFFFF"/>
                </a:solidFill>
                <a:latin typeface="Eurostile"/>
                <a:cs typeface="Eurostile"/>
              </a:rPr>
              <a:t>The </a:t>
            </a:r>
            <a:r>
              <a:rPr lang="it-IT" sz="2400" b="1" dirty="0" err="1">
                <a:solidFill>
                  <a:srgbClr val="FFFFFF"/>
                </a:solidFill>
                <a:latin typeface="Eurostile"/>
                <a:cs typeface="Eurostile"/>
              </a:rPr>
              <a:t>Bubbling</a:t>
            </a:r>
            <a:r>
              <a:rPr lang="it-IT" sz="2400" dirty="0">
                <a:solidFill>
                  <a:srgbClr val="FFFFFF"/>
                </a:solidFill>
                <a:latin typeface="Eurostile"/>
                <a:cs typeface="Eurostile"/>
              </a:rPr>
              <a:t> </a:t>
            </a:r>
            <a:r>
              <a:rPr lang="it-IT" sz="2400" b="1" dirty="0">
                <a:solidFill>
                  <a:srgbClr val="FFFFFF"/>
                </a:solidFill>
                <a:latin typeface="Eurostile"/>
                <a:cs typeface="Eurostile"/>
              </a:rPr>
              <a:t> </a:t>
            </a:r>
            <a:r>
              <a:rPr lang="it-IT" sz="2400" dirty="0" err="1">
                <a:solidFill>
                  <a:srgbClr val="FFFFFF"/>
                </a:solidFill>
                <a:latin typeface="Eurostile"/>
                <a:cs typeface="Eurostile"/>
              </a:rPr>
              <a:t>Galactic</a:t>
            </a:r>
            <a:r>
              <a:rPr lang="it-IT" sz="2400" dirty="0">
                <a:solidFill>
                  <a:srgbClr val="FFFFFF"/>
                </a:solidFill>
                <a:latin typeface="Eurostile"/>
                <a:cs typeface="Eurostile"/>
              </a:rPr>
              <a:t> </a:t>
            </a:r>
            <a:r>
              <a:rPr lang="it-IT" sz="2400" dirty="0" err="1">
                <a:solidFill>
                  <a:srgbClr val="FFFFFF"/>
                </a:solidFill>
                <a:latin typeface="Eurostile"/>
                <a:cs typeface="Eurostile"/>
              </a:rPr>
              <a:t>Plane</a:t>
            </a:r>
            <a:r>
              <a:rPr lang="it-IT" sz="2400" dirty="0">
                <a:solidFill>
                  <a:srgbClr val="FFFFFF"/>
                </a:solidFill>
                <a:latin typeface="Eurostile"/>
                <a:cs typeface="Eurostile"/>
              </a:rPr>
              <a:t> </a:t>
            </a:r>
          </a:p>
        </p:txBody>
      </p:sp>
      <p:sp>
        <p:nvSpPr>
          <p:cNvPr id="10" name="CasellaDiTesto 9"/>
          <p:cNvSpPr txBox="1"/>
          <p:nvPr/>
        </p:nvSpPr>
        <p:spPr>
          <a:xfrm>
            <a:off x="5976737" y="3288209"/>
            <a:ext cx="2774442" cy="2985433"/>
          </a:xfrm>
          <a:prstGeom prst="rect">
            <a:avLst/>
          </a:prstGeom>
          <a:noFill/>
          <a:ln w="12700">
            <a:solidFill>
              <a:schemeClr val="tx1"/>
            </a:solidFill>
          </a:ln>
        </p:spPr>
        <p:txBody>
          <a:bodyPr wrap="none" rtlCol="0">
            <a:spAutoFit/>
          </a:bodyPr>
          <a:lstStyle/>
          <a:p>
            <a:r>
              <a:rPr lang="en-US" sz="2000" b="1" dirty="0" smtClean="0">
                <a:solidFill>
                  <a:srgbClr val="073779"/>
                </a:solidFill>
                <a:latin typeface="Eurostile"/>
                <a:cs typeface="Eurostile"/>
              </a:rPr>
              <a:t>Radio observations:</a:t>
            </a:r>
          </a:p>
          <a:p>
            <a:pPr marL="342900" indent="-342900">
              <a:buFont typeface="Wingdings" charset="2"/>
              <a:buChar char="ü"/>
            </a:pPr>
            <a:r>
              <a:rPr lang="en-US" sz="1600" dirty="0" smtClean="0">
                <a:solidFill>
                  <a:srgbClr val="073779"/>
                </a:solidFill>
                <a:latin typeface="Eurostile"/>
                <a:cs typeface="Eurostile"/>
              </a:rPr>
              <a:t>Detailed morphology </a:t>
            </a:r>
          </a:p>
          <a:p>
            <a:pPr marL="285750" indent="-285750">
              <a:buFont typeface="Wingdings" charset="2"/>
              <a:buChar char="ü"/>
            </a:pPr>
            <a:r>
              <a:rPr lang="en-US" sz="1600" dirty="0" smtClean="0">
                <a:solidFill>
                  <a:srgbClr val="073779"/>
                </a:solidFill>
                <a:latin typeface="Eurostile"/>
                <a:cs typeface="Eurostile"/>
              </a:rPr>
              <a:t> Spectral </a:t>
            </a:r>
            <a:r>
              <a:rPr lang="en-US" sz="1600" dirty="0">
                <a:solidFill>
                  <a:srgbClr val="073779"/>
                </a:solidFill>
                <a:latin typeface="Eurostile"/>
                <a:cs typeface="Eurostile"/>
              </a:rPr>
              <a:t>index </a:t>
            </a:r>
          </a:p>
          <a:p>
            <a:pPr marL="285750" indent="-285750">
              <a:buFont typeface="Wingdings" charset="2"/>
              <a:buChar char="ü"/>
            </a:pPr>
            <a:r>
              <a:rPr lang="en-US" sz="1600" dirty="0" smtClean="0">
                <a:solidFill>
                  <a:srgbClr val="073779"/>
                </a:solidFill>
                <a:latin typeface="Eurostile"/>
                <a:cs typeface="Eurostile"/>
              </a:rPr>
              <a:t> Polarization</a:t>
            </a:r>
          </a:p>
          <a:p>
            <a:pPr algn="ctr"/>
            <a:r>
              <a:rPr lang="en-US" sz="2000" dirty="0" smtClean="0">
                <a:solidFill>
                  <a:srgbClr val="073779"/>
                </a:solidFill>
                <a:latin typeface="Eurostile"/>
                <a:cs typeface="Eurostile"/>
              </a:rPr>
              <a:t>     </a:t>
            </a:r>
          </a:p>
          <a:p>
            <a:pPr algn="ctr"/>
            <a:r>
              <a:rPr lang="en-US" sz="2000" i="1" dirty="0" smtClean="0">
                <a:solidFill>
                  <a:srgbClr val="073779"/>
                </a:solidFill>
                <a:latin typeface="Eurostile"/>
                <a:cs typeface="Eurostile"/>
              </a:rPr>
              <a:t>       to discriminate </a:t>
            </a:r>
          </a:p>
          <a:p>
            <a:endParaRPr lang="en-US" sz="2000" dirty="0" smtClean="0">
              <a:solidFill>
                <a:srgbClr val="073779"/>
              </a:solidFill>
              <a:latin typeface="Eurostile"/>
              <a:cs typeface="Eurostile"/>
            </a:endParaRPr>
          </a:p>
          <a:p>
            <a:r>
              <a:rPr lang="en-US" sz="2000" dirty="0" smtClean="0">
                <a:solidFill>
                  <a:srgbClr val="073779"/>
                </a:solidFill>
                <a:latin typeface="Eurostile"/>
                <a:cs typeface="Eurostile"/>
              </a:rPr>
              <a:t>LBV</a:t>
            </a:r>
            <a:r>
              <a:rPr lang="en-US" sz="2000" dirty="0">
                <a:solidFill>
                  <a:srgbClr val="073779"/>
                </a:solidFill>
                <a:latin typeface="Eurostile"/>
                <a:cs typeface="Eurostile"/>
              </a:rPr>
              <a:t>, PN, </a:t>
            </a:r>
            <a:r>
              <a:rPr lang="en-US" sz="2000" dirty="0" smtClean="0">
                <a:solidFill>
                  <a:srgbClr val="073779"/>
                </a:solidFill>
                <a:latin typeface="Eurostile"/>
                <a:cs typeface="Eurostile"/>
              </a:rPr>
              <a:t>WR   (</a:t>
            </a:r>
            <a:r>
              <a:rPr lang="en-US" sz="2000" dirty="0">
                <a:solidFill>
                  <a:srgbClr val="073779"/>
                </a:solidFill>
                <a:latin typeface="Eurostile"/>
                <a:cs typeface="Eurostile"/>
              </a:rPr>
              <a:t>thermal) </a:t>
            </a:r>
          </a:p>
          <a:p>
            <a:r>
              <a:rPr lang="en-US" sz="2000" dirty="0">
                <a:solidFill>
                  <a:srgbClr val="073779"/>
                </a:solidFill>
                <a:latin typeface="Eurostile"/>
                <a:cs typeface="Eurostile"/>
              </a:rPr>
              <a:t>from </a:t>
            </a:r>
            <a:r>
              <a:rPr lang="en-US" sz="2000" dirty="0" smtClean="0">
                <a:solidFill>
                  <a:srgbClr val="073779"/>
                </a:solidFill>
                <a:latin typeface="Eurostile"/>
                <a:cs typeface="Eurostile"/>
              </a:rPr>
              <a:t>SNR (non-thermal) </a:t>
            </a:r>
            <a:endParaRPr lang="en-US" sz="2000" dirty="0">
              <a:solidFill>
                <a:srgbClr val="073779"/>
              </a:solidFill>
              <a:latin typeface="Eurostile"/>
              <a:cs typeface="Eurostile"/>
            </a:endParaRPr>
          </a:p>
          <a:p>
            <a:endParaRPr lang="it-IT" sz="2000" dirty="0" smtClean="0">
              <a:solidFill>
                <a:srgbClr val="073779"/>
              </a:solidFill>
              <a:latin typeface="Eurostile"/>
              <a:cs typeface="Eurostile"/>
            </a:endParaRPr>
          </a:p>
        </p:txBody>
      </p:sp>
    </p:spTree>
    <p:extLst>
      <p:ext uri="{BB962C8B-B14F-4D97-AF65-F5344CB8AC3E}">
        <p14:creationId xmlns:p14="http://schemas.microsoft.com/office/powerpoint/2010/main" val="14381532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anel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200" y="1770439"/>
            <a:ext cx="2946400" cy="2651400"/>
          </a:xfrm>
          <a:prstGeom prst="rect">
            <a:avLst/>
          </a:prstGeom>
        </p:spPr>
      </p:pic>
      <p:sp>
        <p:nvSpPr>
          <p:cNvPr id="4" name="CasellaDiTesto 3"/>
          <p:cNvSpPr txBox="1"/>
          <p:nvPr/>
        </p:nvSpPr>
        <p:spPr>
          <a:xfrm>
            <a:off x="127000" y="426574"/>
            <a:ext cx="8534871" cy="1138773"/>
          </a:xfrm>
          <a:prstGeom prst="rect">
            <a:avLst/>
          </a:prstGeom>
          <a:noFill/>
        </p:spPr>
        <p:txBody>
          <a:bodyPr wrap="none" rtlCol="0">
            <a:spAutoFit/>
          </a:bodyPr>
          <a:lstStyle/>
          <a:p>
            <a:r>
              <a:rPr lang="it-IT" b="1" dirty="0" err="1" smtClean="0">
                <a:solidFill>
                  <a:schemeClr val="accent1"/>
                </a:solidFill>
                <a:latin typeface="Eurostile"/>
                <a:cs typeface="Eurostile"/>
              </a:rPr>
              <a:t>Comparing</a:t>
            </a:r>
            <a:r>
              <a:rPr lang="it-IT" b="1" dirty="0" smtClean="0">
                <a:solidFill>
                  <a:schemeClr val="accent1"/>
                </a:solidFill>
                <a:latin typeface="Eurostile"/>
                <a:cs typeface="Eurostile"/>
              </a:rPr>
              <a:t> radio and IR </a:t>
            </a:r>
            <a:r>
              <a:rPr lang="it-IT" b="1" dirty="0" err="1" smtClean="0">
                <a:solidFill>
                  <a:schemeClr val="accent1"/>
                </a:solidFill>
                <a:latin typeface="Eurostile"/>
                <a:cs typeface="Eurostile"/>
              </a:rPr>
              <a:t>morphology</a:t>
            </a:r>
            <a:r>
              <a:rPr lang="it-IT" b="1" dirty="0" smtClean="0">
                <a:solidFill>
                  <a:schemeClr val="accent1"/>
                </a:solidFill>
                <a:latin typeface="Eurostile"/>
                <a:cs typeface="Eurostile"/>
              </a:rPr>
              <a:t>, </a:t>
            </a:r>
            <a:r>
              <a:rPr lang="it-IT" b="1" dirty="0" err="1" smtClean="0">
                <a:solidFill>
                  <a:schemeClr val="accent1"/>
                </a:solidFill>
                <a:latin typeface="Eurostile"/>
                <a:cs typeface="Eurostile"/>
              </a:rPr>
              <a:t>is</a:t>
            </a:r>
            <a:r>
              <a:rPr lang="it-IT" b="1" dirty="0" smtClean="0">
                <a:solidFill>
                  <a:schemeClr val="accent1"/>
                </a:solidFill>
                <a:latin typeface="Eurostile"/>
                <a:cs typeface="Eurostile"/>
              </a:rPr>
              <a:t> </a:t>
            </a:r>
            <a:r>
              <a:rPr lang="it-IT" b="1" dirty="0" err="1" smtClean="0">
                <a:solidFill>
                  <a:schemeClr val="accent1"/>
                </a:solidFill>
                <a:latin typeface="Eurostile"/>
                <a:cs typeface="Eurostile"/>
              </a:rPr>
              <a:t>possible</a:t>
            </a:r>
            <a:r>
              <a:rPr lang="it-IT" b="1" dirty="0" smtClean="0">
                <a:solidFill>
                  <a:schemeClr val="accent1"/>
                </a:solidFill>
                <a:latin typeface="Eurostile"/>
                <a:cs typeface="Eurostile"/>
              </a:rPr>
              <a:t> to </a:t>
            </a:r>
            <a:r>
              <a:rPr lang="it-IT" b="1" dirty="0" err="1" smtClean="0">
                <a:solidFill>
                  <a:schemeClr val="accent1"/>
                </a:solidFill>
                <a:latin typeface="Eurostile"/>
                <a:cs typeface="Eurostile"/>
              </a:rPr>
              <a:t>distinguish</a:t>
            </a:r>
            <a:r>
              <a:rPr lang="it-IT" b="1" dirty="0" smtClean="0">
                <a:solidFill>
                  <a:schemeClr val="accent1"/>
                </a:solidFill>
                <a:latin typeface="Eurostile"/>
                <a:cs typeface="Eurostile"/>
              </a:rPr>
              <a:t> HII from </a:t>
            </a:r>
            <a:r>
              <a:rPr lang="it-IT" b="1" dirty="0" err="1" smtClean="0">
                <a:solidFill>
                  <a:schemeClr val="accent1"/>
                </a:solidFill>
                <a:latin typeface="Eurostile"/>
                <a:cs typeface="Eurostile"/>
              </a:rPr>
              <a:t>evolved</a:t>
            </a:r>
            <a:r>
              <a:rPr lang="it-IT" b="1" dirty="0" smtClean="0">
                <a:solidFill>
                  <a:schemeClr val="accent1"/>
                </a:solidFill>
                <a:latin typeface="Eurostile"/>
                <a:cs typeface="Eurostile"/>
              </a:rPr>
              <a:t> </a:t>
            </a:r>
            <a:r>
              <a:rPr lang="it-IT" b="1" dirty="0" err="1" smtClean="0">
                <a:solidFill>
                  <a:schemeClr val="accent1"/>
                </a:solidFill>
                <a:latin typeface="Eurostile"/>
                <a:cs typeface="Eurostile"/>
              </a:rPr>
              <a:t>stars</a:t>
            </a:r>
            <a:endParaRPr lang="it-IT" b="1" dirty="0" smtClean="0">
              <a:solidFill>
                <a:schemeClr val="accent1"/>
              </a:solidFill>
              <a:latin typeface="Eurostile"/>
              <a:cs typeface="Eurostile"/>
            </a:endParaRPr>
          </a:p>
          <a:p>
            <a:endParaRPr lang="it-IT" dirty="0" smtClean="0">
              <a:solidFill>
                <a:schemeClr val="accent1"/>
              </a:solidFill>
              <a:latin typeface="Eurostile"/>
              <a:cs typeface="Eurostile"/>
            </a:endParaRPr>
          </a:p>
          <a:p>
            <a:pPr lvl="1"/>
            <a:r>
              <a:rPr lang="it-IT" sz="1600" i="1" dirty="0" smtClean="0">
                <a:solidFill>
                  <a:schemeClr val="accent1"/>
                </a:solidFill>
                <a:latin typeface="Eurostile"/>
                <a:cs typeface="Eurostile"/>
              </a:rPr>
              <a:t>In HII, radio </a:t>
            </a:r>
            <a:r>
              <a:rPr lang="it-IT" sz="1600" i="1" dirty="0" err="1" smtClean="0">
                <a:solidFill>
                  <a:schemeClr val="accent1"/>
                </a:solidFill>
                <a:latin typeface="Eurostile"/>
                <a:cs typeface="Eurostile"/>
              </a:rPr>
              <a:t>emission</a:t>
            </a:r>
            <a:r>
              <a:rPr lang="it-IT" sz="1600" i="1" dirty="0" smtClean="0">
                <a:solidFill>
                  <a:schemeClr val="accent1"/>
                </a:solidFill>
                <a:latin typeface="Eurostile"/>
                <a:cs typeface="Eurostile"/>
              </a:rPr>
              <a:t> </a:t>
            </a:r>
            <a:r>
              <a:rPr lang="it-IT" sz="1600" i="1" dirty="0" err="1" smtClean="0">
                <a:solidFill>
                  <a:schemeClr val="accent1"/>
                </a:solidFill>
                <a:latin typeface="Eurostile"/>
                <a:cs typeface="Eurostile"/>
              </a:rPr>
              <a:t>wrapped</a:t>
            </a:r>
            <a:r>
              <a:rPr lang="it-IT" sz="1600" i="1" dirty="0" smtClean="0">
                <a:solidFill>
                  <a:schemeClr val="accent1"/>
                </a:solidFill>
                <a:latin typeface="Eurostile"/>
                <a:cs typeface="Eurostile"/>
              </a:rPr>
              <a:t> by 8μm </a:t>
            </a:r>
            <a:r>
              <a:rPr lang="it-IT" sz="1600" i="1" dirty="0" err="1" smtClean="0">
                <a:solidFill>
                  <a:schemeClr val="accent1"/>
                </a:solidFill>
                <a:latin typeface="Eurostile"/>
                <a:cs typeface="Eurostile"/>
              </a:rPr>
              <a:t>emission</a:t>
            </a:r>
            <a:r>
              <a:rPr lang="it-IT" sz="1600" i="1" dirty="0" smtClean="0">
                <a:solidFill>
                  <a:schemeClr val="accent1"/>
                </a:solidFill>
                <a:latin typeface="Eurostile"/>
                <a:cs typeface="Eurostile"/>
              </a:rPr>
              <a:t> (</a:t>
            </a:r>
            <a:r>
              <a:rPr lang="it-IT" sz="1600" i="1" dirty="0" err="1" smtClean="0">
                <a:solidFill>
                  <a:schemeClr val="accent1"/>
                </a:solidFill>
                <a:latin typeface="Eurostile"/>
                <a:cs typeface="Eurostile"/>
              </a:rPr>
              <a:t>Deharveng</a:t>
            </a:r>
            <a:r>
              <a:rPr lang="it-IT" sz="1600" i="1" dirty="0" smtClean="0">
                <a:solidFill>
                  <a:schemeClr val="accent1"/>
                </a:solidFill>
                <a:latin typeface="Eurostile"/>
                <a:cs typeface="Eurostile"/>
              </a:rPr>
              <a:t> +2010)</a:t>
            </a:r>
          </a:p>
          <a:p>
            <a:pPr lvl="1"/>
            <a:r>
              <a:rPr lang="it-IT" sz="1600" i="1" dirty="0" smtClean="0">
                <a:solidFill>
                  <a:schemeClr val="accent1"/>
                </a:solidFill>
                <a:latin typeface="Eurostile"/>
                <a:cs typeface="Eurostile"/>
              </a:rPr>
              <a:t>In PN radio and 8μm are </a:t>
            </a:r>
            <a:r>
              <a:rPr lang="it-IT" sz="1600" i="1" dirty="0" err="1" smtClean="0">
                <a:solidFill>
                  <a:schemeClr val="accent1"/>
                </a:solidFill>
                <a:latin typeface="Eurostile"/>
                <a:cs typeface="Eurostile"/>
              </a:rPr>
              <a:t>cospatial</a:t>
            </a:r>
            <a:r>
              <a:rPr lang="it-IT" sz="1600" i="1" dirty="0" smtClean="0">
                <a:solidFill>
                  <a:schemeClr val="accent1"/>
                </a:solidFill>
                <a:latin typeface="Eurostile"/>
                <a:cs typeface="Eurostile"/>
              </a:rPr>
              <a:t> (</a:t>
            </a:r>
            <a:r>
              <a:rPr lang="it-IT" sz="1600" i="1" dirty="0" err="1" smtClean="0">
                <a:solidFill>
                  <a:schemeClr val="accent1"/>
                </a:solidFill>
                <a:latin typeface="Eurostile"/>
                <a:cs typeface="Eurostile"/>
              </a:rPr>
              <a:t>Ingallinera</a:t>
            </a:r>
            <a:r>
              <a:rPr lang="it-IT" sz="1600" i="1" dirty="0" smtClean="0">
                <a:solidFill>
                  <a:schemeClr val="accent1"/>
                </a:solidFill>
                <a:latin typeface="Eurostile"/>
                <a:cs typeface="Eurostile"/>
              </a:rPr>
              <a:t> +, 2016)</a:t>
            </a:r>
            <a:endParaRPr lang="it-IT" sz="1600" i="1" dirty="0">
              <a:solidFill>
                <a:schemeClr val="accent1"/>
              </a:solidFill>
              <a:latin typeface="Eurostile"/>
              <a:cs typeface="Eurostile"/>
            </a:endParaRPr>
          </a:p>
        </p:txBody>
      </p:sp>
      <p:sp>
        <p:nvSpPr>
          <p:cNvPr id="5" name="CasellaDiTesto 4"/>
          <p:cNvSpPr txBox="1"/>
          <p:nvPr/>
        </p:nvSpPr>
        <p:spPr>
          <a:xfrm>
            <a:off x="127000" y="-30562"/>
            <a:ext cx="12290450" cy="461665"/>
          </a:xfrm>
          <a:prstGeom prst="rect">
            <a:avLst/>
          </a:prstGeom>
          <a:noFill/>
        </p:spPr>
        <p:txBody>
          <a:bodyPr wrap="square" rtlCol="0">
            <a:spAutoFit/>
          </a:bodyPr>
          <a:lstStyle/>
          <a:p>
            <a:r>
              <a:rPr lang="it-IT" sz="2000" b="1" dirty="0" smtClean="0">
                <a:solidFill>
                  <a:srgbClr val="FFFFFF"/>
                </a:solidFill>
                <a:latin typeface="Eurostile"/>
                <a:cs typeface="Eurostile"/>
              </a:rPr>
              <a:t>SCORPIO  </a:t>
            </a:r>
            <a:r>
              <a:rPr lang="it-IT" sz="2400" dirty="0" smtClean="0">
                <a:solidFill>
                  <a:srgbClr val="FFFFFF"/>
                </a:solidFill>
                <a:latin typeface="Eurostile"/>
                <a:cs typeface="Eurostile"/>
              </a:rPr>
              <a:t>                                                          </a:t>
            </a:r>
            <a:r>
              <a:rPr lang="it-IT" sz="2000" dirty="0" err="1" smtClean="0">
                <a:solidFill>
                  <a:srgbClr val="FFFFFF"/>
                </a:solidFill>
                <a:latin typeface="Eurostile"/>
                <a:cs typeface="Eurostile"/>
              </a:rPr>
              <a:t>Dealing</a:t>
            </a:r>
            <a:r>
              <a:rPr lang="it-IT" sz="2000" dirty="0" smtClean="0">
                <a:solidFill>
                  <a:srgbClr val="FFFFFF"/>
                </a:solidFill>
                <a:latin typeface="Eurostile"/>
                <a:cs typeface="Eurostile"/>
              </a:rPr>
              <a:t> with </a:t>
            </a:r>
            <a:r>
              <a:rPr lang="it-IT" sz="2000" dirty="0" err="1" smtClean="0">
                <a:solidFill>
                  <a:srgbClr val="FFFFFF"/>
                </a:solidFill>
                <a:latin typeface="Eurostile"/>
                <a:cs typeface="Eurostile"/>
              </a:rPr>
              <a:t>extended</a:t>
            </a:r>
            <a:r>
              <a:rPr lang="it-IT" sz="2000" dirty="0" smtClean="0">
                <a:solidFill>
                  <a:srgbClr val="FFFFFF"/>
                </a:solidFill>
                <a:latin typeface="Eurostile"/>
                <a:cs typeface="Eurostile"/>
              </a:rPr>
              <a:t> </a:t>
            </a:r>
            <a:r>
              <a:rPr lang="it-IT" sz="2000" dirty="0" err="1" smtClean="0">
                <a:solidFill>
                  <a:srgbClr val="FFFFFF"/>
                </a:solidFill>
                <a:latin typeface="Eurostile"/>
                <a:cs typeface="Eurostile"/>
              </a:rPr>
              <a:t>sources</a:t>
            </a:r>
            <a:endParaRPr lang="it-IT" sz="2000" dirty="0">
              <a:solidFill>
                <a:srgbClr val="FFFFFF"/>
              </a:solidFill>
              <a:latin typeface="Eurostile"/>
              <a:cs typeface="Eurostile"/>
            </a:endParaRPr>
          </a:p>
        </p:txBody>
      </p:sp>
      <p:pic>
        <p:nvPicPr>
          <p:cNvPr id="6" name="Immagine 5" descr="Ingalliner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5218388"/>
            <a:ext cx="1206500" cy="1544854"/>
          </a:xfrm>
          <a:prstGeom prst="rect">
            <a:avLst/>
          </a:prstGeom>
        </p:spPr>
      </p:pic>
      <p:sp>
        <p:nvSpPr>
          <p:cNvPr id="8" name="CasellaDiTesto 7"/>
          <p:cNvSpPr txBox="1"/>
          <p:nvPr/>
        </p:nvSpPr>
        <p:spPr>
          <a:xfrm>
            <a:off x="6489700" y="2933700"/>
            <a:ext cx="1631837" cy="646331"/>
          </a:xfrm>
          <a:prstGeom prst="rect">
            <a:avLst/>
          </a:prstGeom>
          <a:solidFill>
            <a:srgbClr val="61FF79"/>
          </a:solidFill>
        </p:spPr>
        <p:txBody>
          <a:bodyPr wrap="none" rtlCol="0">
            <a:spAutoFit/>
          </a:bodyPr>
          <a:lstStyle/>
          <a:p>
            <a:pPr algn="ctr"/>
            <a:r>
              <a:rPr lang="it-IT" dirty="0" smtClean="0"/>
              <a:t>IR (</a:t>
            </a:r>
            <a:r>
              <a:rPr lang="it-IT" i="1" dirty="0" smtClean="0">
                <a:solidFill>
                  <a:schemeClr val="accent1"/>
                </a:solidFill>
              </a:rPr>
              <a:t>8μm):</a:t>
            </a:r>
          </a:p>
          <a:p>
            <a:pPr algn="ctr"/>
            <a:r>
              <a:rPr lang="it-IT" i="1" dirty="0" smtClean="0">
                <a:solidFill>
                  <a:schemeClr val="accent1"/>
                </a:solidFill>
              </a:rPr>
              <a:t>PAH </a:t>
            </a:r>
            <a:r>
              <a:rPr lang="it-IT" i="1" dirty="0" err="1" smtClean="0">
                <a:solidFill>
                  <a:schemeClr val="accent1"/>
                </a:solidFill>
              </a:rPr>
              <a:t>emission</a:t>
            </a:r>
            <a:endParaRPr lang="it-IT" dirty="0"/>
          </a:p>
        </p:txBody>
      </p:sp>
      <p:cxnSp>
        <p:nvCxnSpPr>
          <p:cNvPr id="10" name="Connettore 2 9"/>
          <p:cNvCxnSpPr/>
          <p:nvPr/>
        </p:nvCxnSpPr>
        <p:spPr>
          <a:xfrm flipH="1" flipV="1">
            <a:off x="5143500" y="3340101"/>
            <a:ext cx="1346200" cy="114299"/>
          </a:xfrm>
          <a:prstGeom prst="straightConnector1">
            <a:avLst/>
          </a:prstGeom>
          <a:ln>
            <a:solidFill>
              <a:srgbClr val="61FF79"/>
            </a:solidFill>
            <a:tailEnd type="arrow"/>
          </a:ln>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1003300" y="2565400"/>
            <a:ext cx="1365315" cy="646331"/>
          </a:xfrm>
          <a:prstGeom prst="rect">
            <a:avLst/>
          </a:prstGeom>
          <a:solidFill>
            <a:srgbClr val="FF0000"/>
          </a:solidFill>
        </p:spPr>
        <p:txBody>
          <a:bodyPr wrap="none" rtlCol="0">
            <a:spAutoFit/>
          </a:bodyPr>
          <a:lstStyle/>
          <a:p>
            <a:pPr algn="ctr"/>
            <a:r>
              <a:rPr lang="it-IT" dirty="0" smtClean="0">
                <a:solidFill>
                  <a:srgbClr val="073779"/>
                </a:solidFill>
              </a:rPr>
              <a:t>RADIO:</a:t>
            </a:r>
          </a:p>
          <a:p>
            <a:pPr algn="ctr"/>
            <a:r>
              <a:rPr lang="it-IT" dirty="0" err="1" smtClean="0">
                <a:solidFill>
                  <a:srgbClr val="073779"/>
                </a:solidFill>
              </a:rPr>
              <a:t>Ionized</a:t>
            </a:r>
            <a:r>
              <a:rPr lang="it-IT" dirty="0" smtClean="0">
                <a:solidFill>
                  <a:srgbClr val="073779"/>
                </a:solidFill>
              </a:rPr>
              <a:t> gas</a:t>
            </a:r>
            <a:endParaRPr lang="it-IT" dirty="0">
              <a:solidFill>
                <a:srgbClr val="073779"/>
              </a:solidFill>
            </a:endParaRPr>
          </a:p>
        </p:txBody>
      </p:sp>
      <p:cxnSp>
        <p:nvCxnSpPr>
          <p:cNvPr id="16" name="Connettore 2 15"/>
          <p:cNvCxnSpPr/>
          <p:nvPr/>
        </p:nvCxnSpPr>
        <p:spPr>
          <a:xfrm flipV="1">
            <a:off x="2247900" y="2832100"/>
            <a:ext cx="17907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CasellaDiTesto 18"/>
          <p:cNvSpPr txBox="1"/>
          <p:nvPr/>
        </p:nvSpPr>
        <p:spPr>
          <a:xfrm>
            <a:off x="1374915" y="4454039"/>
            <a:ext cx="7794697" cy="2585323"/>
          </a:xfrm>
          <a:prstGeom prst="rect">
            <a:avLst/>
          </a:prstGeom>
          <a:noFill/>
        </p:spPr>
        <p:txBody>
          <a:bodyPr wrap="none" rtlCol="0">
            <a:spAutoFit/>
          </a:bodyPr>
          <a:lstStyle/>
          <a:p>
            <a:pPr lvl="1"/>
            <a:r>
              <a:rPr lang="it-IT" dirty="0" smtClean="0">
                <a:solidFill>
                  <a:srgbClr val="073779"/>
                </a:solidFill>
                <a:latin typeface="Eurostile"/>
                <a:cs typeface="Eurostile"/>
              </a:rPr>
              <a:t>Use of radio and IR </a:t>
            </a:r>
            <a:r>
              <a:rPr lang="it-IT" dirty="0" err="1">
                <a:solidFill>
                  <a:srgbClr val="073779"/>
                </a:solidFill>
                <a:latin typeface="Eurostile"/>
                <a:cs typeface="Eurostile"/>
              </a:rPr>
              <a:t>m</a:t>
            </a:r>
            <a:r>
              <a:rPr lang="it-IT" dirty="0" err="1" smtClean="0">
                <a:solidFill>
                  <a:srgbClr val="073779"/>
                </a:solidFill>
                <a:latin typeface="Eurostile"/>
                <a:cs typeface="Eurostile"/>
              </a:rPr>
              <a:t>orphology</a:t>
            </a:r>
            <a:r>
              <a:rPr lang="it-IT" dirty="0" smtClean="0">
                <a:solidFill>
                  <a:srgbClr val="073779"/>
                </a:solidFill>
                <a:latin typeface="Eurostile"/>
                <a:cs typeface="Eurostile"/>
              </a:rPr>
              <a:t>  to </a:t>
            </a:r>
            <a:r>
              <a:rPr lang="it-IT" dirty="0" err="1" smtClean="0">
                <a:solidFill>
                  <a:srgbClr val="073779"/>
                </a:solidFill>
                <a:latin typeface="Eurostile"/>
                <a:cs typeface="Eurostile"/>
              </a:rPr>
              <a:t>classified</a:t>
            </a:r>
            <a:r>
              <a:rPr lang="it-IT" dirty="0" smtClean="0">
                <a:solidFill>
                  <a:srgbClr val="073779"/>
                </a:solidFill>
                <a:latin typeface="Eurostile"/>
                <a:cs typeface="Eurostile"/>
              </a:rPr>
              <a:t> </a:t>
            </a:r>
            <a:r>
              <a:rPr lang="it-IT" dirty="0" err="1" smtClean="0">
                <a:solidFill>
                  <a:srgbClr val="073779"/>
                </a:solidFill>
                <a:latin typeface="Eurostile"/>
                <a:cs typeface="Eurostile"/>
              </a:rPr>
              <a:t>extended</a:t>
            </a:r>
            <a:r>
              <a:rPr lang="it-IT" dirty="0" smtClean="0">
                <a:solidFill>
                  <a:srgbClr val="073779"/>
                </a:solidFill>
                <a:latin typeface="Eurostile"/>
                <a:cs typeface="Eurostile"/>
              </a:rPr>
              <a:t> </a:t>
            </a:r>
            <a:r>
              <a:rPr lang="it-IT" dirty="0" err="1" smtClean="0">
                <a:solidFill>
                  <a:srgbClr val="073779"/>
                </a:solidFill>
                <a:latin typeface="Eurostile"/>
                <a:cs typeface="Eurostile"/>
              </a:rPr>
              <a:t>sources</a:t>
            </a:r>
            <a:r>
              <a:rPr lang="it-IT" dirty="0" smtClean="0">
                <a:solidFill>
                  <a:srgbClr val="073779"/>
                </a:solidFill>
                <a:latin typeface="Eurostile"/>
                <a:cs typeface="Eurostile"/>
              </a:rPr>
              <a:t> in SCORPIO</a:t>
            </a:r>
          </a:p>
          <a:p>
            <a:pPr lvl="1"/>
            <a:r>
              <a:rPr lang="it-IT" dirty="0" smtClean="0">
                <a:solidFill>
                  <a:srgbClr val="073779"/>
                </a:solidFill>
                <a:latin typeface="Eurostile"/>
                <a:cs typeface="Eurostile"/>
              </a:rPr>
              <a:t>(</a:t>
            </a:r>
            <a:r>
              <a:rPr lang="it-IT" dirty="0" err="1" smtClean="0">
                <a:solidFill>
                  <a:srgbClr val="073779"/>
                </a:solidFill>
                <a:latin typeface="Eurostile"/>
                <a:cs typeface="Eurostile"/>
              </a:rPr>
              <a:t>Ingallinera</a:t>
            </a:r>
            <a:r>
              <a:rPr lang="it-IT" dirty="0" smtClean="0">
                <a:solidFill>
                  <a:srgbClr val="073779"/>
                </a:solidFill>
                <a:latin typeface="Eurostile"/>
                <a:cs typeface="Eurostile"/>
              </a:rPr>
              <a:t> + 2016; </a:t>
            </a:r>
            <a:r>
              <a:rPr lang="it-IT" dirty="0" err="1" smtClean="0">
                <a:solidFill>
                  <a:srgbClr val="073779"/>
                </a:solidFill>
                <a:latin typeface="Eurostile"/>
                <a:cs typeface="Eurostile"/>
              </a:rPr>
              <a:t>Ingallinera</a:t>
            </a:r>
            <a:r>
              <a:rPr lang="it-IT" dirty="0" smtClean="0">
                <a:solidFill>
                  <a:srgbClr val="073779"/>
                </a:solidFill>
                <a:latin typeface="Eurostile"/>
                <a:cs typeface="Eurostile"/>
              </a:rPr>
              <a:t> +2019)</a:t>
            </a:r>
          </a:p>
          <a:p>
            <a:pPr lvl="1"/>
            <a:endParaRPr lang="it-IT" dirty="0" smtClean="0">
              <a:solidFill>
                <a:srgbClr val="073779"/>
              </a:solidFill>
              <a:latin typeface="Eurostile"/>
              <a:cs typeface="Eurostile"/>
            </a:endParaRPr>
          </a:p>
          <a:p>
            <a:pPr lvl="1"/>
            <a:r>
              <a:rPr lang="it-IT" dirty="0" smtClean="0">
                <a:solidFill>
                  <a:srgbClr val="073779"/>
                </a:solidFill>
                <a:latin typeface="Eurostile"/>
                <a:cs typeface="Eurostile"/>
              </a:rPr>
              <a:t>To  </a:t>
            </a:r>
            <a:r>
              <a:rPr lang="it-IT" dirty="0" err="1">
                <a:solidFill>
                  <a:srgbClr val="073779"/>
                </a:solidFill>
                <a:latin typeface="Eurostile"/>
                <a:cs typeface="Eurostile"/>
              </a:rPr>
              <a:t>e</a:t>
            </a:r>
            <a:r>
              <a:rPr lang="it-IT" dirty="0" err="1" smtClean="0">
                <a:solidFill>
                  <a:srgbClr val="073779"/>
                </a:solidFill>
                <a:latin typeface="Eurostile"/>
                <a:cs typeface="Eurostile"/>
              </a:rPr>
              <a:t>xplote</a:t>
            </a:r>
            <a:r>
              <a:rPr lang="it-IT" dirty="0" smtClean="0">
                <a:solidFill>
                  <a:srgbClr val="073779"/>
                </a:solidFill>
                <a:latin typeface="Eurostile"/>
                <a:cs typeface="Eurostile"/>
              </a:rPr>
              <a:t> the use of radio and IR </a:t>
            </a:r>
            <a:r>
              <a:rPr lang="it-IT" dirty="0" err="1" smtClean="0">
                <a:solidFill>
                  <a:srgbClr val="073779"/>
                </a:solidFill>
                <a:latin typeface="Eurostile"/>
                <a:cs typeface="Eurostile"/>
              </a:rPr>
              <a:t>morphology</a:t>
            </a:r>
            <a:r>
              <a:rPr lang="it-IT" dirty="0" smtClean="0">
                <a:solidFill>
                  <a:srgbClr val="073779"/>
                </a:solidFill>
                <a:latin typeface="Eurostile"/>
                <a:cs typeface="Eurostile"/>
              </a:rPr>
              <a:t> to </a:t>
            </a:r>
            <a:r>
              <a:rPr lang="it-IT" dirty="0" err="1" smtClean="0">
                <a:solidFill>
                  <a:srgbClr val="073779"/>
                </a:solidFill>
                <a:latin typeface="Eurostile"/>
                <a:cs typeface="Eurostile"/>
              </a:rPr>
              <a:t>automated</a:t>
            </a:r>
            <a:r>
              <a:rPr lang="it-IT" dirty="0" smtClean="0">
                <a:solidFill>
                  <a:srgbClr val="073779"/>
                </a:solidFill>
                <a:latin typeface="Eurostile"/>
                <a:cs typeface="Eurostile"/>
              </a:rPr>
              <a:t> source </a:t>
            </a:r>
          </a:p>
          <a:p>
            <a:r>
              <a:rPr lang="it-IT" dirty="0" smtClean="0">
                <a:solidFill>
                  <a:srgbClr val="073779"/>
                </a:solidFill>
                <a:latin typeface="Eurostile"/>
                <a:cs typeface="Eurostile"/>
              </a:rPr>
              <a:t>        </a:t>
            </a:r>
            <a:r>
              <a:rPr lang="it-IT" dirty="0" err="1" smtClean="0">
                <a:solidFill>
                  <a:srgbClr val="073779"/>
                </a:solidFill>
                <a:latin typeface="Eurostile"/>
                <a:cs typeface="Eurostile"/>
              </a:rPr>
              <a:t>classification</a:t>
            </a:r>
            <a:r>
              <a:rPr lang="it-IT" dirty="0" smtClean="0">
                <a:solidFill>
                  <a:srgbClr val="073779"/>
                </a:solidFill>
                <a:latin typeface="Eurostile"/>
                <a:cs typeface="Eurostile"/>
              </a:rPr>
              <a:t> for large </a:t>
            </a:r>
            <a:r>
              <a:rPr lang="it-IT" dirty="0" err="1" smtClean="0">
                <a:solidFill>
                  <a:srgbClr val="073779"/>
                </a:solidFill>
                <a:latin typeface="Eurostile"/>
                <a:cs typeface="Eurostile"/>
              </a:rPr>
              <a:t>surveys</a:t>
            </a:r>
            <a:r>
              <a:rPr lang="it-IT" dirty="0" smtClean="0">
                <a:solidFill>
                  <a:srgbClr val="073779"/>
                </a:solidFill>
                <a:latin typeface="Eurostile"/>
                <a:cs typeface="Eurostile"/>
              </a:rPr>
              <a:t> by </a:t>
            </a:r>
            <a:r>
              <a:rPr lang="it-IT" dirty="0" err="1" smtClean="0">
                <a:solidFill>
                  <a:srgbClr val="073779"/>
                </a:solidFill>
                <a:latin typeface="Eurostile"/>
                <a:cs typeface="Eurostile"/>
              </a:rPr>
              <a:t>means</a:t>
            </a:r>
            <a:r>
              <a:rPr lang="it-IT" dirty="0" smtClean="0">
                <a:solidFill>
                  <a:srgbClr val="073779"/>
                </a:solidFill>
                <a:latin typeface="Eurostile"/>
                <a:cs typeface="Eurostile"/>
              </a:rPr>
              <a:t> of </a:t>
            </a:r>
            <a:r>
              <a:rPr lang="it-IT" dirty="0" err="1" smtClean="0">
                <a:solidFill>
                  <a:srgbClr val="073779"/>
                </a:solidFill>
                <a:latin typeface="Eurostile"/>
                <a:cs typeface="Eurostile"/>
              </a:rPr>
              <a:t>edge</a:t>
            </a:r>
            <a:r>
              <a:rPr lang="it-IT" dirty="0" smtClean="0">
                <a:solidFill>
                  <a:srgbClr val="073779"/>
                </a:solidFill>
                <a:latin typeface="Eurostile"/>
                <a:cs typeface="Eurostile"/>
              </a:rPr>
              <a:t>-sensitive </a:t>
            </a:r>
            <a:r>
              <a:rPr lang="it-IT" dirty="0" err="1" smtClean="0">
                <a:solidFill>
                  <a:srgbClr val="073779"/>
                </a:solidFill>
                <a:latin typeface="Eurostile"/>
                <a:cs typeface="Eurostile"/>
              </a:rPr>
              <a:t>algorithms</a:t>
            </a:r>
            <a:endParaRPr lang="it-IT" dirty="0" smtClean="0">
              <a:solidFill>
                <a:srgbClr val="073779"/>
              </a:solidFill>
              <a:latin typeface="Eurostile"/>
              <a:cs typeface="Eurostile"/>
            </a:endParaRPr>
          </a:p>
          <a:p>
            <a:endParaRPr lang="it-IT" dirty="0">
              <a:solidFill>
                <a:srgbClr val="073779"/>
              </a:solidFill>
              <a:latin typeface="Eurostile"/>
              <a:cs typeface="Eurostile"/>
            </a:endParaRPr>
          </a:p>
          <a:p>
            <a:pPr lvl="1"/>
            <a:r>
              <a:rPr lang="it-IT" dirty="0" smtClean="0">
                <a:solidFill>
                  <a:srgbClr val="073779"/>
                </a:solidFill>
                <a:latin typeface="Eurostile"/>
                <a:cs typeface="Eurostile"/>
              </a:rPr>
              <a:t>SCORPIO </a:t>
            </a:r>
            <a:r>
              <a:rPr lang="it-IT" dirty="0" err="1" smtClean="0">
                <a:solidFill>
                  <a:srgbClr val="073779"/>
                </a:solidFill>
                <a:latin typeface="Eurostile"/>
                <a:cs typeface="Eurostile"/>
              </a:rPr>
              <a:t>field</a:t>
            </a:r>
            <a:r>
              <a:rPr lang="it-IT" dirty="0" smtClean="0">
                <a:solidFill>
                  <a:srgbClr val="073779"/>
                </a:solidFill>
                <a:latin typeface="Eurostile"/>
                <a:cs typeface="Eurostile"/>
              </a:rPr>
              <a:t> of the “right” </a:t>
            </a:r>
            <a:r>
              <a:rPr lang="it-IT" dirty="0" err="1" smtClean="0">
                <a:solidFill>
                  <a:srgbClr val="073779"/>
                </a:solidFill>
                <a:latin typeface="Eurostile"/>
                <a:cs typeface="Eurostile"/>
              </a:rPr>
              <a:t>dimension</a:t>
            </a:r>
            <a:r>
              <a:rPr lang="it-IT" dirty="0" smtClean="0">
                <a:solidFill>
                  <a:srgbClr val="073779"/>
                </a:solidFill>
                <a:latin typeface="Eurostile"/>
                <a:cs typeface="Eurostile"/>
              </a:rPr>
              <a:t> for the  </a:t>
            </a:r>
            <a:r>
              <a:rPr lang="it-IT" dirty="0">
                <a:solidFill>
                  <a:schemeClr val="accent1"/>
                </a:solidFill>
                <a:latin typeface="Eurostile"/>
                <a:cs typeface="Eurostile"/>
              </a:rPr>
              <a:t>human-</a:t>
            </a:r>
            <a:r>
              <a:rPr lang="it-IT" dirty="0" err="1">
                <a:solidFill>
                  <a:schemeClr val="accent1"/>
                </a:solidFill>
                <a:latin typeface="Eurostile"/>
                <a:cs typeface="Eurostile"/>
              </a:rPr>
              <a:t>driven</a:t>
            </a:r>
            <a:r>
              <a:rPr lang="it-IT" dirty="0">
                <a:solidFill>
                  <a:schemeClr val="accent1"/>
                </a:solidFill>
                <a:latin typeface="Eurostile"/>
                <a:cs typeface="Eurostile"/>
              </a:rPr>
              <a:t> </a:t>
            </a:r>
            <a:r>
              <a:rPr lang="it-IT" dirty="0" err="1" smtClean="0">
                <a:solidFill>
                  <a:schemeClr val="accent1"/>
                </a:solidFill>
                <a:latin typeface="Eurostile"/>
                <a:cs typeface="Eurostile"/>
              </a:rPr>
              <a:t>visual</a:t>
            </a:r>
            <a:endParaRPr lang="it-IT" dirty="0" smtClean="0">
              <a:solidFill>
                <a:schemeClr val="accent1"/>
              </a:solidFill>
              <a:latin typeface="Eurostile"/>
              <a:cs typeface="Eurostile"/>
            </a:endParaRPr>
          </a:p>
          <a:p>
            <a:pPr lvl="1"/>
            <a:r>
              <a:rPr lang="it-IT" dirty="0" smtClean="0">
                <a:solidFill>
                  <a:schemeClr val="accent1"/>
                </a:solidFill>
                <a:latin typeface="Eurostile"/>
                <a:cs typeface="Eurostile"/>
              </a:rPr>
              <a:t> </a:t>
            </a:r>
            <a:r>
              <a:rPr lang="it-IT" dirty="0" err="1">
                <a:solidFill>
                  <a:schemeClr val="accent1"/>
                </a:solidFill>
                <a:latin typeface="Eurostile"/>
                <a:cs typeface="Eurostile"/>
              </a:rPr>
              <a:t>inspection</a:t>
            </a:r>
            <a:r>
              <a:rPr lang="it-IT" dirty="0">
                <a:solidFill>
                  <a:schemeClr val="accent1"/>
                </a:solidFill>
                <a:latin typeface="Eurostile"/>
                <a:cs typeface="Eurostile"/>
              </a:rPr>
              <a:t> </a:t>
            </a:r>
            <a:r>
              <a:rPr lang="it-IT" dirty="0" smtClean="0">
                <a:solidFill>
                  <a:schemeClr val="accent1"/>
                </a:solidFill>
                <a:latin typeface="Eurostile"/>
                <a:cs typeface="Eurostile"/>
              </a:rPr>
              <a:t> be </a:t>
            </a:r>
            <a:r>
              <a:rPr lang="it-IT" dirty="0" err="1" smtClean="0">
                <a:solidFill>
                  <a:schemeClr val="accent1"/>
                </a:solidFill>
                <a:latin typeface="Eurostile"/>
                <a:cs typeface="Eurostile"/>
              </a:rPr>
              <a:t>used</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as</a:t>
            </a:r>
            <a:r>
              <a:rPr lang="it-IT" dirty="0" smtClean="0">
                <a:solidFill>
                  <a:schemeClr val="accent1"/>
                </a:solidFill>
                <a:latin typeface="Eurostile"/>
                <a:cs typeface="Eurostile"/>
              </a:rPr>
              <a:t> </a:t>
            </a:r>
            <a:r>
              <a:rPr lang="it-IT" dirty="0">
                <a:solidFill>
                  <a:schemeClr val="accent1"/>
                </a:solidFill>
                <a:latin typeface="Eurostile"/>
                <a:cs typeface="Eurostile"/>
              </a:rPr>
              <a:t>a </a:t>
            </a:r>
            <a:r>
              <a:rPr lang="it-IT" dirty="0" err="1">
                <a:solidFill>
                  <a:schemeClr val="accent1"/>
                </a:solidFill>
                <a:latin typeface="Eurostile"/>
                <a:cs typeface="Eurostile"/>
              </a:rPr>
              <a:t>verification</a:t>
            </a:r>
            <a:r>
              <a:rPr lang="it-IT" dirty="0">
                <a:solidFill>
                  <a:schemeClr val="accent1"/>
                </a:solidFill>
                <a:latin typeface="Eurostile"/>
                <a:cs typeface="Eurostile"/>
              </a:rPr>
              <a:t> </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check</a:t>
            </a:r>
            <a:r>
              <a:rPr lang="it-IT" dirty="0" smtClean="0">
                <a:solidFill>
                  <a:schemeClr val="accent1"/>
                </a:solidFill>
                <a:latin typeface="Eurostile"/>
                <a:cs typeface="Eurostile"/>
              </a:rPr>
              <a:t>.  </a:t>
            </a:r>
            <a:endParaRPr lang="it-IT" dirty="0">
              <a:solidFill>
                <a:schemeClr val="accent1"/>
              </a:solidFill>
              <a:latin typeface="Eurostile"/>
              <a:cs typeface="Eurostile"/>
            </a:endParaRPr>
          </a:p>
          <a:p>
            <a:r>
              <a:rPr lang="it-IT" dirty="0" smtClean="0">
                <a:solidFill>
                  <a:srgbClr val="073779"/>
                </a:solidFill>
              </a:rPr>
              <a:t> </a:t>
            </a:r>
            <a:endParaRPr lang="it-IT" dirty="0">
              <a:solidFill>
                <a:srgbClr val="073779"/>
              </a:solidFill>
            </a:endParaRPr>
          </a:p>
        </p:txBody>
      </p:sp>
    </p:spTree>
    <p:extLst>
      <p:ext uri="{BB962C8B-B14F-4D97-AF65-F5344CB8AC3E}">
        <p14:creationId xmlns:p14="http://schemas.microsoft.com/office/powerpoint/2010/main" val="18380262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399" y="533126"/>
            <a:ext cx="8839202" cy="1384995"/>
          </a:xfrm>
          <a:prstGeom prst="rect">
            <a:avLst/>
          </a:prstGeom>
          <a:noFill/>
        </p:spPr>
        <p:txBody>
          <a:bodyPr wrap="square" rtlCol="0">
            <a:spAutoFit/>
          </a:bodyPr>
          <a:lstStyle/>
          <a:p>
            <a:r>
              <a:rPr lang="it-IT" b="1" dirty="0" err="1" smtClean="0">
                <a:solidFill>
                  <a:schemeClr val="accent1"/>
                </a:solidFill>
                <a:latin typeface="Eurostile"/>
                <a:cs typeface="Eurostile"/>
              </a:rPr>
              <a:t>Comparing</a:t>
            </a:r>
            <a:r>
              <a:rPr lang="it-IT" b="1" dirty="0" smtClean="0">
                <a:solidFill>
                  <a:schemeClr val="accent1"/>
                </a:solidFill>
                <a:latin typeface="Eurostile"/>
                <a:cs typeface="Eurostile"/>
              </a:rPr>
              <a:t> radio and IR </a:t>
            </a:r>
            <a:r>
              <a:rPr lang="it-IT" b="1" dirty="0" err="1" smtClean="0">
                <a:solidFill>
                  <a:schemeClr val="accent1"/>
                </a:solidFill>
                <a:latin typeface="Eurostile"/>
                <a:cs typeface="Eurostile"/>
              </a:rPr>
              <a:t>morphology</a:t>
            </a:r>
            <a:r>
              <a:rPr lang="it-IT" b="1" dirty="0" smtClean="0">
                <a:solidFill>
                  <a:schemeClr val="accent1"/>
                </a:solidFill>
                <a:latin typeface="Eurostile"/>
                <a:cs typeface="Eurostile"/>
              </a:rPr>
              <a:t> </a:t>
            </a:r>
            <a:r>
              <a:rPr lang="it-IT" b="1" dirty="0" err="1" smtClean="0">
                <a:solidFill>
                  <a:schemeClr val="accent1"/>
                </a:solidFill>
                <a:latin typeface="Eurostile"/>
                <a:cs typeface="Eurostile"/>
              </a:rPr>
              <a:t>is</a:t>
            </a:r>
            <a:r>
              <a:rPr lang="it-IT" b="1" dirty="0" smtClean="0">
                <a:solidFill>
                  <a:schemeClr val="accent1"/>
                </a:solidFill>
                <a:latin typeface="Eurostile"/>
                <a:cs typeface="Eurostile"/>
              </a:rPr>
              <a:t> </a:t>
            </a:r>
            <a:r>
              <a:rPr lang="it-IT" b="1" dirty="0" err="1" smtClean="0">
                <a:solidFill>
                  <a:schemeClr val="accent1"/>
                </a:solidFill>
                <a:latin typeface="Eurostile"/>
                <a:cs typeface="Eurostile"/>
              </a:rPr>
              <a:t>possible</a:t>
            </a:r>
            <a:r>
              <a:rPr lang="it-IT" b="1" dirty="0" smtClean="0">
                <a:solidFill>
                  <a:schemeClr val="accent1"/>
                </a:solidFill>
                <a:latin typeface="Eurostile"/>
                <a:cs typeface="Eurostile"/>
              </a:rPr>
              <a:t> to </a:t>
            </a:r>
            <a:r>
              <a:rPr lang="it-IT" b="1" dirty="0" err="1" smtClean="0">
                <a:solidFill>
                  <a:schemeClr val="accent1"/>
                </a:solidFill>
                <a:latin typeface="Eurostile"/>
                <a:cs typeface="Eurostile"/>
              </a:rPr>
              <a:t>spot</a:t>
            </a:r>
            <a:r>
              <a:rPr lang="it-IT" b="1" dirty="0" smtClean="0">
                <a:solidFill>
                  <a:schemeClr val="accent1"/>
                </a:solidFill>
                <a:latin typeface="Eurostile"/>
                <a:cs typeface="Eurostile"/>
              </a:rPr>
              <a:t> Supernova Remnant </a:t>
            </a:r>
          </a:p>
          <a:p>
            <a:endParaRPr lang="it-IT" dirty="0" smtClean="0">
              <a:solidFill>
                <a:schemeClr val="accent1"/>
              </a:solidFill>
              <a:latin typeface="Eurostile"/>
              <a:cs typeface="Eurostile"/>
            </a:endParaRPr>
          </a:p>
          <a:p>
            <a:pPr lvl="1"/>
            <a:r>
              <a:rPr lang="it-IT" sz="1600" i="1" dirty="0" smtClean="0">
                <a:solidFill>
                  <a:schemeClr val="accent1"/>
                </a:solidFill>
                <a:latin typeface="Eurostile"/>
                <a:cs typeface="Eurostile"/>
              </a:rPr>
              <a:t>In HII, radio </a:t>
            </a:r>
            <a:r>
              <a:rPr lang="it-IT" sz="1600" i="1" dirty="0" err="1" smtClean="0">
                <a:solidFill>
                  <a:schemeClr val="accent1"/>
                </a:solidFill>
                <a:latin typeface="Eurostile"/>
                <a:cs typeface="Eurostile"/>
              </a:rPr>
              <a:t>emission</a:t>
            </a:r>
            <a:r>
              <a:rPr lang="it-IT" sz="1600" i="1" dirty="0" smtClean="0">
                <a:solidFill>
                  <a:schemeClr val="accent1"/>
                </a:solidFill>
                <a:latin typeface="Eurostile"/>
                <a:cs typeface="Eurostile"/>
              </a:rPr>
              <a:t> </a:t>
            </a:r>
            <a:r>
              <a:rPr lang="it-IT" sz="1600" i="1" dirty="0" err="1" smtClean="0">
                <a:solidFill>
                  <a:schemeClr val="accent1"/>
                </a:solidFill>
                <a:latin typeface="Eurostile"/>
                <a:cs typeface="Eurostile"/>
              </a:rPr>
              <a:t>wrapped</a:t>
            </a:r>
            <a:r>
              <a:rPr lang="it-IT" sz="1600" i="1" dirty="0" smtClean="0">
                <a:solidFill>
                  <a:schemeClr val="accent1"/>
                </a:solidFill>
                <a:latin typeface="Eurostile"/>
                <a:cs typeface="Eurostile"/>
              </a:rPr>
              <a:t> by 8μm </a:t>
            </a:r>
            <a:r>
              <a:rPr lang="it-IT" sz="1600" i="1" dirty="0" err="1" smtClean="0">
                <a:solidFill>
                  <a:schemeClr val="accent1"/>
                </a:solidFill>
                <a:latin typeface="Eurostile"/>
                <a:cs typeface="Eurostile"/>
              </a:rPr>
              <a:t>emission</a:t>
            </a:r>
            <a:r>
              <a:rPr lang="it-IT" sz="1600" i="1" dirty="0" smtClean="0">
                <a:solidFill>
                  <a:schemeClr val="accent1"/>
                </a:solidFill>
                <a:latin typeface="Eurostile"/>
                <a:cs typeface="Eurostile"/>
              </a:rPr>
              <a:t> (</a:t>
            </a:r>
            <a:r>
              <a:rPr lang="it-IT" sz="1600" i="1" dirty="0" err="1" smtClean="0">
                <a:solidFill>
                  <a:schemeClr val="accent1"/>
                </a:solidFill>
                <a:latin typeface="Eurostile"/>
                <a:cs typeface="Eurostile"/>
              </a:rPr>
              <a:t>Deharveng</a:t>
            </a:r>
            <a:r>
              <a:rPr lang="it-IT" sz="1600" i="1" dirty="0" smtClean="0">
                <a:solidFill>
                  <a:schemeClr val="accent1"/>
                </a:solidFill>
                <a:latin typeface="Eurostile"/>
                <a:cs typeface="Eurostile"/>
              </a:rPr>
              <a:t> +2010)</a:t>
            </a:r>
          </a:p>
          <a:p>
            <a:pPr lvl="1"/>
            <a:r>
              <a:rPr lang="it-IT" sz="1600" i="1" dirty="0">
                <a:solidFill>
                  <a:schemeClr val="accent1"/>
                </a:solidFill>
                <a:latin typeface="Eurostile"/>
                <a:cs typeface="Eurostile"/>
              </a:rPr>
              <a:t>In SNR the 8μm </a:t>
            </a:r>
            <a:r>
              <a:rPr lang="it-IT" sz="1600" i="1" dirty="0" err="1">
                <a:solidFill>
                  <a:schemeClr val="accent1"/>
                </a:solidFill>
                <a:latin typeface="Eurostile"/>
                <a:cs typeface="Eurostile"/>
              </a:rPr>
              <a:t>emission</a:t>
            </a:r>
            <a:r>
              <a:rPr lang="it-IT" sz="1600" i="1" dirty="0" smtClean="0">
                <a:solidFill>
                  <a:schemeClr val="accent1"/>
                </a:solidFill>
                <a:latin typeface="Eurostile"/>
                <a:cs typeface="Eurostile"/>
              </a:rPr>
              <a:t> in essentially absent and MIR/radio ratio much lower than HII regions (e.g. Anderson+2017)</a:t>
            </a:r>
            <a:endParaRPr lang="it-IT" sz="1600" i="1" dirty="0">
              <a:solidFill>
                <a:schemeClr val="accent1"/>
              </a:solidFill>
              <a:latin typeface="Eurostile"/>
              <a:cs typeface="Eurostile"/>
            </a:endParaRPr>
          </a:p>
        </p:txBody>
      </p:sp>
      <p:sp>
        <p:nvSpPr>
          <p:cNvPr id="5" name="CasellaDiTesto 4"/>
          <p:cNvSpPr txBox="1"/>
          <p:nvPr/>
        </p:nvSpPr>
        <p:spPr>
          <a:xfrm>
            <a:off x="127000" y="-30562"/>
            <a:ext cx="12290450" cy="461665"/>
          </a:xfrm>
          <a:prstGeom prst="rect">
            <a:avLst/>
          </a:prstGeom>
          <a:noFill/>
        </p:spPr>
        <p:txBody>
          <a:bodyPr wrap="square" rtlCol="0">
            <a:spAutoFit/>
          </a:bodyPr>
          <a:lstStyle/>
          <a:p>
            <a:r>
              <a:rPr lang="it-IT" sz="2000" b="1" dirty="0" smtClean="0">
                <a:solidFill>
                  <a:srgbClr val="FFFFFF"/>
                </a:solidFill>
                <a:latin typeface="Eurostile"/>
                <a:cs typeface="Eurostile"/>
              </a:rPr>
              <a:t>SCORPIO  </a:t>
            </a:r>
            <a:r>
              <a:rPr lang="it-IT" sz="2400" dirty="0" smtClean="0">
                <a:solidFill>
                  <a:srgbClr val="FFFFFF"/>
                </a:solidFill>
                <a:latin typeface="Eurostile"/>
                <a:cs typeface="Eurostile"/>
              </a:rPr>
              <a:t>                                                          </a:t>
            </a:r>
            <a:r>
              <a:rPr lang="it-IT" sz="2000" dirty="0" err="1" smtClean="0">
                <a:solidFill>
                  <a:srgbClr val="FFFFFF"/>
                </a:solidFill>
                <a:latin typeface="Eurostile"/>
                <a:cs typeface="Eurostile"/>
              </a:rPr>
              <a:t>Dealing</a:t>
            </a:r>
            <a:r>
              <a:rPr lang="it-IT" sz="2000" dirty="0" smtClean="0">
                <a:solidFill>
                  <a:srgbClr val="FFFFFF"/>
                </a:solidFill>
                <a:latin typeface="Eurostile"/>
                <a:cs typeface="Eurostile"/>
              </a:rPr>
              <a:t> with </a:t>
            </a:r>
            <a:r>
              <a:rPr lang="it-IT" sz="2000" dirty="0" err="1" smtClean="0">
                <a:solidFill>
                  <a:srgbClr val="FFFFFF"/>
                </a:solidFill>
                <a:latin typeface="Eurostile"/>
                <a:cs typeface="Eurostile"/>
              </a:rPr>
              <a:t>extended</a:t>
            </a:r>
            <a:r>
              <a:rPr lang="it-IT" sz="2000" dirty="0" smtClean="0">
                <a:solidFill>
                  <a:srgbClr val="FFFFFF"/>
                </a:solidFill>
                <a:latin typeface="Eurostile"/>
                <a:cs typeface="Eurostile"/>
              </a:rPr>
              <a:t> </a:t>
            </a:r>
            <a:r>
              <a:rPr lang="it-IT" sz="2000" dirty="0" err="1" smtClean="0">
                <a:solidFill>
                  <a:srgbClr val="FFFFFF"/>
                </a:solidFill>
                <a:latin typeface="Eurostile"/>
                <a:cs typeface="Eurostile"/>
              </a:rPr>
              <a:t>sources</a:t>
            </a:r>
            <a:endParaRPr lang="it-IT" sz="2000" dirty="0">
              <a:solidFill>
                <a:srgbClr val="FFFFFF"/>
              </a:solidFill>
              <a:latin typeface="Eurostile"/>
              <a:cs typeface="Eurostile"/>
            </a:endParaRPr>
          </a:p>
        </p:txBody>
      </p:sp>
      <p:sp>
        <p:nvSpPr>
          <p:cNvPr id="19" name="CasellaDiTesto 18"/>
          <p:cNvSpPr txBox="1"/>
          <p:nvPr/>
        </p:nvSpPr>
        <p:spPr>
          <a:xfrm>
            <a:off x="1473201" y="4559315"/>
            <a:ext cx="7569200" cy="2031325"/>
          </a:xfrm>
          <a:prstGeom prst="rect">
            <a:avLst/>
          </a:prstGeom>
          <a:noFill/>
        </p:spPr>
        <p:txBody>
          <a:bodyPr wrap="square" rtlCol="0">
            <a:spAutoFit/>
          </a:bodyPr>
          <a:lstStyle/>
          <a:p>
            <a:pPr marL="285750" indent="-285750">
              <a:buFont typeface="Arial"/>
              <a:buChar char="•"/>
            </a:pPr>
            <a:r>
              <a:rPr lang="it-IT" dirty="0" err="1" smtClean="0">
                <a:solidFill>
                  <a:srgbClr val="073779"/>
                </a:solidFill>
                <a:latin typeface="Eurostile"/>
                <a:cs typeface="Eurostile"/>
              </a:rPr>
              <a:t>Finding</a:t>
            </a:r>
            <a:r>
              <a:rPr lang="it-IT" dirty="0" smtClean="0">
                <a:solidFill>
                  <a:srgbClr val="073779"/>
                </a:solidFill>
                <a:latin typeface="Eurostile"/>
                <a:cs typeface="Eurostile"/>
              </a:rPr>
              <a:t> </a:t>
            </a:r>
            <a:r>
              <a:rPr lang="it-IT" dirty="0" err="1" smtClean="0">
                <a:solidFill>
                  <a:srgbClr val="073779"/>
                </a:solidFill>
                <a:latin typeface="Eurostile"/>
                <a:cs typeface="Eurostile"/>
              </a:rPr>
              <a:t>Missing</a:t>
            </a:r>
            <a:r>
              <a:rPr lang="it-IT" dirty="0" smtClean="0">
                <a:solidFill>
                  <a:srgbClr val="073779"/>
                </a:solidFill>
                <a:latin typeface="Eurostile"/>
                <a:cs typeface="Eurostile"/>
              </a:rPr>
              <a:t> SNR </a:t>
            </a:r>
            <a:r>
              <a:rPr lang="it-IT" dirty="0" err="1" smtClean="0">
                <a:solidFill>
                  <a:srgbClr val="073779"/>
                </a:solidFill>
                <a:latin typeface="Eurostile"/>
                <a:cs typeface="Eurostile"/>
              </a:rPr>
              <a:t>population</a:t>
            </a:r>
            <a:r>
              <a:rPr lang="it-IT" dirty="0" smtClean="0">
                <a:solidFill>
                  <a:srgbClr val="073779"/>
                </a:solidFill>
                <a:latin typeface="Eurostile"/>
                <a:cs typeface="Eurostile"/>
              </a:rPr>
              <a:t>: use of radio and IR </a:t>
            </a:r>
            <a:r>
              <a:rPr lang="it-IT" dirty="0" err="1" smtClean="0">
                <a:solidFill>
                  <a:srgbClr val="073779"/>
                </a:solidFill>
                <a:latin typeface="Eurostile"/>
                <a:cs typeface="Eurostile"/>
              </a:rPr>
              <a:t>morphology</a:t>
            </a:r>
            <a:r>
              <a:rPr lang="it-IT" dirty="0" smtClean="0">
                <a:solidFill>
                  <a:srgbClr val="073779"/>
                </a:solidFill>
                <a:latin typeface="Eurostile"/>
                <a:cs typeface="Eurostile"/>
              </a:rPr>
              <a:t> to individuate new </a:t>
            </a:r>
            <a:r>
              <a:rPr lang="it-IT" dirty="0">
                <a:solidFill>
                  <a:srgbClr val="073779"/>
                </a:solidFill>
                <a:latin typeface="Eurostile"/>
                <a:cs typeface="Eurostile"/>
              </a:rPr>
              <a:t>SNR candidates in SCORPIO </a:t>
            </a:r>
            <a:r>
              <a:rPr lang="it-IT" dirty="0" err="1" smtClean="0">
                <a:solidFill>
                  <a:srgbClr val="073779"/>
                </a:solidFill>
                <a:latin typeface="Eurostile"/>
                <a:cs typeface="Eurostile"/>
              </a:rPr>
              <a:t>field</a:t>
            </a:r>
            <a:endParaRPr lang="it-IT" dirty="0">
              <a:solidFill>
                <a:srgbClr val="073779"/>
              </a:solidFill>
              <a:latin typeface="Eurostile"/>
              <a:cs typeface="Eurostile"/>
            </a:endParaRPr>
          </a:p>
          <a:p>
            <a:r>
              <a:rPr lang="it-IT" dirty="0" smtClean="0">
                <a:solidFill>
                  <a:srgbClr val="073779"/>
                </a:solidFill>
                <a:latin typeface="Eurostile"/>
                <a:cs typeface="Eurostile"/>
              </a:rPr>
              <a:t>     </a:t>
            </a:r>
            <a:r>
              <a:rPr lang="it-IT" dirty="0">
                <a:solidFill>
                  <a:srgbClr val="073779"/>
                </a:solidFill>
                <a:latin typeface="Eurostile"/>
                <a:cs typeface="Eurostile"/>
              </a:rPr>
              <a:t>(ASKAP vs Hi-Gal images; Bufano+in prep.)</a:t>
            </a:r>
          </a:p>
          <a:p>
            <a:endParaRPr lang="it-IT" dirty="0">
              <a:solidFill>
                <a:srgbClr val="073779"/>
              </a:solidFill>
              <a:latin typeface="Eurostile"/>
              <a:cs typeface="Eurostile"/>
            </a:endParaRPr>
          </a:p>
          <a:p>
            <a:pPr marL="285750" indent="-285750">
              <a:buFont typeface="Arial"/>
              <a:buChar char="•"/>
            </a:pPr>
            <a:r>
              <a:rPr lang="it-IT" dirty="0">
                <a:solidFill>
                  <a:srgbClr val="073779"/>
                </a:solidFill>
                <a:latin typeface="Eurostile"/>
                <a:cs typeface="Eurostile"/>
              </a:rPr>
              <a:t>Study of the origin of dust in SNRs: use of IR data to produce 2D maps of the dust physical properties (T, β and </a:t>
            </a:r>
            <a:r>
              <a:rPr lang="it-IT" dirty="0" err="1" smtClean="0">
                <a:solidFill>
                  <a:srgbClr val="073779"/>
                </a:solidFill>
                <a:latin typeface="Eurostile"/>
                <a:cs typeface="Eurostile"/>
              </a:rPr>
              <a:t>τ</a:t>
            </a:r>
            <a:r>
              <a:rPr lang="it-IT" baseline="-25000" dirty="0" err="1" smtClean="0">
                <a:solidFill>
                  <a:srgbClr val="073779"/>
                </a:solidFill>
                <a:latin typeface="Eurostile"/>
                <a:cs typeface="Eurostile"/>
              </a:rPr>
              <a:t>ν</a:t>
            </a:r>
            <a:r>
              <a:rPr lang="it-IT" dirty="0">
                <a:solidFill>
                  <a:srgbClr val="073779"/>
                </a:solidFill>
                <a:latin typeface="Eurostile"/>
                <a:cs typeface="Eurostile"/>
              </a:rPr>
              <a:t>) distribution, from the pixel to pixel SED.</a:t>
            </a:r>
          </a:p>
        </p:txBody>
      </p:sp>
      <p:pic>
        <p:nvPicPr>
          <p:cNvPr id="9" name="Picture 8" descr="mile@ct.jpg"/>
          <p:cNvPicPr>
            <a:picLocks noChangeAspect="1"/>
          </p:cNvPicPr>
          <p:nvPr/>
        </p:nvPicPr>
        <p:blipFill rotWithShape="1">
          <a:blip r:embed="rId3">
            <a:extLst>
              <a:ext uri="{28A0092B-C50C-407E-A947-70E740481C1C}">
                <a14:useLocalDpi xmlns:a14="http://schemas.microsoft.com/office/drawing/2010/main" val="0"/>
              </a:ext>
            </a:extLst>
          </a:blip>
          <a:srcRect r="13556"/>
          <a:stretch/>
        </p:blipFill>
        <p:spPr>
          <a:xfrm rot="5400000">
            <a:off x="-59656" y="5071149"/>
            <a:ext cx="1668711" cy="1447800"/>
          </a:xfrm>
          <a:prstGeom prst="rect">
            <a:avLst/>
          </a:prstGeom>
        </p:spPr>
      </p:pic>
      <p:pic>
        <p:nvPicPr>
          <p:cNvPr id="11" name="Picture 10" descr="Screen Shot 2018-06-12 at 10.53.25 AM.png"/>
          <p:cNvPicPr>
            <a:picLocks noChangeAspect="1"/>
          </p:cNvPicPr>
          <p:nvPr/>
        </p:nvPicPr>
        <p:blipFill rotWithShape="1">
          <a:blip r:embed="rId4">
            <a:extLst>
              <a:ext uri="{28A0092B-C50C-407E-A947-70E740481C1C}">
                <a14:useLocalDpi xmlns:a14="http://schemas.microsoft.com/office/drawing/2010/main" val="0"/>
              </a:ext>
            </a:extLst>
          </a:blip>
          <a:srcRect l="3333" t="5049" r="2639" b="3435"/>
          <a:stretch/>
        </p:blipFill>
        <p:spPr>
          <a:xfrm>
            <a:off x="2135526" y="1918121"/>
            <a:ext cx="4906510" cy="2478622"/>
          </a:xfrm>
          <a:prstGeom prst="rect">
            <a:avLst/>
          </a:prstGeom>
        </p:spPr>
      </p:pic>
      <p:sp>
        <p:nvSpPr>
          <p:cNvPr id="12" name="TextBox 11"/>
          <p:cNvSpPr txBox="1"/>
          <p:nvPr/>
        </p:nvSpPr>
        <p:spPr>
          <a:xfrm>
            <a:off x="127000" y="3595252"/>
            <a:ext cx="2101964" cy="584776"/>
          </a:xfrm>
          <a:prstGeom prst="rect">
            <a:avLst/>
          </a:prstGeom>
          <a:noFill/>
        </p:spPr>
        <p:txBody>
          <a:bodyPr wrap="square" rtlCol="0">
            <a:spAutoFit/>
          </a:bodyPr>
          <a:lstStyle/>
          <a:p>
            <a:pPr algn="ctr"/>
            <a:r>
              <a:rPr lang="en-US" sz="1600" dirty="0">
                <a:solidFill>
                  <a:schemeClr val="bg2"/>
                </a:solidFill>
                <a:latin typeface="Eurostile"/>
                <a:cs typeface="Eurostile"/>
              </a:rPr>
              <a:t>GLIMPSE 8 </a:t>
            </a:r>
            <a:r>
              <a:rPr lang="el-GR" sz="1600" dirty="0">
                <a:solidFill>
                  <a:schemeClr val="bg2"/>
                </a:solidFill>
                <a:latin typeface="Eurostile"/>
                <a:cs typeface="Eurostile"/>
              </a:rPr>
              <a:t>μm</a:t>
            </a:r>
            <a:endParaRPr lang="en-US" sz="1600" dirty="0">
              <a:solidFill>
                <a:schemeClr val="bg2"/>
              </a:solidFill>
              <a:latin typeface="Eurostile"/>
              <a:cs typeface="Eurostile"/>
            </a:endParaRPr>
          </a:p>
          <a:p>
            <a:pPr algn="ctr"/>
            <a:r>
              <a:rPr lang="en-US" sz="1600" dirty="0">
                <a:solidFill>
                  <a:srgbClr val="FF0000"/>
                </a:solidFill>
                <a:latin typeface="Eurostile"/>
                <a:cs typeface="Eurostile"/>
              </a:rPr>
              <a:t>THOR+VGPS 21 cm </a:t>
            </a:r>
          </a:p>
        </p:txBody>
      </p:sp>
      <p:sp>
        <p:nvSpPr>
          <p:cNvPr id="13" name="TextBox 12"/>
          <p:cNvSpPr txBox="1"/>
          <p:nvPr/>
        </p:nvSpPr>
        <p:spPr>
          <a:xfrm>
            <a:off x="7029336" y="4115039"/>
            <a:ext cx="1257764" cy="307777"/>
          </a:xfrm>
          <a:prstGeom prst="rect">
            <a:avLst/>
          </a:prstGeom>
          <a:noFill/>
        </p:spPr>
        <p:txBody>
          <a:bodyPr wrap="none" rtlCol="0">
            <a:spAutoFit/>
          </a:bodyPr>
          <a:lstStyle/>
          <a:p>
            <a:r>
              <a:rPr lang="en-US" sz="1400"/>
              <a:t>Anderson+17</a:t>
            </a:r>
          </a:p>
        </p:txBody>
      </p:sp>
      <p:sp>
        <p:nvSpPr>
          <p:cNvPr id="2" name="CasellaDiTesto 1"/>
          <p:cNvSpPr txBox="1"/>
          <p:nvPr/>
        </p:nvSpPr>
        <p:spPr>
          <a:xfrm>
            <a:off x="9824645" y="3182638"/>
            <a:ext cx="184666"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4947197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50800"/>
            <a:ext cx="9144000" cy="461665"/>
          </a:xfrm>
          <a:prstGeom prst="rect">
            <a:avLst/>
          </a:prstGeom>
          <a:noFill/>
        </p:spPr>
        <p:txBody>
          <a:bodyPr wrap="square" rtlCol="0">
            <a:spAutoFit/>
          </a:bodyPr>
          <a:lstStyle/>
          <a:p>
            <a:r>
              <a:rPr lang="it-IT" sz="2400" dirty="0" smtClean="0">
                <a:solidFill>
                  <a:schemeClr val="bg1"/>
                </a:solidFill>
                <a:latin typeface="+mj-lt"/>
              </a:rPr>
              <a:t>The SCORPIO </a:t>
            </a:r>
            <a:r>
              <a:rPr lang="it-IT" sz="2400" dirty="0" err="1" smtClean="0">
                <a:solidFill>
                  <a:schemeClr val="bg1"/>
                </a:solidFill>
                <a:latin typeface="+mj-lt"/>
              </a:rPr>
              <a:t>field</a:t>
            </a:r>
            <a:r>
              <a:rPr lang="it-IT" sz="2400" dirty="0" smtClean="0">
                <a:solidFill>
                  <a:schemeClr val="bg1"/>
                </a:solidFill>
                <a:latin typeface="+mj-lt"/>
              </a:rPr>
              <a:t>                                                      ASKAP </a:t>
            </a:r>
            <a:r>
              <a:rPr lang="it-IT" sz="2400" dirty="0" err="1" smtClean="0">
                <a:solidFill>
                  <a:schemeClr val="bg1"/>
                </a:solidFill>
                <a:latin typeface="+mj-lt"/>
              </a:rPr>
              <a:t>map</a:t>
            </a:r>
            <a:r>
              <a:rPr lang="it-IT" sz="2400" dirty="0" smtClean="0">
                <a:solidFill>
                  <a:schemeClr val="bg1"/>
                </a:solidFill>
                <a:latin typeface="+mj-lt"/>
              </a:rPr>
              <a:t> </a:t>
            </a:r>
            <a:endParaRPr lang="it-IT" sz="2400" dirty="0">
              <a:solidFill>
                <a:srgbClr val="FFFFFF"/>
              </a:solidFill>
              <a:latin typeface="+mj-lt"/>
            </a:endParaRPr>
          </a:p>
        </p:txBody>
      </p:sp>
      <p:sp>
        <p:nvSpPr>
          <p:cNvPr id="4" name="CasellaDiTesto 3"/>
          <p:cNvSpPr txBox="1"/>
          <p:nvPr/>
        </p:nvSpPr>
        <p:spPr>
          <a:xfrm>
            <a:off x="0" y="410865"/>
            <a:ext cx="2746740" cy="1200329"/>
          </a:xfrm>
          <a:prstGeom prst="rect">
            <a:avLst/>
          </a:prstGeom>
          <a:noFill/>
        </p:spPr>
        <p:txBody>
          <a:bodyPr wrap="none" rtlCol="0">
            <a:spAutoFit/>
          </a:bodyPr>
          <a:lstStyle/>
          <a:p>
            <a:r>
              <a:rPr lang="it-IT" dirty="0" smtClean="0">
                <a:solidFill>
                  <a:schemeClr val="accent1"/>
                </a:solidFill>
              </a:rPr>
              <a:t>Field center 343.8 -0.2</a:t>
            </a:r>
          </a:p>
          <a:p>
            <a:r>
              <a:rPr lang="it-IT" dirty="0" err="1" smtClean="0">
                <a:solidFill>
                  <a:schemeClr val="accent1"/>
                </a:solidFill>
              </a:rPr>
              <a:t>Dimensions</a:t>
            </a:r>
            <a:r>
              <a:rPr lang="it-IT" dirty="0" smtClean="0">
                <a:solidFill>
                  <a:schemeClr val="accent1"/>
                </a:solidFill>
              </a:rPr>
              <a:t> 5.4x1.3 deg</a:t>
            </a:r>
            <a:r>
              <a:rPr lang="it-IT" baseline="30000" dirty="0" smtClean="0">
                <a:solidFill>
                  <a:schemeClr val="accent1"/>
                </a:solidFill>
              </a:rPr>
              <a:t>2</a:t>
            </a:r>
          </a:p>
          <a:p>
            <a:endParaRPr lang="it-IT" dirty="0" smtClean="0">
              <a:solidFill>
                <a:schemeClr val="accent1"/>
              </a:solidFill>
            </a:endParaRPr>
          </a:p>
          <a:p>
            <a:endParaRPr lang="it-IT" dirty="0">
              <a:solidFill>
                <a:schemeClr val="accent1"/>
              </a:solidFill>
            </a:endParaRPr>
          </a:p>
        </p:txBody>
      </p:sp>
      <p:pic>
        <p:nvPicPr>
          <p:cNvPr id="2" name="Immagine 1" descr="scorpio_field_RGB_l=341.5-348.pdf"/>
          <p:cNvPicPr>
            <a:picLocks noChangeAspect="1"/>
          </p:cNvPicPr>
          <p:nvPr/>
        </p:nvPicPr>
        <p:blipFill rotWithShape="1">
          <a:blip r:embed="rId3">
            <a:extLst>
              <a:ext uri="{28A0092B-C50C-407E-A947-70E740481C1C}">
                <a14:useLocalDpi xmlns:a14="http://schemas.microsoft.com/office/drawing/2010/main" val="0"/>
              </a:ext>
            </a:extLst>
          </a:blip>
          <a:srcRect t="2967" b="6892"/>
          <a:stretch/>
        </p:blipFill>
        <p:spPr>
          <a:xfrm>
            <a:off x="-2026006" y="1778000"/>
            <a:ext cx="13468706" cy="4699000"/>
          </a:xfrm>
          <a:prstGeom prst="rect">
            <a:avLst/>
          </a:prstGeom>
          <a:noFill/>
          <a:ln>
            <a:noFill/>
          </a:ln>
        </p:spPr>
      </p:pic>
      <p:pic>
        <p:nvPicPr>
          <p:cNvPr id="5" name="Immagine 4" descr="scorpio_field_RGB_l=341.5-348.pdf"/>
          <p:cNvPicPr>
            <a:picLocks noChangeAspect="1"/>
          </p:cNvPicPr>
          <p:nvPr/>
        </p:nvPicPr>
        <p:blipFill rotWithShape="1">
          <a:blip r:embed="rId3">
            <a:extLst>
              <a:ext uri="{28A0092B-C50C-407E-A947-70E740481C1C}">
                <a14:useLocalDpi xmlns:a14="http://schemas.microsoft.com/office/drawing/2010/main" val="0"/>
              </a:ext>
            </a:extLst>
          </a:blip>
          <a:srcRect t="2967" b="6892"/>
          <a:stretch/>
        </p:blipFill>
        <p:spPr>
          <a:xfrm>
            <a:off x="-1873606" y="1803400"/>
            <a:ext cx="13468706" cy="4699000"/>
          </a:xfrm>
          <a:prstGeom prst="rect">
            <a:avLst/>
          </a:prstGeom>
          <a:noFill/>
          <a:ln>
            <a:noFill/>
          </a:ln>
        </p:spPr>
      </p:pic>
      <p:sp>
        <p:nvSpPr>
          <p:cNvPr id="6" name="CasellaDiTesto 5"/>
          <p:cNvSpPr txBox="1"/>
          <p:nvPr/>
        </p:nvSpPr>
        <p:spPr>
          <a:xfrm>
            <a:off x="6397260" y="410865"/>
            <a:ext cx="2690911" cy="1200329"/>
          </a:xfrm>
          <a:prstGeom prst="rect">
            <a:avLst/>
          </a:prstGeom>
          <a:noFill/>
        </p:spPr>
        <p:txBody>
          <a:bodyPr wrap="none" rtlCol="0">
            <a:spAutoFit/>
          </a:bodyPr>
          <a:lstStyle/>
          <a:p>
            <a:r>
              <a:rPr lang="it-IT" dirty="0" smtClean="0">
                <a:solidFill>
                  <a:srgbClr val="008000"/>
                </a:solidFill>
              </a:rPr>
              <a:t>Green </a:t>
            </a:r>
            <a:r>
              <a:rPr lang="it-IT" dirty="0" smtClean="0">
                <a:solidFill>
                  <a:schemeClr val="accent1"/>
                </a:solidFill>
              </a:rPr>
              <a:t> 8μm    GLIMPSE</a:t>
            </a:r>
          </a:p>
          <a:p>
            <a:r>
              <a:rPr lang="it-IT" dirty="0" err="1" smtClean="0">
                <a:solidFill>
                  <a:srgbClr val="FF0000"/>
                </a:solidFill>
              </a:rPr>
              <a:t>Red</a:t>
            </a:r>
            <a:r>
              <a:rPr lang="it-IT" dirty="0" smtClean="0">
                <a:solidFill>
                  <a:srgbClr val="FF0000"/>
                </a:solidFill>
              </a:rPr>
              <a:t> </a:t>
            </a:r>
            <a:r>
              <a:rPr lang="it-IT" dirty="0" smtClean="0">
                <a:solidFill>
                  <a:schemeClr val="accent1"/>
                </a:solidFill>
              </a:rPr>
              <a:t>   70μm    Hi-GAL</a:t>
            </a:r>
          </a:p>
          <a:p>
            <a:r>
              <a:rPr lang="it-IT" dirty="0" smtClean="0">
                <a:solidFill>
                  <a:schemeClr val="accent1"/>
                </a:solidFill>
              </a:rPr>
              <a:t>Blue   ASKAP   912 MHz</a:t>
            </a:r>
          </a:p>
          <a:p>
            <a:endParaRPr lang="it-IT" dirty="0">
              <a:solidFill>
                <a:schemeClr val="accent1"/>
              </a:solidFill>
            </a:endParaRPr>
          </a:p>
        </p:txBody>
      </p:sp>
    </p:spTree>
    <p:extLst>
      <p:ext uri="{BB962C8B-B14F-4D97-AF65-F5344CB8AC3E}">
        <p14:creationId xmlns:p14="http://schemas.microsoft.com/office/powerpoint/2010/main" val="6820456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rot="802610">
            <a:off x="6542109" y="1427870"/>
            <a:ext cx="916257" cy="817934"/>
          </a:xfrm>
          <a:prstGeom prst="rect">
            <a:avLst/>
          </a:prstGeom>
          <a:noFill/>
          <a:ln>
            <a:noFill/>
          </a:ln>
        </p:spPr>
      </p:pic>
      <p:sp>
        <p:nvSpPr>
          <p:cNvPr id="55" name="Google Shape;55;p13"/>
          <p:cNvSpPr txBox="1"/>
          <p:nvPr/>
        </p:nvSpPr>
        <p:spPr>
          <a:xfrm>
            <a:off x="0" y="-173196"/>
            <a:ext cx="9144000" cy="729900"/>
          </a:xfrm>
          <a:prstGeom prst="rect">
            <a:avLst/>
          </a:prstGeom>
          <a:noFill/>
          <a:ln>
            <a:noFill/>
          </a:ln>
          <a:effectLst>
            <a:outerShdw blurRad="57150" dist="19050" dir="5400000" algn="bl" rotWithShape="0">
              <a:srgbClr val="0B539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smtClean="0">
                <a:solidFill>
                  <a:schemeClr val="bg1"/>
                </a:solidFill>
                <a:latin typeface="Eurostile"/>
                <a:ea typeface="Architects Daughter"/>
                <a:cs typeface="Eurostile"/>
                <a:sym typeface="Architects Daughter"/>
              </a:rPr>
              <a:t>SKA </a:t>
            </a:r>
            <a:r>
              <a:rPr lang="en" sz="3000" b="1" dirty="0">
                <a:solidFill>
                  <a:schemeClr val="bg1"/>
                </a:solidFill>
                <a:latin typeface="Eurostile"/>
                <a:ea typeface="Architects Daughter"/>
                <a:cs typeface="Eurostile"/>
                <a:sym typeface="Architects Daughter"/>
              </a:rPr>
              <a:t>&amp; precursors task force @ </a:t>
            </a:r>
            <a:r>
              <a:rPr lang="it-IT" sz="3000" b="1" dirty="0" smtClean="0">
                <a:solidFill>
                  <a:schemeClr val="bg1"/>
                </a:solidFill>
                <a:latin typeface="Eurostile"/>
                <a:ea typeface="Architects Daughter"/>
                <a:cs typeface="Eurostile"/>
                <a:sym typeface="Architects Daughter"/>
              </a:rPr>
              <a:t>INAF-</a:t>
            </a:r>
            <a:r>
              <a:rPr lang="en" sz="3000" b="1" dirty="0" smtClean="0">
                <a:solidFill>
                  <a:schemeClr val="bg1"/>
                </a:solidFill>
                <a:latin typeface="Eurostile"/>
                <a:ea typeface="Architects Daughter"/>
                <a:cs typeface="Eurostile"/>
                <a:sym typeface="Architects Daughter"/>
              </a:rPr>
              <a:t>OACT</a:t>
            </a:r>
            <a:endParaRPr sz="3000" b="1" dirty="0">
              <a:solidFill>
                <a:schemeClr val="bg1"/>
              </a:solidFill>
              <a:latin typeface="Eurostile"/>
              <a:ea typeface="Architects Daughter"/>
              <a:cs typeface="Eurostile"/>
              <a:sym typeface="Architects Daughter"/>
            </a:endParaRPr>
          </a:p>
        </p:txBody>
      </p:sp>
      <p:grpSp>
        <p:nvGrpSpPr>
          <p:cNvPr id="56" name="Google Shape;56;p13"/>
          <p:cNvGrpSpPr/>
          <p:nvPr/>
        </p:nvGrpSpPr>
        <p:grpSpPr>
          <a:xfrm>
            <a:off x="593778" y="1007225"/>
            <a:ext cx="5968110" cy="1873778"/>
            <a:chOff x="393620" y="943702"/>
            <a:chExt cx="6368701" cy="2168725"/>
          </a:xfrm>
        </p:grpSpPr>
        <p:pic>
          <p:nvPicPr>
            <p:cNvPr id="57" name="Google Shape;57;p13" descr="thumb_IMG_0682_1024.jpg"/>
            <p:cNvPicPr preferRelativeResize="0"/>
            <p:nvPr/>
          </p:nvPicPr>
          <p:blipFill rotWithShape="1">
            <a:blip r:embed="rId4">
              <a:alphaModFix/>
            </a:blip>
            <a:srcRect l="6402"/>
            <a:stretch/>
          </p:blipFill>
          <p:spPr>
            <a:xfrm rot="-739801">
              <a:off x="393620" y="1340705"/>
              <a:ext cx="936209" cy="1062390"/>
            </a:xfrm>
            <a:prstGeom prst="rect">
              <a:avLst/>
            </a:prstGeom>
            <a:noFill/>
            <a:ln>
              <a:noFill/>
            </a:ln>
          </p:spPr>
        </p:pic>
        <p:pic>
          <p:nvPicPr>
            <p:cNvPr id="58" name="Google Shape;58;p13" descr="Corrado.png"/>
            <p:cNvPicPr preferRelativeResize="0"/>
            <p:nvPr/>
          </p:nvPicPr>
          <p:blipFill rotWithShape="1">
            <a:blip r:embed="rId5">
              <a:alphaModFix/>
            </a:blip>
            <a:srcRect/>
            <a:stretch/>
          </p:blipFill>
          <p:spPr>
            <a:xfrm>
              <a:off x="1319000" y="943702"/>
              <a:ext cx="936575" cy="1111635"/>
            </a:xfrm>
            <a:prstGeom prst="rect">
              <a:avLst/>
            </a:prstGeom>
            <a:noFill/>
            <a:ln>
              <a:noFill/>
            </a:ln>
          </p:spPr>
        </p:pic>
        <p:pic>
          <p:nvPicPr>
            <p:cNvPr id="59" name="Google Shape;59;p13" descr="Cavallaros.jpg"/>
            <p:cNvPicPr preferRelativeResize="0"/>
            <p:nvPr/>
          </p:nvPicPr>
          <p:blipFill rotWithShape="1">
            <a:blip r:embed="rId6">
              <a:alphaModFix/>
            </a:blip>
            <a:srcRect/>
            <a:stretch/>
          </p:blipFill>
          <p:spPr>
            <a:xfrm rot="334423">
              <a:off x="3361216" y="1059685"/>
              <a:ext cx="709994" cy="907483"/>
            </a:xfrm>
            <a:prstGeom prst="rect">
              <a:avLst/>
            </a:prstGeom>
            <a:noFill/>
            <a:ln>
              <a:noFill/>
            </a:ln>
          </p:spPr>
        </p:pic>
        <p:pic>
          <p:nvPicPr>
            <p:cNvPr id="60" name="Google Shape;60;p13" descr="Ingallineras.jpg"/>
            <p:cNvPicPr preferRelativeResize="0"/>
            <p:nvPr/>
          </p:nvPicPr>
          <p:blipFill rotWithShape="1">
            <a:blip r:embed="rId7">
              <a:alphaModFix/>
            </a:blip>
            <a:srcRect/>
            <a:stretch/>
          </p:blipFill>
          <p:spPr>
            <a:xfrm rot="-229609">
              <a:off x="1273881" y="2059762"/>
              <a:ext cx="772516" cy="990826"/>
            </a:xfrm>
            <a:prstGeom prst="rect">
              <a:avLst/>
            </a:prstGeom>
            <a:noFill/>
            <a:ln>
              <a:noFill/>
            </a:ln>
          </p:spPr>
        </p:pic>
        <p:pic>
          <p:nvPicPr>
            <p:cNvPr id="61" name="Google Shape;61;p13" descr="Riggis.jpg"/>
            <p:cNvPicPr preferRelativeResize="0"/>
            <p:nvPr/>
          </p:nvPicPr>
          <p:blipFill rotWithShape="1">
            <a:blip r:embed="rId8">
              <a:alphaModFix/>
            </a:blip>
            <a:srcRect t="2714"/>
            <a:stretch/>
          </p:blipFill>
          <p:spPr>
            <a:xfrm rot="-417075">
              <a:off x="4126201" y="2018174"/>
              <a:ext cx="759699" cy="1074003"/>
            </a:xfrm>
            <a:prstGeom prst="rect">
              <a:avLst/>
            </a:prstGeom>
            <a:noFill/>
            <a:ln>
              <a:noFill/>
            </a:ln>
          </p:spPr>
        </p:pic>
        <p:pic>
          <p:nvPicPr>
            <p:cNvPr id="62" name="Google Shape;62;p13" descr="Bufanos.jpg"/>
            <p:cNvPicPr preferRelativeResize="0"/>
            <p:nvPr/>
          </p:nvPicPr>
          <p:blipFill rotWithShape="1">
            <a:blip r:embed="rId9">
              <a:alphaModFix/>
            </a:blip>
            <a:srcRect l="15518" t="-429" r="-2603" b="10864"/>
            <a:stretch/>
          </p:blipFill>
          <p:spPr>
            <a:xfrm>
              <a:off x="2199851" y="2042200"/>
              <a:ext cx="796575" cy="908118"/>
            </a:xfrm>
            <a:prstGeom prst="rect">
              <a:avLst/>
            </a:prstGeom>
            <a:noFill/>
            <a:ln>
              <a:noFill/>
            </a:ln>
          </p:spPr>
        </p:pic>
        <p:pic>
          <p:nvPicPr>
            <p:cNvPr id="63" name="Google Shape;63;p13" descr="foto1.jpg"/>
            <p:cNvPicPr preferRelativeResize="0"/>
            <p:nvPr/>
          </p:nvPicPr>
          <p:blipFill rotWithShape="1">
            <a:blip r:embed="rId10">
              <a:alphaModFix/>
            </a:blip>
            <a:srcRect l="29654" t="20658" r="37847" b="22571"/>
            <a:stretch/>
          </p:blipFill>
          <p:spPr>
            <a:xfrm rot="602319">
              <a:off x="2402264" y="1026837"/>
              <a:ext cx="838149" cy="973198"/>
            </a:xfrm>
            <a:prstGeom prst="rect">
              <a:avLst/>
            </a:prstGeom>
            <a:noFill/>
            <a:ln>
              <a:noFill/>
            </a:ln>
          </p:spPr>
        </p:pic>
        <p:pic>
          <p:nvPicPr>
            <p:cNvPr id="64" name="Google Shape;64;p13" descr="pleto3.jpg"/>
            <p:cNvPicPr preferRelativeResize="0"/>
            <p:nvPr/>
          </p:nvPicPr>
          <p:blipFill rotWithShape="1">
            <a:blip r:embed="rId11">
              <a:alphaModFix/>
            </a:blip>
            <a:srcRect l="39349" t="4601" r="24916" b="28026"/>
            <a:stretch/>
          </p:blipFill>
          <p:spPr>
            <a:xfrm rot="-766729">
              <a:off x="3108700" y="1971828"/>
              <a:ext cx="836923" cy="1048884"/>
            </a:xfrm>
            <a:prstGeom prst="rect">
              <a:avLst/>
            </a:prstGeom>
            <a:noFill/>
            <a:ln>
              <a:noFill/>
            </a:ln>
          </p:spPr>
        </p:pic>
        <p:pic>
          <p:nvPicPr>
            <p:cNvPr id="65" name="Google Shape;65;p13"/>
            <p:cNvPicPr preferRelativeResize="0"/>
            <p:nvPr/>
          </p:nvPicPr>
          <p:blipFill>
            <a:blip r:embed="rId12">
              <a:alphaModFix/>
            </a:blip>
            <a:stretch>
              <a:fillRect/>
            </a:stretch>
          </p:blipFill>
          <p:spPr>
            <a:xfrm rot="455364">
              <a:off x="5912312" y="985992"/>
              <a:ext cx="850009" cy="850008"/>
            </a:xfrm>
            <a:prstGeom prst="rect">
              <a:avLst/>
            </a:prstGeom>
            <a:noFill/>
            <a:ln>
              <a:noFill/>
            </a:ln>
          </p:spPr>
        </p:pic>
        <p:pic>
          <p:nvPicPr>
            <p:cNvPr id="66" name="Google Shape;66;p13"/>
            <p:cNvPicPr preferRelativeResize="0"/>
            <p:nvPr/>
          </p:nvPicPr>
          <p:blipFill rotWithShape="1">
            <a:blip r:embed="rId13">
              <a:alphaModFix/>
            </a:blip>
            <a:srcRect l="37548" t="27121" r="34754" b="34887"/>
            <a:stretch/>
          </p:blipFill>
          <p:spPr>
            <a:xfrm rot="187659">
              <a:off x="4947453" y="2087178"/>
              <a:ext cx="801081" cy="1025249"/>
            </a:xfrm>
            <a:prstGeom prst="rect">
              <a:avLst/>
            </a:prstGeom>
            <a:noFill/>
            <a:ln>
              <a:noFill/>
            </a:ln>
          </p:spPr>
        </p:pic>
        <p:pic>
          <p:nvPicPr>
            <p:cNvPr id="67" name="Google Shape;67;p13"/>
            <p:cNvPicPr preferRelativeResize="0"/>
            <p:nvPr/>
          </p:nvPicPr>
          <p:blipFill>
            <a:blip r:embed="rId14">
              <a:alphaModFix/>
            </a:blip>
            <a:stretch>
              <a:fillRect/>
            </a:stretch>
          </p:blipFill>
          <p:spPr>
            <a:xfrm rot="-330865">
              <a:off x="5858540" y="1915212"/>
              <a:ext cx="878346" cy="1162100"/>
            </a:xfrm>
            <a:prstGeom prst="rect">
              <a:avLst/>
            </a:prstGeom>
            <a:noFill/>
            <a:ln>
              <a:noFill/>
            </a:ln>
          </p:spPr>
        </p:pic>
        <p:pic>
          <p:nvPicPr>
            <p:cNvPr id="68" name="Google Shape;68;p13"/>
            <p:cNvPicPr preferRelativeResize="0"/>
            <p:nvPr/>
          </p:nvPicPr>
          <p:blipFill>
            <a:blip r:embed="rId15">
              <a:alphaModFix/>
            </a:blip>
            <a:stretch>
              <a:fillRect/>
            </a:stretch>
          </p:blipFill>
          <p:spPr>
            <a:xfrm rot="21199908">
              <a:off x="5037094" y="1024497"/>
              <a:ext cx="781050" cy="1038225"/>
            </a:xfrm>
            <a:prstGeom prst="rect">
              <a:avLst/>
            </a:prstGeom>
            <a:noFill/>
            <a:ln>
              <a:noFill/>
            </a:ln>
          </p:spPr>
        </p:pic>
      </p:grpSp>
      <p:sp>
        <p:nvSpPr>
          <p:cNvPr id="69" name="Google Shape;69;p13"/>
          <p:cNvSpPr txBox="1"/>
          <p:nvPr/>
        </p:nvSpPr>
        <p:spPr>
          <a:xfrm>
            <a:off x="73245" y="3103123"/>
            <a:ext cx="8904900" cy="37389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0B5394"/>
              </a:buClr>
              <a:buSzPts val="2000"/>
              <a:buFont typeface="Calibri"/>
              <a:buChar char="■"/>
            </a:pPr>
            <a:r>
              <a:rPr lang="en" sz="2000" b="1" dirty="0">
                <a:solidFill>
                  <a:srgbClr val="0B5394"/>
                </a:solidFill>
                <a:latin typeface="Eurostile"/>
                <a:ea typeface="Calibri"/>
                <a:cs typeface="Eurostile"/>
                <a:sym typeface="Calibri"/>
              </a:rPr>
              <a:t>Radio &amp; ICT groups working together since 2012: Successful initial experience for Competence Center</a:t>
            </a:r>
            <a:endParaRPr sz="2000" b="1" dirty="0">
              <a:solidFill>
                <a:srgbClr val="0B5394"/>
              </a:solidFill>
              <a:latin typeface="Eurostile"/>
              <a:ea typeface="Calibri"/>
              <a:cs typeface="Eurostile"/>
              <a:sym typeface="Calibri"/>
            </a:endParaRPr>
          </a:p>
          <a:p>
            <a:pPr marL="914400" lvl="1" indent="-330200" algn="l" rtl="0">
              <a:spcBef>
                <a:spcPts val="0"/>
              </a:spcBef>
              <a:spcAft>
                <a:spcPts val="0"/>
              </a:spcAft>
              <a:buClr>
                <a:schemeClr val="dk1"/>
              </a:buClr>
              <a:buSzPts val="1600"/>
              <a:buFont typeface="Calibri"/>
              <a:buChar char="○"/>
            </a:pPr>
            <a:r>
              <a:rPr lang="en" sz="1600" dirty="0" smtClean="0">
                <a:solidFill>
                  <a:schemeClr val="dk1"/>
                </a:solidFill>
                <a:latin typeface="Calibri"/>
                <a:ea typeface="Calibri"/>
                <a:cs typeface="Calibri"/>
                <a:sym typeface="Calibri"/>
              </a:rPr>
              <a:t>1</a:t>
            </a:r>
            <a:r>
              <a:rPr lang="it-IT" sz="1600" dirty="0" smtClean="0">
                <a:solidFill>
                  <a:schemeClr val="dk1"/>
                </a:solidFill>
                <a:latin typeface="Calibri"/>
                <a:ea typeface="Calibri"/>
                <a:cs typeface="Calibri"/>
                <a:sym typeface="Calibri"/>
              </a:rPr>
              <a:t>4</a:t>
            </a:r>
            <a:r>
              <a:rPr lang="en" sz="1600" dirty="0" smtClean="0">
                <a:solidFill>
                  <a:schemeClr val="dk1"/>
                </a:solidFill>
                <a:latin typeface="Calibri"/>
                <a:ea typeface="Calibri"/>
                <a:cs typeface="Calibri"/>
                <a:sym typeface="Calibri"/>
              </a:rPr>
              <a:t> </a:t>
            </a:r>
            <a:r>
              <a:rPr lang="en" sz="1600" dirty="0">
                <a:solidFill>
                  <a:schemeClr val="dk1"/>
                </a:solidFill>
                <a:latin typeface="Calibri"/>
                <a:ea typeface="Calibri"/>
                <a:cs typeface="Calibri"/>
                <a:sym typeface="Calibri"/>
              </a:rPr>
              <a:t>people involved in different projects (see below): 10 TI + </a:t>
            </a:r>
            <a:r>
              <a:rPr lang="it-IT" sz="1600" dirty="0" smtClean="0">
                <a:solidFill>
                  <a:schemeClr val="dk1"/>
                </a:solidFill>
                <a:latin typeface="Calibri"/>
                <a:ea typeface="Calibri"/>
                <a:cs typeface="Calibri"/>
                <a:sym typeface="Calibri"/>
              </a:rPr>
              <a:t>2</a:t>
            </a:r>
            <a:r>
              <a:rPr lang="en" sz="1600" dirty="0" smtClean="0">
                <a:solidFill>
                  <a:schemeClr val="dk1"/>
                </a:solidFill>
                <a:latin typeface="Calibri"/>
                <a:ea typeface="Calibri"/>
                <a:cs typeface="Calibri"/>
                <a:sym typeface="Calibri"/>
              </a:rPr>
              <a:t>TD </a:t>
            </a:r>
            <a:r>
              <a:rPr lang="en" sz="1600" dirty="0">
                <a:solidFill>
                  <a:schemeClr val="dk1"/>
                </a:solidFill>
                <a:latin typeface="Calibri"/>
                <a:ea typeface="Calibri"/>
                <a:cs typeface="Calibri"/>
                <a:sym typeface="Calibri"/>
              </a:rPr>
              <a:t>+ 2 </a:t>
            </a:r>
            <a:r>
              <a:rPr lang="en" sz="1600" dirty="0" smtClean="0">
                <a:solidFill>
                  <a:schemeClr val="dk1"/>
                </a:solidFill>
                <a:latin typeface="Calibri"/>
                <a:ea typeface="Calibri"/>
                <a:cs typeface="Calibri"/>
                <a:sym typeface="Calibri"/>
              </a:rPr>
              <a:t>AdR</a:t>
            </a:r>
            <a:endParaRPr lang="it-IT" sz="1600" dirty="0" smtClean="0">
              <a:solidFill>
                <a:schemeClr val="dk1"/>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it-IT" sz="1600" dirty="0" err="1" smtClean="0">
                <a:solidFill>
                  <a:schemeClr val="dk1"/>
                </a:solidFill>
                <a:latin typeface="Calibri"/>
                <a:ea typeface="Calibri"/>
                <a:cs typeface="Calibri"/>
                <a:sym typeface="Calibri"/>
              </a:rPr>
              <a:t>Galactic</a:t>
            </a:r>
            <a:r>
              <a:rPr lang="it-IT" sz="1600" dirty="0" smtClean="0">
                <a:solidFill>
                  <a:schemeClr val="dk1"/>
                </a:solidFill>
                <a:latin typeface="Calibri"/>
                <a:ea typeface="Calibri"/>
                <a:cs typeface="Calibri"/>
                <a:sym typeface="Calibri"/>
              </a:rPr>
              <a:t> Radio </a:t>
            </a:r>
            <a:r>
              <a:rPr lang="it-IT" sz="1600" dirty="0" err="1" smtClean="0">
                <a:solidFill>
                  <a:schemeClr val="dk1"/>
                </a:solidFill>
                <a:latin typeface="Calibri"/>
                <a:ea typeface="Calibri"/>
                <a:cs typeface="Calibri"/>
                <a:sym typeface="Calibri"/>
              </a:rPr>
              <a:t>Astronomy</a:t>
            </a:r>
            <a:r>
              <a:rPr lang="it-IT" sz="1600" dirty="0" smtClean="0">
                <a:solidFill>
                  <a:schemeClr val="dk1"/>
                </a:solidFill>
                <a:latin typeface="Calibri"/>
                <a:ea typeface="Calibri"/>
                <a:cs typeface="Calibri"/>
                <a:sym typeface="Calibri"/>
              </a:rPr>
              <a:t> /</a:t>
            </a:r>
            <a:r>
              <a:rPr lang="it-IT" sz="1600" dirty="0" err="1" smtClean="0">
                <a:solidFill>
                  <a:schemeClr val="dk1"/>
                </a:solidFill>
                <a:latin typeface="Calibri"/>
                <a:ea typeface="Calibri"/>
                <a:cs typeface="Calibri"/>
                <a:sym typeface="Calibri"/>
              </a:rPr>
              <a:t>Modeling</a:t>
            </a:r>
            <a:r>
              <a:rPr lang="it-IT" sz="1600" dirty="0" smtClean="0">
                <a:solidFill>
                  <a:schemeClr val="dk1"/>
                </a:solidFill>
                <a:latin typeface="Calibri"/>
                <a:ea typeface="Calibri"/>
                <a:cs typeface="Calibri"/>
                <a:sym typeface="Calibri"/>
              </a:rPr>
              <a:t>/data </a:t>
            </a:r>
            <a:r>
              <a:rPr lang="it-IT" sz="1600" dirty="0" err="1" smtClean="0">
                <a:solidFill>
                  <a:schemeClr val="dk1"/>
                </a:solidFill>
                <a:latin typeface="Calibri"/>
                <a:ea typeface="Calibri"/>
                <a:cs typeface="Calibri"/>
                <a:sym typeface="Calibri"/>
              </a:rPr>
              <a:t>reduction</a:t>
            </a:r>
            <a:endParaRPr lang="it-IT" sz="1600" dirty="0" smtClean="0">
              <a:solidFill>
                <a:schemeClr val="dk1"/>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it-IT" sz="1600" dirty="0" smtClean="0">
                <a:solidFill>
                  <a:schemeClr val="dk1"/>
                </a:solidFill>
                <a:latin typeface="Calibri"/>
                <a:ea typeface="Calibri"/>
                <a:cs typeface="Calibri"/>
                <a:sym typeface="Calibri"/>
              </a:rPr>
              <a:t>Corrado </a:t>
            </a:r>
            <a:r>
              <a:rPr lang="it-IT" sz="1600" dirty="0" err="1" smtClean="0">
                <a:solidFill>
                  <a:schemeClr val="dk1"/>
                </a:solidFill>
                <a:latin typeface="Calibri"/>
                <a:ea typeface="Calibri"/>
                <a:cs typeface="Calibri"/>
                <a:sym typeface="Calibri"/>
              </a:rPr>
              <a:t>Trigilio</a:t>
            </a:r>
            <a:r>
              <a:rPr lang="it-IT" sz="1600" dirty="0" smtClean="0">
                <a:solidFill>
                  <a:schemeClr val="dk1"/>
                </a:solidFill>
                <a:latin typeface="Calibri"/>
                <a:ea typeface="Calibri"/>
                <a:cs typeface="Calibri"/>
                <a:sym typeface="Calibri"/>
              </a:rPr>
              <a:t> </a:t>
            </a:r>
            <a:r>
              <a:rPr lang="it-IT" sz="1600" dirty="0" err="1" smtClean="0">
                <a:solidFill>
                  <a:schemeClr val="dk1"/>
                </a:solidFill>
                <a:latin typeface="Calibri"/>
                <a:ea typeface="Calibri"/>
                <a:cs typeface="Calibri"/>
                <a:sym typeface="Calibri"/>
              </a:rPr>
              <a:t>Radioastronomy</a:t>
            </a:r>
            <a:r>
              <a:rPr lang="it-IT" sz="1600" dirty="0" smtClean="0">
                <a:solidFill>
                  <a:schemeClr val="dk1"/>
                </a:solidFill>
                <a:latin typeface="Calibri"/>
                <a:ea typeface="Calibri"/>
                <a:cs typeface="Calibri"/>
                <a:sym typeface="Calibri"/>
              </a:rPr>
              <a:t> </a:t>
            </a:r>
            <a:r>
              <a:rPr lang="it-IT" sz="1600" dirty="0" err="1" smtClean="0">
                <a:solidFill>
                  <a:schemeClr val="dk1"/>
                </a:solidFill>
                <a:latin typeface="Calibri"/>
                <a:ea typeface="Calibri"/>
                <a:cs typeface="Calibri"/>
                <a:sym typeface="Calibri"/>
              </a:rPr>
              <a:t>course</a:t>
            </a:r>
            <a:r>
              <a:rPr lang="it-IT" sz="1600" dirty="0" smtClean="0">
                <a:solidFill>
                  <a:schemeClr val="dk1"/>
                </a:solidFill>
                <a:latin typeface="Calibri"/>
                <a:ea typeface="Calibri"/>
                <a:cs typeface="Calibri"/>
                <a:sym typeface="Calibri"/>
              </a:rPr>
              <a:t> </a:t>
            </a:r>
            <a:r>
              <a:rPr lang="it-IT" sz="1600" dirty="0" err="1" smtClean="0">
                <a:solidFill>
                  <a:schemeClr val="dk1"/>
                </a:solidFill>
                <a:latin typeface="Calibri"/>
                <a:ea typeface="Calibri"/>
                <a:cs typeface="Calibri"/>
                <a:sym typeface="Calibri"/>
              </a:rPr>
              <a:t>at</a:t>
            </a:r>
            <a:r>
              <a:rPr lang="it-IT" sz="1600" dirty="0">
                <a:solidFill>
                  <a:schemeClr val="dk1"/>
                </a:solidFill>
                <a:latin typeface="Calibri"/>
                <a:ea typeface="Calibri"/>
                <a:cs typeface="Calibri"/>
                <a:sym typeface="Calibri"/>
              </a:rPr>
              <a:t> </a:t>
            </a:r>
            <a:r>
              <a:rPr lang="it-IT" sz="1600" dirty="0" smtClean="0">
                <a:solidFill>
                  <a:schemeClr val="dk1"/>
                </a:solidFill>
                <a:latin typeface="Calibri"/>
                <a:ea typeface="Calibri"/>
                <a:cs typeface="Calibri"/>
                <a:sym typeface="Calibri"/>
              </a:rPr>
              <a:t>UNICT</a:t>
            </a:r>
            <a:endParaRPr sz="1600" dirty="0">
              <a:solidFill>
                <a:schemeClr val="dk1"/>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 sz="1600" dirty="0">
                <a:solidFill>
                  <a:schemeClr val="dk1"/>
                </a:solidFill>
                <a:latin typeface="Calibri"/>
                <a:ea typeface="Calibri"/>
                <a:cs typeface="Calibri"/>
                <a:sym typeface="Calibri"/>
              </a:rPr>
              <a:t>Software expertises: data reduction software, HPC/HTC, Visual analytic &amp; Virtual Reality, </a:t>
            </a:r>
            <a:r>
              <a:rPr lang="en" sz="1600" dirty="0" smtClean="0">
                <a:solidFill>
                  <a:schemeClr val="dk1"/>
                </a:solidFill>
                <a:latin typeface="Calibri"/>
                <a:ea typeface="Calibri"/>
                <a:cs typeface="Calibri"/>
                <a:sym typeface="Calibri"/>
              </a:rPr>
              <a:t>…</a:t>
            </a:r>
            <a:endParaRPr sz="2000" b="1" dirty="0">
              <a:solidFill>
                <a:srgbClr val="0B5394"/>
              </a:solidFill>
              <a:latin typeface="Calibri"/>
              <a:ea typeface="Calibri"/>
              <a:cs typeface="Calibri"/>
              <a:sym typeface="Calibri"/>
            </a:endParaRPr>
          </a:p>
          <a:p>
            <a:pPr marL="457200" lvl="0" indent="-355600" algn="l" rtl="0">
              <a:spcBef>
                <a:spcPts val="0"/>
              </a:spcBef>
              <a:spcAft>
                <a:spcPts val="0"/>
              </a:spcAft>
              <a:buClr>
                <a:srgbClr val="0B5394"/>
              </a:buClr>
              <a:buSzPts val="2000"/>
              <a:buFont typeface="Calibri"/>
              <a:buChar char="■"/>
            </a:pPr>
            <a:r>
              <a:rPr lang="en" sz="2000" b="1" dirty="0">
                <a:solidFill>
                  <a:srgbClr val="0B5394"/>
                </a:solidFill>
                <a:latin typeface="Calibri"/>
                <a:ea typeface="Calibri"/>
                <a:cs typeface="Calibri"/>
                <a:sym typeface="Calibri"/>
              </a:rPr>
              <a:t>OACT in SKA &amp; precursors </a:t>
            </a:r>
            <a:r>
              <a:rPr lang="en" sz="2000" b="1" dirty="0" smtClean="0">
                <a:solidFill>
                  <a:srgbClr val="0B5394"/>
                </a:solidFill>
                <a:latin typeface="Calibri"/>
                <a:ea typeface="Calibri"/>
                <a:cs typeface="Calibri"/>
                <a:sym typeface="Calibri"/>
              </a:rPr>
              <a:t> </a:t>
            </a:r>
            <a:r>
              <a:rPr lang="en" sz="2000" b="1" dirty="0">
                <a:solidFill>
                  <a:srgbClr val="0B5394"/>
                </a:solidFill>
                <a:latin typeface="Calibri"/>
                <a:ea typeface="Calibri"/>
                <a:cs typeface="Calibri"/>
                <a:sym typeface="Calibri"/>
              </a:rPr>
              <a:t>science groups</a:t>
            </a:r>
            <a:endParaRPr sz="2000" b="1" dirty="0">
              <a:solidFill>
                <a:srgbClr val="0B5394"/>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 sz="1600" dirty="0">
                <a:solidFill>
                  <a:schemeClr val="dk1"/>
                </a:solidFill>
                <a:latin typeface="Calibri"/>
                <a:ea typeface="Calibri"/>
                <a:cs typeface="Calibri"/>
                <a:sym typeface="Calibri"/>
              </a:rPr>
              <a:t>SKA “</a:t>
            </a:r>
            <a:r>
              <a:rPr lang="en" sz="1600" i="1" dirty="0">
                <a:solidFill>
                  <a:schemeClr val="dk1"/>
                </a:solidFill>
                <a:latin typeface="Calibri"/>
                <a:ea typeface="Calibri"/>
                <a:cs typeface="Calibri"/>
                <a:sym typeface="Calibri"/>
              </a:rPr>
              <a:t>Our Galaxy</a:t>
            </a:r>
            <a:r>
              <a:rPr lang="en" sz="1600" dirty="0">
                <a:solidFill>
                  <a:schemeClr val="dk1"/>
                </a:solidFill>
                <a:latin typeface="Calibri"/>
                <a:ea typeface="Calibri"/>
                <a:cs typeface="Calibri"/>
                <a:sym typeface="Calibri"/>
              </a:rPr>
              <a:t>” KSP (co-lead: G. Umana</a:t>
            </a:r>
            <a:r>
              <a:rPr lang="en" sz="1600" dirty="0" smtClean="0">
                <a:solidFill>
                  <a:schemeClr val="dk1"/>
                </a:solidFill>
                <a:latin typeface="Calibri"/>
                <a:ea typeface="Calibri"/>
                <a:cs typeface="Calibri"/>
                <a:sym typeface="Calibri"/>
              </a:rPr>
              <a:t>)</a:t>
            </a:r>
            <a:r>
              <a:rPr lang="it-IT" sz="1600" dirty="0" smtClean="0">
                <a:solidFill>
                  <a:schemeClr val="dk1"/>
                </a:solidFill>
                <a:latin typeface="Calibri"/>
                <a:ea typeface="Calibri"/>
                <a:cs typeface="Calibri"/>
                <a:sym typeface="Calibri"/>
              </a:rPr>
              <a:t>; The SCORPIO </a:t>
            </a:r>
            <a:r>
              <a:rPr lang="it-IT" sz="1600" dirty="0" err="1" smtClean="0">
                <a:solidFill>
                  <a:schemeClr val="dk1"/>
                </a:solidFill>
                <a:latin typeface="Calibri"/>
                <a:ea typeface="Calibri"/>
                <a:cs typeface="Calibri"/>
                <a:sym typeface="Calibri"/>
              </a:rPr>
              <a:t>project</a:t>
            </a:r>
            <a:r>
              <a:rPr lang="it-IT" sz="1600" dirty="0" smtClean="0">
                <a:solidFill>
                  <a:schemeClr val="dk1"/>
                </a:solidFill>
                <a:latin typeface="Calibri"/>
                <a:ea typeface="Calibri"/>
                <a:cs typeface="Calibri"/>
                <a:sym typeface="Calibri"/>
              </a:rPr>
              <a:t> (PI Umana)</a:t>
            </a:r>
            <a:endParaRPr sz="1600" dirty="0">
              <a:solidFill>
                <a:schemeClr val="dk1"/>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 sz="1600" dirty="0">
                <a:solidFill>
                  <a:schemeClr val="dk1"/>
                </a:solidFill>
                <a:latin typeface="Calibri"/>
                <a:ea typeface="Calibri"/>
                <a:cs typeface="Calibri"/>
                <a:sym typeface="Calibri"/>
              </a:rPr>
              <a:t>SKA AENEAS WP 3.3 (lead: U. Becciani) &amp; WP 5.3 (lead. A. Costa)</a:t>
            </a:r>
            <a:endParaRPr sz="1600" dirty="0">
              <a:solidFill>
                <a:schemeClr val="dk1"/>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 sz="1600" dirty="0">
                <a:solidFill>
                  <a:schemeClr val="dk1"/>
                </a:solidFill>
                <a:latin typeface="Calibri"/>
                <a:ea typeface="Calibri"/>
                <a:cs typeface="Calibri"/>
                <a:sym typeface="Calibri"/>
              </a:rPr>
              <a:t>ASKAP EMU Galactic Plane KSP (co-lead: G. Umana) </a:t>
            </a:r>
            <a:endParaRPr sz="1600" dirty="0">
              <a:solidFill>
                <a:schemeClr val="dk1"/>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 sz="1600" dirty="0">
                <a:solidFill>
                  <a:schemeClr val="dk1"/>
                </a:solidFill>
                <a:latin typeface="Calibri"/>
                <a:ea typeface="Calibri"/>
                <a:cs typeface="Calibri"/>
                <a:sym typeface="Calibri"/>
              </a:rPr>
              <a:t>ASKAP EMU Dev. Projects “GP Imaging &amp; Diffuse Sources” DP4 (leads: S. Riggi, F. Cavallaro), DP6 &amp; Parkes GP survey</a:t>
            </a:r>
            <a:endParaRPr sz="1600" dirty="0">
              <a:solidFill>
                <a:schemeClr val="dk1"/>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 sz="1600" dirty="0">
                <a:solidFill>
                  <a:schemeClr val="dk1"/>
                </a:solidFill>
                <a:latin typeface="Calibri"/>
                <a:ea typeface="Calibri"/>
                <a:cs typeface="Calibri"/>
                <a:sym typeface="Calibri"/>
              </a:rPr>
              <a:t>ASKAP SCORPIO Early Science Project (lead: C. </a:t>
            </a:r>
            <a:r>
              <a:rPr lang="en" sz="1600" dirty="0" smtClean="0">
                <a:solidFill>
                  <a:schemeClr val="dk1"/>
                </a:solidFill>
                <a:latin typeface="Calibri"/>
                <a:ea typeface="Calibri"/>
                <a:cs typeface="Calibri"/>
                <a:sym typeface="Calibri"/>
              </a:rPr>
              <a:t>Trigilio</a:t>
            </a:r>
            <a:r>
              <a:rPr lang="it-IT" sz="1600" dirty="0" smtClean="0">
                <a:solidFill>
                  <a:schemeClr val="dk1"/>
                </a:solidFill>
                <a:latin typeface="Calibri"/>
                <a:ea typeface="Calibri"/>
                <a:cs typeface="Calibri"/>
                <a:sym typeface="Calibri"/>
              </a:rPr>
              <a:t>)</a:t>
            </a:r>
            <a:endParaRPr sz="1600" dirty="0">
              <a:latin typeface="Calibri"/>
              <a:ea typeface="Calibri"/>
              <a:cs typeface="Calibri"/>
              <a:sym typeface="Calibri"/>
            </a:endParaRPr>
          </a:p>
          <a:p>
            <a:pPr marL="0" marR="0" lvl="0" indent="0" algn="l" rtl="0">
              <a:lnSpc>
                <a:spcPct val="100000"/>
              </a:lnSpc>
              <a:spcBef>
                <a:spcPts val="0"/>
              </a:spcBef>
              <a:spcAft>
                <a:spcPts val="0"/>
              </a:spcAft>
              <a:buNone/>
            </a:pPr>
            <a:endParaRPr sz="1600" dirty="0">
              <a:solidFill>
                <a:srgbClr val="222222"/>
              </a:solidFill>
              <a:highlight>
                <a:srgbClr val="FFFFFF"/>
              </a:highlight>
              <a:latin typeface="Calibri"/>
              <a:ea typeface="Calibri"/>
              <a:cs typeface="Calibri"/>
              <a:sym typeface="Calibri"/>
            </a:endParaRPr>
          </a:p>
        </p:txBody>
      </p:sp>
      <p:sp>
        <p:nvSpPr>
          <p:cNvPr id="70" name="Google Shape;70;p13"/>
          <p:cNvSpPr txBox="1"/>
          <p:nvPr/>
        </p:nvSpPr>
        <p:spPr>
          <a:xfrm>
            <a:off x="7420800" y="541250"/>
            <a:ext cx="1723200" cy="25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dirty="0">
                <a:latin typeface="Calibri"/>
                <a:ea typeface="Calibri"/>
                <a:cs typeface="Calibri"/>
                <a:sym typeface="Calibri"/>
              </a:rPr>
              <a:t>Grazia Umana</a:t>
            </a:r>
            <a:endParaRPr sz="1200" i="1" dirty="0">
              <a:latin typeface="Calibri"/>
              <a:ea typeface="Calibri"/>
              <a:cs typeface="Calibri"/>
              <a:sym typeface="Calibri"/>
            </a:endParaRPr>
          </a:p>
          <a:p>
            <a:pPr marL="0" lvl="0" indent="0" algn="l" rtl="0">
              <a:spcBef>
                <a:spcPts val="0"/>
              </a:spcBef>
              <a:spcAft>
                <a:spcPts val="0"/>
              </a:spcAft>
              <a:buNone/>
            </a:pPr>
            <a:r>
              <a:rPr lang="en" sz="1200" i="1" dirty="0">
                <a:latin typeface="Calibri"/>
                <a:ea typeface="Calibri"/>
                <a:cs typeface="Calibri"/>
                <a:sym typeface="Calibri"/>
              </a:rPr>
              <a:t>Corrado Trigilio</a:t>
            </a:r>
            <a:endParaRPr sz="1200" i="1" dirty="0">
              <a:latin typeface="Calibri"/>
              <a:ea typeface="Calibri"/>
              <a:cs typeface="Calibri"/>
              <a:sym typeface="Calibri"/>
            </a:endParaRPr>
          </a:p>
          <a:p>
            <a:pPr marL="0" lvl="0" indent="0" algn="l" rtl="0">
              <a:spcBef>
                <a:spcPts val="0"/>
              </a:spcBef>
              <a:spcAft>
                <a:spcPts val="0"/>
              </a:spcAft>
              <a:buNone/>
            </a:pPr>
            <a:r>
              <a:rPr lang="en" sz="1200" i="1" dirty="0">
                <a:latin typeface="Calibri"/>
                <a:ea typeface="Calibri"/>
                <a:cs typeface="Calibri"/>
                <a:sym typeface="Calibri"/>
              </a:rPr>
              <a:t>Paolo Leto</a:t>
            </a:r>
            <a:endParaRPr sz="1200" i="1" dirty="0">
              <a:latin typeface="Calibri"/>
              <a:ea typeface="Calibri"/>
              <a:cs typeface="Calibri"/>
              <a:sym typeface="Calibri"/>
            </a:endParaRPr>
          </a:p>
          <a:p>
            <a:pPr marL="0" lvl="0" indent="0" algn="l" rtl="0">
              <a:spcBef>
                <a:spcPts val="0"/>
              </a:spcBef>
              <a:spcAft>
                <a:spcPts val="0"/>
              </a:spcAft>
              <a:buNone/>
            </a:pPr>
            <a:r>
              <a:rPr lang="en" sz="1200" i="1" dirty="0">
                <a:latin typeface="Calibri"/>
                <a:ea typeface="Calibri"/>
                <a:cs typeface="Calibri"/>
                <a:sym typeface="Calibri"/>
              </a:rPr>
              <a:t>Carla Buemi</a:t>
            </a:r>
            <a:endParaRPr sz="1200" i="1" dirty="0">
              <a:latin typeface="Calibri"/>
              <a:ea typeface="Calibri"/>
              <a:cs typeface="Calibri"/>
              <a:sym typeface="Calibri"/>
            </a:endParaRPr>
          </a:p>
          <a:p>
            <a:pPr marL="0" lvl="0" indent="0" algn="l" rtl="0">
              <a:spcBef>
                <a:spcPts val="0"/>
              </a:spcBef>
              <a:spcAft>
                <a:spcPts val="0"/>
              </a:spcAft>
              <a:buNone/>
            </a:pPr>
            <a:r>
              <a:rPr lang="en" sz="1200" i="1" dirty="0">
                <a:latin typeface="Calibri"/>
                <a:ea typeface="Calibri"/>
                <a:cs typeface="Calibri"/>
                <a:sym typeface="Calibri"/>
              </a:rPr>
              <a:t>Milena Bufano</a:t>
            </a:r>
            <a:endParaRPr sz="1200" i="1" dirty="0">
              <a:latin typeface="Calibri"/>
              <a:ea typeface="Calibri"/>
              <a:cs typeface="Calibri"/>
              <a:sym typeface="Calibri"/>
            </a:endParaRPr>
          </a:p>
          <a:p>
            <a:pPr marL="0" lvl="0" indent="0" algn="l" rtl="0">
              <a:spcBef>
                <a:spcPts val="0"/>
              </a:spcBef>
              <a:spcAft>
                <a:spcPts val="0"/>
              </a:spcAft>
              <a:buNone/>
            </a:pPr>
            <a:r>
              <a:rPr lang="en" sz="1200" i="1" dirty="0">
                <a:latin typeface="Calibri"/>
                <a:ea typeface="Calibri"/>
                <a:cs typeface="Calibri"/>
                <a:sym typeface="Calibri"/>
              </a:rPr>
              <a:t>Francesco Cavallaro</a:t>
            </a:r>
            <a:endParaRPr sz="1200" i="1" dirty="0">
              <a:latin typeface="Calibri"/>
              <a:ea typeface="Calibri"/>
              <a:cs typeface="Calibri"/>
              <a:sym typeface="Calibri"/>
            </a:endParaRPr>
          </a:p>
          <a:p>
            <a:pPr marL="0" lvl="0" indent="0" algn="l" rtl="0">
              <a:spcBef>
                <a:spcPts val="0"/>
              </a:spcBef>
              <a:spcAft>
                <a:spcPts val="0"/>
              </a:spcAft>
              <a:buNone/>
            </a:pPr>
            <a:r>
              <a:rPr lang="en" sz="1200" i="1" dirty="0">
                <a:latin typeface="Calibri"/>
                <a:ea typeface="Calibri"/>
                <a:cs typeface="Calibri"/>
                <a:sym typeface="Calibri"/>
              </a:rPr>
              <a:t>Adriano </a:t>
            </a:r>
            <a:r>
              <a:rPr lang="en" sz="1200" i="1" dirty="0" smtClean="0">
                <a:latin typeface="Calibri"/>
                <a:ea typeface="Calibri"/>
                <a:cs typeface="Calibri"/>
                <a:sym typeface="Calibri"/>
              </a:rPr>
              <a:t>Ingallinera</a:t>
            </a:r>
            <a:endParaRPr lang="it-IT" sz="1200" i="1" dirty="0" smtClean="0">
              <a:latin typeface="Calibri"/>
              <a:ea typeface="Calibri"/>
              <a:cs typeface="Calibri"/>
              <a:sym typeface="Calibri"/>
            </a:endParaRPr>
          </a:p>
          <a:p>
            <a:pPr marL="0" lvl="0" indent="0" algn="l" rtl="0">
              <a:spcBef>
                <a:spcPts val="0"/>
              </a:spcBef>
              <a:spcAft>
                <a:spcPts val="0"/>
              </a:spcAft>
              <a:buNone/>
            </a:pPr>
            <a:r>
              <a:rPr lang="it-IT" sz="1200" i="1" dirty="0" smtClean="0">
                <a:latin typeface="Calibri"/>
                <a:ea typeface="Calibri"/>
                <a:cs typeface="Calibri"/>
                <a:sym typeface="Calibri"/>
              </a:rPr>
              <a:t>Sara </a:t>
            </a:r>
            <a:r>
              <a:rPr lang="it-IT" sz="1200" i="1" dirty="0" err="1" smtClean="0">
                <a:latin typeface="Calibri"/>
                <a:ea typeface="Calibri"/>
                <a:cs typeface="Calibri"/>
                <a:sym typeface="Calibri"/>
              </a:rPr>
              <a:t>Loru</a:t>
            </a:r>
            <a:endParaRPr sz="1200" i="1" dirty="0">
              <a:latin typeface="Calibri"/>
              <a:ea typeface="Calibri"/>
              <a:cs typeface="Calibri"/>
              <a:sym typeface="Calibri"/>
            </a:endParaRPr>
          </a:p>
          <a:p>
            <a:pPr marL="0" lvl="0" indent="0" algn="l" rtl="0">
              <a:spcBef>
                <a:spcPts val="0"/>
              </a:spcBef>
              <a:spcAft>
                <a:spcPts val="0"/>
              </a:spcAft>
              <a:buNone/>
            </a:pPr>
            <a:r>
              <a:rPr lang="en" sz="1200" i="1" dirty="0">
                <a:latin typeface="Calibri"/>
                <a:ea typeface="Calibri"/>
                <a:cs typeface="Calibri"/>
                <a:sym typeface="Calibri"/>
              </a:rPr>
              <a:t>Francesco Schillirò</a:t>
            </a:r>
            <a:endParaRPr sz="1200" i="1" dirty="0">
              <a:latin typeface="Calibri"/>
              <a:ea typeface="Calibri"/>
              <a:cs typeface="Calibri"/>
              <a:sym typeface="Calibri"/>
            </a:endParaRPr>
          </a:p>
          <a:p>
            <a:pPr marL="0" lvl="0" indent="0" algn="l" rtl="0">
              <a:spcBef>
                <a:spcPts val="0"/>
              </a:spcBef>
              <a:spcAft>
                <a:spcPts val="0"/>
              </a:spcAft>
              <a:buNone/>
            </a:pPr>
            <a:r>
              <a:rPr lang="en" sz="1200" i="1" dirty="0">
                <a:latin typeface="Calibri"/>
                <a:ea typeface="Calibri"/>
                <a:cs typeface="Calibri"/>
                <a:sym typeface="Calibri"/>
              </a:rPr>
              <a:t>Ugo Becciani</a:t>
            </a:r>
            <a:endParaRPr sz="1200" i="1" dirty="0">
              <a:latin typeface="Calibri"/>
              <a:ea typeface="Calibri"/>
              <a:cs typeface="Calibri"/>
              <a:sym typeface="Calibri"/>
            </a:endParaRPr>
          </a:p>
          <a:p>
            <a:pPr marL="0" lvl="0" indent="0" algn="l" rtl="0">
              <a:spcBef>
                <a:spcPts val="0"/>
              </a:spcBef>
              <a:spcAft>
                <a:spcPts val="0"/>
              </a:spcAft>
              <a:buNone/>
            </a:pPr>
            <a:r>
              <a:rPr lang="en" sz="1200" i="1" dirty="0">
                <a:latin typeface="Calibri"/>
                <a:ea typeface="Calibri"/>
                <a:cs typeface="Calibri"/>
                <a:sym typeface="Calibri"/>
              </a:rPr>
              <a:t>Alessandro Costa </a:t>
            </a:r>
            <a:endParaRPr sz="1200" i="1" dirty="0">
              <a:latin typeface="Calibri"/>
              <a:ea typeface="Calibri"/>
              <a:cs typeface="Calibri"/>
              <a:sym typeface="Calibri"/>
            </a:endParaRPr>
          </a:p>
          <a:p>
            <a:pPr marL="0" lvl="0" indent="0" algn="l" rtl="0">
              <a:spcBef>
                <a:spcPts val="0"/>
              </a:spcBef>
              <a:spcAft>
                <a:spcPts val="0"/>
              </a:spcAft>
              <a:buNone/>
            </a:pPr>
            <a:r>
              <a:rPr lang="en" sz="1200" i="1" dirty="0">
                <a:latin typeface="Calibri"/>
                <a:ea typeface="Calibri"/>
                <a:cs typeface="Calibri"/>
                <a:sym typeface="Calibri"/>
              </a:rPr>
              <a:t>Eva Sciacca</a:t>
            </a:r>
            <a:endParaRPr sz="1200" i="1" dirty="0">
              <a:latin typeface="Calibri"/>
              <a:ea typeface="Calibri"/>
              <a:cs typeface="Calibri"/>
              <a:sym typeface="Calibri"/>
            </a:endParaRPr>
          </a:p>
          <a:p>
            <a:pPr marL="0" lvl="0" indent="0" algn="l" rtl="0">
              <a:spcBef>
                <a:spcPts val="0"/>
              </a:spcBef>
              <a:spcAft>
                <a:spcPts val="0"/>
              </a:spcAft>
              <a:buNone/>
            </a:pPr>
            <a:r>
              <a:rPr lang="en" sz="1200" i="1" dirty="0">
                <a:latin typeface="Calibri"/>
                <a:ea typeface="Calibri"/>
                <a:cs typeface="Calibri"/>
                <a:sym typeface="Calibri"/>
              </a:rPr>
              <a:t>Fabio Vitello</a:t>
            </a:r>
            <a:endParaRPr sz="1200" i="1"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i="1" dirty="0">
                <a:solidFill>
                  <a:schemeClr val="dk1"/>
                </a:solidFill>
                <a:latin typeface="Calibri"/>
                <a:ea typeface="Calibri"/>
                <a:cs typeface="Calibri"/>
                <a:sym typeface="Calibri"/>
              </a:rPr>
              <a:t>Simone Riggi</a:t>
            </a:r>
            <a:endParaRPr sz="1200" i="1" dirty="0">
              <a:latin typeface="Calibri"/>
              <a:ea typeface="Calibri"/>
              <a:cs typeface="Calibri"/>
              <a:sym typeface="Calibri"/>
            </a:endParaRPr>
          </a:p>
        </p:txBody>
      </p:sp>
      <p:pic>
        <p:nvPicPr>
          <p:cNvPr id="2" name="Immagine 1" descr="Sara_Loru.png"/>
          <p:cNvPicPr>
            <a:picLocks noChangeAspect="1"/>
          </p:cNvPicPr>
          <p:nvPr/>
        </p:nvPicPr>
        <p:blipFill rotWithShape="1">
          <a:blip r:embed="rId16">
            <a:extLst>
              <a:ext uri="{28A0092B-C50C-407E-A947-70E740481C1C}">
                <a14:useLocalDpi xmlns:a14="http://schemas.microsoft.com/office/drawing/2010/main" val="0"/>
              </a:ext>
            </a:extLst>
          </a:blip>
          <a:srcRect r="9558" b="31482"/>
          <a:stretch/>
        </p:blipFill>
        <p:spPr>
          <a:xfrm>
            <a:off x="4089400" y="1066800"/>
            <a:ext cx="787400" cy="854364"/>
          </a:xfrm>
          <a:prstGeom prst="rect">
            <a:avLst/>
          </a:prstGeom>
        </p:spPr>
      </p:pic>
    </p:spTree>
    <p:extLst>
      <p:ext uri="{BB962C8B-B14F-4D97-AF65-F5344CB8AC3E}">
        <p14:creationId xmlns:p14="http://schemas.microsoft.com/office/powerpoint/2010/main" val="24093467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50800"/>
            <a:ext cx="9144000" cy="461665"/>
          </a:xfrm>
          <a:prstGeom prst="rect">
            <a:avLst/>
          </a:prstGeom>
          <a:noFill/>
        </p:spPr>
        <p:txBody>
          <a:bodyPr wrap="square" rtlCol="0">
            <a:spAutoFit/>
          </a:bodyPr>
          <a:lstStyle/>
          <a:p>
            <a:r>
              <a:rPr lang="it-IT" sz="2400" dirty="0" smtClean="0">
                <a:solidFill>
                  <a:schemeClr val="bg1"/>
                </a:solidFill>
                <a:latin typeface="+mj-lt"/>
              </a:rPr>
              <a:t>The SCORPIO </a:t>
            </a:r>
            <a:r>
              <a:rPr lang="it-IT" sz="2400" dirty="0" err="1" smtClean="0">
                <a:solidFill>
                  <a:schemeClr val="bg1"/>
                </a:solidFill>
                <a:latin typeface="+mj-lt"/>
              </a:rPr>
              <a:t>field</a:t>
            </a:r>
            <a:r>
              <a:rPr lang="it-IT" sz="2400" dirty="0" smtClean="0">
                <a:solidFill>
                  <a:schemeClr val="bg1"/>
                </a:solidFill>
                <a:latin typeface="+mj-lt"/>
              </a:rPr>
              <a:t>                                                      ASKAP </a:t>
            </a:r>
            <a:r>
              <a:rPr lang="it-IT" sz="2400" dirty="0" err="1" smtClean="0">
                <a:solidFill>
                  <a:schemeClr val="bg1"/>
                </a:solidFill>
                <a:latin typeface="+mj-lt"/>
              </a:rPr>
              <a:t>map</a:t>
            </a:r>
            <a:r>
              <a:rPr lang="it-IT" sz="2400" dirty="0" smtClean="0">
                <a:solidFill>
                  <a:schemeClr val="bg1"/>
                </a:solidFill>
                <a:latin typeface="+mj-lt"/>
              </a:rPr>
              <a:t> </a:t>
            </a:r>
            <a:endParaRPr lang="it-IT" sz="2400" dirty="0">
              <a:solidFill>
                <a:srgbClr val="FFFFFF"/>
              </a:solidFill>
              <a:latin typeface="+mj-lt"/>
            </a:endParaRPr>
          </a:p>
        </p:txBody>
      </p:sp>
      <p:sp>
        <p:nvSpPr>
          <p:cNvPr id="4" name="CasellaDiTesto 3"/>
          <p:cNvSpPr txBox="1"/>
          <p:nvPr/>
        </p:nvSpPr>
        <p:spPr>
          <a:xfrm>
            <a:off x="0" y="410865"/>
            <a:ext cx="2789533" cy="646331"/>
          </a:xfrm>
          <a:prstGeom prst="rect">
            <a:avLst/>
          </a:prstGeom>
          <a:noFill/>
        </p:spPr>
        <p:txBody>
          <a:bodyPr wrap="none" rtlCol="0">
            <a:spAutoFit/>
          </a:bodyPr>
          <a:lstStyle/>
          <a:p>
            <a:r>
              <a:rPr lang="it-IT" dirty="0" smtClean="0">
                <a:solidFill>
                  <a:schemeClr val="accent1"/>
                </a:solidFill>
              </a:rPr>
              <a:t>Field center 343.8 -0.2</a:t>
            </a:r>
          </a:p>
          <a:p>
            <a:r>
              <a:rPr lang="it-IT" dirty="0" err="1" smtClean="0">
                <a:solidFill>
                  <a:schemeClr val="accent1"/>
                </a:solidFill>
              </a:rPr>
              <a:t>Dimensions</a:t>
            </a:r>
            <a:r>
              <a:rPr lang="it-IT" dirty="0" smtClean="0">
                <a:solidFill>
                  <a:schemeClr val="accent1"/>
                </a:solidFill>
              </a:rPr>
              <a:t> 5.4x1.3 deg</a:t>
            </a:r>
            <a:r>
              <a:rPr lang="it-IT" baseline="30000" dirty="0" smtClean="0">
                <a:solidFill>
                  <a:schemeClr val="accent1"/>
                </a:solidFill>
              </a:rPr>
              <a:t>2</a:t>
            </a:r>
            <a:endParaRPr lang="it-IT" baseline="30000" dirty="0">
              <a:solidFill>
                <a:schemeClr val="accent1"/>
              </a:solidFill>
            </a:endParaRPr>
          </a:p>
        </p:txBody>
      </p:sp>
      <p:pic>
        <p:nvPicPr>
          <p:cNvPr id="2" name="Immagine 1" descr="scorpio_field_RGB_l=341.5-348.pdf"/>
          <p:cNvPicPr>
            <a:picLocks noChangeAspect="1"/>
          </p:cNvPicPr>
          <p:nvPr/>
        </p:nvPicPr>
        <p:blipFill rotWithShape="1">
          <a:blip r:embed="rId2">
            <a:extLst>
              <a:ext uri="{28A0092B-C50C-407E-A947-70E740481C1C}">
                <a14:useLocalDpi xmlns:a14="http://schemas.microsoft.com/office/drawing/2010/main" val="0"/>
              </a:ext>
            </a:extLst>
          </a:blip>
          <a:srcRect l="2499" t="2967" r="57613" b="6892"/>
          <a:stretch/>
        </p:blipFill>
        <p:spPr>
          <a:xfrm>
            <a:off x="0" y="384129"/>
            <a:ext cx="9144000" cy="6559668"/>
          </a:xfrm>
          <a:prstGeom prst="rect">
            <a:avLst/>
          </a:prstGeom>
          <a:noFill/>
          <a:ln>
            <a:noFill/>
          </a:ln>
        </p:spPr>
      </p:pic>
    </p:spTree>
    <p:extLst>
      <p:ext uri="{BB962C8B-B14F-4D97-AF65-F5344CB8AC3E}">
        <p14:creationId xmlns:p14="http://schemas.microsoft.com/office/powerpoint/2010/main" val="5251828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50800"/>
            <a:ext cx="9144000" cy="461665"/>
          </a:xfrm>
          <a:prstGeom prst="rect">
            <a:avLst/>
          </a:prstGeom>
          <a:noFill/>
        </p:spPr>
        <p:txBody>
          <a:bodyPr wrap="square" rtlCol="0">
            <a:spAutoFit/>
          </a:bodyPr>
          <a:lstStyle/>
          <a:p>
            <a:r>
              <a:rPr lang="it-IT" sz="2400" dirty="0" smtClean="0">
                <a:solidFill>
                  <a:schemeClr val="bg1"/>
                </a:solidFill>
                <a:latin typeface="+mj-lt"/>
              </a:rPr>
              <a:t>The SCORPIO </a:t>
            </a:r>
            <a:r>
              <a:rPr lang="it-IT" sz="2400" dirty="0" err="1" smtClean="0">
                <a:solidFill>
                  <a:schemeClr val="bg1"/>
                </a:solidFill>
                <a:latin typeface="+mj-lt"/>
              </a:rPr>
              <a:t>field</a:t>
            </a:r>
            <a:r>
              <a:rPr lang="it-IT" sz="2400" dirty="0" smtClean="0">
                <a:solidFill>
                  <a:schemeClr val="bg1"/>
                </a:solidFill>
                <a:latin typeface="+mj-lt"/>
              </a:rPr>
              <a:t>                                                      ASKAP </a:t>
            </a:r>
            <a:r>
              <a:rPr lang="it-IT" sz="2400" dirty="0" err="1" smtClean="0">
                <a:solidFill>
                  <a:schemeClr val="bg1"/>
                </a:solidFill>
                <a:latin typeface="+mj-lt"/>
              </a:rPr>
              <a:t>map</a:t>
            </a:r>
            <a:r>
              <a:rPr lang="it-IT" sz="2400" dirty="0" smtClean="0">
                <a:solidFill>
                  <a:schemeClr val="bg1"/>
                </a:solidFill>
                <a:latin typeface="+mj-lt"/>
              </a:rPr>
              <a:t> </a:t>
            </a:r>
            <a:endParaRPr lang="it-IT" sz="2400" dirty="0">
              <a:solidFill>
                <a:srgbClr val="FFFFFF"/>
              </a:solidFill>
              <a:latin typeface="+mj-lt"/>
            </a:endParaRPr>
          </a:p>
        </p:txBody>
      </p:sp>
      <p:sp>
        <p:nvSpPr>
          <p:cNvPr id="4" name="CasellaDiTesto 3"/>
          <p:cNvSpPr txBox="1"/>
          <p:nvPr/>
        </p:nvSpPr>
        <p:spPr>
          <a:xfrm>
            <a:off x="0" y="410865"/>
            <a:ext cx="2789533" cy="646331"/>
          </a:xfrm>
          <a:prstGeom prst="rect">
            <a:avLst/>
          </a:prstGeom>
          <a:noFill/>
        </p:spPr>
        <p:txBody>
          <a:bodyPr wrap="none" rtlCol="0">
            <a:spAutoFit/>
          </a:bodyPr>
          <a:lstStyle/>
          <a:p>
            <a:r>
              <a:rPr lang="it-IT" dirty="0" smtClean="0">
                <a:solidFill>
                  <a:schemeClr val="accent1"/>
                </a:solidFill>
              </a:rPr>
              <a:t>Field center 343.8 -0.2</a:t>
            </a:r>
          </a:p>
          <a:p>
            <a:r>
              <a:rPr lang="it-IT" dirty="0" err="1" smtClean="0">
                <a:solidFill>
                  <a:schemeClr val="accent1"/>
                </a:solidFill>
              </a:rPr>
              <a:t>Dimensions</a:t>
            </a:r>
            <a:r>
              <a:rPr lang="it-IT" dirty="0" smtClean="0">
                <a:solidFill>
                  <a:schemeClr val="accent1"/>
                </a:solidFill>
              </a:rPr>
              <a:t> 5.4x1.3 deg</a:t>
            </a:r>
            <a:r>
              <a:rPr lang="it-IT" baseline="30000" dirty="0" smtClean="0">
                <a:solidFill>
                  <a:schemeClr val="accent1"/>
                </a:solidFill>
              </a:rPr>
              <a:t>2</a:t>
            </a:r>
            <a:endParaRPr lang="it-IT" baseline="30000" dirty="0">
              <a:solidFill>
                <a:schemeClr val="accent1"/>
              </a:solidFill>
            </a:endParaRPr>
          </a:p>
        </p:txBody>
      </p:sp>
      <p:pic>
        <p:nvPicPr>
          <p:cNvPr id="5" name="Immagine 4" descr="scorpio_field_RGB_l=341.5-348.pdf"/>
          <p:cNvPicPr>
            <a:picLocks noChangeAspect="1"/>
          </p:cNvPicPr>
          <p:nvPr/>
        </p:nvPicPr>
        <p:blipFill rotWithShape="1">
          <a:blip r:embed="rId2">
            <a:extLst>
              <a:ext uri="{28A0092B-C50C-407E-A947-70E740481C1C}">
                <a14:useLocalDpi xmlns:a14="http://schemas.microsoft.com/office/drawing/2010/main" val="0"/>
              </a:ext>
            </a:extLst>
          </a:blip>
          <a:srcRect l="42199" t="2967" b="6892"/>
          <a:stretch/>
        </p:blipFill>
        <p:spPr>
          <a:xfrm>
            <a:off x="-779625" y="384130"/>
            <a:ext cx="10681333" cy="6447134"/>
          </a:xfrm>
          <a:prstGeom prst="rect">
            <a:avLst/>
          </a:prstGeom>
          <a:noFill/>
          <a:ln>
            <a:noFill/>
          </a:ln>
        </p:spPr>
      </p:pic>
    </p:spTree>
    <p:extLst>
      <p:ext uri="{BB962C8B-B14F-4D97-AF65-F5344CB8AC3E}">
        <p14:creationId xmlns:p14="http://schemas.microsoft.com/office/powerpoint/2010/main" val="25281956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ORPIO_ASKAP_ABC_SN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7600"/>
            <a:ext cx="9144000" cy="4173328"/>
          </a:xfrm>
          <a:prstGeom prst="rect">
            <a:avLst/>
          </a:prstGeom>
        </p:spPr>
      </p:pic>
      <p:sp>
        <p:nvSpPr>
          <p:cNvPr id="3" name="CasellaDiTesto 2"/>
          <p:cNvSpPr txBox="1"/>
          <p:nvPr/>
        </p:nvSpPr>
        <p:spPr>
          <a:xfrm>
            <a:off x="0" y="-50800"/>
            <a:ext cx="9144000" cy="461665"/>
          </a:xfrm>
          <a:prstGeom prst="rect">
            <a:avLst/>
          </a:prstGeom>
          <a:noFill/>
        </p:spPr>
        <p:txBody>
          <a:bodyPr wrap="square" rtlCol="0">
            <a:spAutoFit/>
          </a:bodyPr>
          <a:lstStyle/>
          <a:p>
            <a:r>
              <a:rPr lang="it-IT" sz="2400" dirty="0" smtClean="0">
                <a:solidFill>
                  <a:schemeClr val="bg1"/>
                </a:solidFill>
                <a:latin typeface="Eurostile"/>
                <a:cs typeface="Eurostile"/>
              </a:rPr>
              <a:t>The SCORPIO </a:t>
            </a:r>
            <a:r>
              <a:rPr lang="it-IT" sz="2400" dirty="0" err="1" smtClean="0">
                <a:solidFill>
                  <a:schemeClr val="bg1"/>
                </a:solidFill>
                <a:latin typeface="Eurostile"/>
                <a:cs typeface="Eurostile"/>
              </a:rPr>
              <a:t>field</a:t>
            </a:r>
            <a:r>
              <a:rPr lang="it-IT" sz="2400" dirty="0" smtClean="0">
                <a:solidFill>
                  <a:schemeClr val="bg1"/>
                </a:solidFill>
                <a:latin typeface="Eurostile"/>
                <a:cs typeface="Eurostile"/>
              </a:rPr>
              <a:t>                                                                   ASKAP </a:t>
            </a:r>
            <a:r>
              <a:rPr lang="it-IT" sz="2400" dirty="0" err="1" smtClean="0">
                <a:solidFill>
                  <a:schemeClr val="bg1"/>
                </a:solidFill>
                <a:latin typeface="Eurostile"/>
                <a:cs typeface="Eurostile"/>
              </a:rPr>
              <a:t>map</a:t>
            </a:r>
            <a:r>
              <a:rPr lang="it-IT" sz="2400" dirty="0" smtClean="0">
                <a:solidFill>
                  <a:schemeClr val="bg1"/>
                </a:solidFill>
                <a:latin typeface="Eurostile"/>
                <a:cs typeface="Eurostile"/>
              </a:rPr>
              <a:t> </a:t>
            </a:r>
            <a:endParaRPr lang="it-IT" sz="2400" dirty="0">
              <a:solidFill>
                <a:srgbClr val="FFFFFF"/>
              </a:solidFill>
              <a:latin typeface="Eurostile"/>
              <a:cs typeface="Eurostile"/>
            </a:endParaRPr>
          </a:p>
        </p:txBody>
      </p:sp>
      <p:sp>
        <p:nvSpPr>
          <p:cNvPr id="4" name="CasellaDiTesto 3"/>
          <p:cNvSpPr txBox="1"/>
          <p:nvPr/>
        </p:nvSpPr>
        <p:spPr>
          <a:xfrm>
            <a:off x="165100" y="5727700"/>
            <a:ext cx="8903862" cy="646331"/>
          </a:xfrm>
          <a:prstGeom prst="rect">
            <a:avLst/>
          </a:prstGeom>
          <a:noFill/>
        </p:spPr>
        <p:txBody>
          <a:bodyPr wrap="none" rtlCol="0">
            <a:spAutoFit/>
          </a:bodyPr>
          <a:lstStyle/>
          <a:p>
            <a:r>
              <a:rPr lang="it-IT" dirty="0">
                <a:solidFill>
                  <a:schemeClr val="accent1"/>
                </a:solidFill>
                <a:latin typeface="Eurostile"/>
                <a:cs typeface="Eurostile"/>
              </a:rPr>
              <a:t>Y</a:t>
            </a:r>
            <a:r>
              <a:rPr lang="it-IT" dirty="0" smtClean="0">
                <a:solidFill>
                  <a:schemeClr val="accent1"/>
                </a:solidFill>
                <a:latin typeface="Eurostile"/>
                <a:cs typeface="Eurostile"/>
              </a:rPr>
              <a:t>ellow –17  </a:t>
            </a:r>
            <a:r>
              <a:rPr lang="it-IT" dirty="0" err="1">
                <a:solidFill>
                  <a:schemeClr val="accent1"/>
                </a:solidFill>
                <a:latin typeface="Eurostile"/>
                <a:cs typeface="Eurostile"/>
              </a:rPr>
              <a:t>k</a:t>
            </a:r>
            <a:r>
              <a:rPr lang="it-IT" dirty="0" err="1" smtClean="0">
                <a:solidFill>
                  <a:schemeClr val="accent1"/>
                </a:solidFill>
                <a:latin typeface="Eurostile"/>
                <a:cs typeface="Eurostile"/>
              </a:rPr>
              <a:t>nown</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SNRs</a:t>
            </a:r>
            <a:r>
              <a:rPr lang="it-IT" dirty="0" smtClean="0">
                <a:solidFill>
                  <a:schemeClr val="accent1"/>
                </a:solidFill>
                <a:latin typeface="Eurostile"/>
                <a:cs typeface="Eurostile"/>
              </a:rPr>
              <a:t> from Green et al. 2014</a:t>
            </a:r>
          </a:p>
          <a:p>
            <a:r>
              <a:rPr lang="it-IT" dirty="0" smtClean="0">
                <a:solidFill>
                  <a:schemeClr val="accent1"/>
                </a:solidFill>
                <a:latin typeface="Eurostile"/>
                <a:cs typeface="Eurostile"/>
              </a:rPr>
              <a:t>Blue       23  new </a:t>
            </a:r>
            <a:r>
              <a:rPr lang="it-IT" dirty="0" err="1" smtClean="0">
                <a:solidFill>
                  <a:schemeClr val="accent1"/>
                </a:solidFill>
                <a:latin typeface="Eurostile"/>
                <a:cs typeface="Eurostile"/>
              </a:rPr>
              <a:t>SNRs</a:t>
            </a:r>
            <a:r>
              <a:rPr lang="it-IT" dirty="0" smtClean="0">
                <a:solidFill>
                  <a:schemeClr val="accent1"/>
                </a:solidFill>
                <a:latin typeface="Eurostile"/>
                <a:cs typeface="Eurostile"/>
              </a:rPr>
              <a:t> </a:t>
            </a:r>
            <a:r>
              <a:rPr lang="it-IT" i="1" dirty="0" err="1" smtClean="0">
                <a:solidFill>
                  <a:schemeClr val="accent1"/>
                </a:solidFill>
                <a:latin typeface="Eurostile"/>
                <a:cs typeface="Eurostile"/>
              </a:rPr>
              <a:t>candidates</a:t>
            </a:r>
            <a:r>
              <a:rPr lang="it-IT" dirty="0" smtClean="0">
                <a:solidFill>
                  <a:schemeClr val="accent1"/>
                </a:solidFill>
                <a:latin typeface="Eurostile"/>
                <a:cs typeface="Eurostile"/>
              </a:rPr>
              <a:t>  (FIR </a:t>
            </a:r>
            <a:r>
              <a:rPr lang="it-IT" dirty="0" err="1" smtClean="0">
                <a:solidFill>
                  <a:schemeClr val="accent1"/>
                </a:solidFill>
                <a:latin typeface="Eurostile"/>
                <a:cs typeface="Eurostile"/>
              </a:rPr>
              <a:t>much</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weaker</a:t>
            </a:r>
            <a:r>
              <a:rPr lang="it-IT" dirty="0" smtClean="0">
                <a:solidFill>
                  <a:schemeClr val="accent1"/>
                </a:solidFill>
                <a:latin typeface="Eurostile"/>
                <a:cs typeface="Eurostile"/>
              </a:rPr>
              <a:t> or </a:t>
            </a:r>
            <a:r>
              <a:rPr lang="it-IT" dirty="0" err="1" smtClean="0">
                <a:solidFill>
                  <a:schemeClr val="accent1"/>
                </a:solidFill>
                <a:latin typeface="Eurostile"/>
                <a:cs typeface="Eurostile"/>
              </a:rPr>
              <a:t>absent</a:t>
            </a:r>
            <a:r>
              <a:rPr lang="it-IT" dirty="0" smtClean="0">
                <a:solidFill>
                  <a:schemeClr val="accent1"/>
                </a:solidFill>
                <a:latin typeface="Eurostile"/>
                <a:cs typeface="Eurostile"/>
              </a:rPr>
              <a:t> with </a:t>
            </a:r>
            <a:r>
              <a:rPr lang="it-IT" dirty="0" err="1" smtClean="0">
                <a:solidFill>
                  <a:schemeClr val="accent1"/>
                </a:solidFill>
                <a:latin typeface="Eurostile"/>
                <a:cs typeface="Eurostile"/>
              </a:rPr>
              <a:t>respect</a:t>
            </a:r>
            <a:r>
              <a:rPr lang="it-IT" dirty="0" smtClean="0">
                <a:solidFill>
                  <a:schemeClr val="accent1"/>
                </a:solidFill>
                <a:latin typeface="Eurostile"/>
                <a:cs typeface="Eurostile"/>
              </a:rPr>
              <a:t> to HII </a:t>
            </a:r>
            <a:r>
              <a:rPr lang="it-IT" dirty="0" err="1" smtClean="0">
                <a:solidFill>
                  <a:schemeClr val="accent1"/>
                </a:solidFill>
                <a:latin typeface="Eurostile"/>
                <a:cs typeface="Eurostile"/>
              </a:rPr>
              <a:t>regions</a:t>
            </a:r>
            <a:r>
              <a:rPr lang="it-IT" dirty="0" smtClean="0">
                <a:solidFill>
                  <a:schemeClr val="accent1"/>
                </a:solidFill>
                <a:latin typeface="Eurostile"/>
                <a:cs typeface="Eurostile"/>
              </a:rPr>
              <a:t>) </a:t>
            </a:r>
            <a:endParaRPr lang="it-IT" dirty="0">
              <a:solidFill>
                <a:schemeClr val="accent1"/>
              </a:solidFill>
              <a:latin typeface="Eurostile"/>
              <a:cs typeface="Eurostile"/>
            </a:endParaRPr>
          </a:p>
        </p:txBody>
      </p:sp>
      <p:sp>
        <p:nvSpPr>
          <p:cNvPr id="5" name="CasellaDiTesto 4"/>
          <p:cNvSpPr txBox="1"/>
          <p:nvPr/>
        </p:nvSpPr>
        <p:spPr>
          <a:xfrm>
            <a:off x="0" y="442099"/>
            <a:ext cx="2613403" cy="646331"/>
          </a:xfrm>
          <a:prstGeom prst="rect">
            <a:avLst/>
          </a:prstGeom>
          <a:noFill/>
        </p:spPr>
        <p:txBody>
          <a:bodyPr wrap="none" rtlCol="0">
            <a:spAutoFit/>
          </a:bodyPr>
          <a:lstStyle/>
          <a:p>
            <a:r>
              <a:rPr lang="it-IT" dirty="0" smtClean="0">
                <a:solidFill>
                  <a:schemeClr val="accent1"/>
                </a:solidFill>
                <a:latin typeface="Eurostile"/>
                <a:cs typeface="Eurostile"/>
              </a:rPr>
              <a:t>Field center 343.8 -0.2</a:t>
            </a:r>
          </a:p>
          <a:p>
            <a:r>
              <a:rPr lang="it-IT" dirty="0" err="1" smtClean="0">
                <a:solidFill>
                  <a:schemeClr val="accent1"/>
                </a:solidFill>
                <a:latin typeface="Eurostile"/>
                <a:cs typeface="Eurostile"/>
              </a:rPr>
              <a:t>Dimensions</a:t>
            </a:r>
            <a:r>
              <a:rPr lang="it-IT" dirty="0" smtClean="0">
                <a:solidFill>
                  <a:schemeClr val="accent1"/>
                </a:solidFill>
                <a:latin typeface="Eurostile"/>
                <a:cs typeface="Eurostile"/>
              </a:rPr>
              <a:t> 5.4x1.3 deg</a:t>
            </a:r>
            <a:r>
              <a:rPr lang="it-IT" baseline="30000" dirty="0" smtClean="0">
                <a:solidFill>
                  <a:schemeClr val="accent1"/>
                </a:solidFill>
                <a:latin typeface="Eurostile"/>
                <a:cs typeface="Eurostile"/>
              </a:rPr>
              <a:t>2</a:t>
            </a:r>
            <a:endParaRPr lang="it-IT" baseline="30000" dirty="0">
              <a:solidFill>
                <a:schemeClr val="accent1"/>
              </a:solidFill>
              <a:latin typeface="Eurostile"/>
              <a:cs typeface="Eurostile"/>
            </a:endParaRPr>
          </a:p>
        </p:txBody>
      </p:sp>
    </p:spTree>
    <p:extLst>
      <p:ext uri="{BB962C8B-B14F-4D97-AF65-F5344CB8AC3E}">
        <p14:creationId xmlns:p14="http://schemas.microsoft.com/office/powerpoint/2010/main" val="38530089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ORPIO_ASKAP_ABC_HIIre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8400"/>
            <a:ext cx="9144000" cy="4243405"/>
          </a:xfrm>
          <a:prstGeom prst="rect">
            <a:avLst/>
          </a:prstGeom>
        </p:spPr>
      </p:pic>
      <p:sp>
        <p:nvSpPr>
          <p:cNvPr id="3" name="CasellaDiTesto 2"/>
          <p:cNvSpPr txBox="1"/>
          <p:nvPr/>
        </p:nvSpPr>
        <p:spPr>
          <a:xfrm>
            <a:off x="0" y="-50800"/>
            <a:ext cx="9144000" cy="461665"/>
          </a:xfrm>
          <a:prstGeom prst="rect">
            <a:avLst/>
          </a:prstGeom>
          <a:noFill/>
        </p:spPr>
        <p:txBody>
          <a:bodyPr wrap="square" rtlCol="0">
            <a:spAutoFit/>
          </a:bodyPr>
          <a:lstStyle/>
          <a:p>
            <a:pPr defTabSz="914400"/>
            <a:r>
              <a:rPr lang="it-IT" sz="2400" dirty="0">
                <a:solidFill>
                  <a:prstClr val="white"/>
                </a:solidFill>
                <a:latin typeface="Eurostile"/>
                <a:cs typeface="Eurostile"/>
              </a:rPr>
              <a:t>The SCORPIO </a:t>
            </a:r>
            <a:r>
              <a:rPr lang="it-IT" sz="2400" dirty="0" err="1">
                <a:solidFill>
                  <a:prstClr val="white"/>
                </a:solidFill>
                <a:latin typeface="Eurostile"/>
                <a:cs typeface="Eurostile"/>
              </a:rPr>
              <a:t>field</a:t>
            </a:r>
            <a:r>
              <a:rPr lang="it-IT" sz="2400" dirty="0">
                <a:solidFill>
                  <a:prstClr val="white"/>
                </a:solidFill>
                <a:latin typeface="Eurostile"/>
                <a:cs typeface="Eurostile"/>
              </a:rPr>
              <a:t>                                                </a:t>
            </a:r>
            <a:r>
              <a:rPr lang="it-IT" sz="2400" dirty="0" smtClean="0">
                <a:solidFill>
                  <a:prstClr val="white"/>
                </a:solidFill>
                <a:latin typeface="Eurostile"/>
                <a:cs typeface="Eurostile"/>
              </a:rPr>
              <a:t>                  </a:t>
            </a:r>
            <a:r>
              <a:rPr lang="it-IT" sz="2400" dirty="0">
                <a:solidFill>
                  <a:prstClr val="white"/>
                </a:solidFill>
                <a:latin typeface="Eurostile"/>
                <a:cs typeface="Eurostile"/>
              </a:rPr>
              <a:t>ASKAP </a:t>
            </a:r>
            <a:r>
              <a:rPr lang="it-IT" sz="2400" dirty="0" err="1">
                <a:solidFill>
                  <a:prstClr val="white"/>
                </a:solidFill>
                <a:latin typeface="Eurostile"/>
                <a:cs typeface="Eurostile"/>
              </a:rPr>
              <a:t>map</a:t>
            </a:r>
            <a:r>
              <a:rPr lang="it-IT" sz="2400" dirty="0">
                <a:solidFill>
                  <a:prstClr val="white"/>
                </a:solidFill>
                <a:latin typeface="Eurostile"/>
                <a:cs typeface="Eurostile"/>
              </a:rPr>
              <a:t> </a:t>
            </a:r>
            <a:endParaRPr lang="it-IT" sz="2400" dirty="0">
              <a:solidFill>
                <a:srgbClr val="FFFFFF"/>
              </a:solidFill>
              <a:latin typeface="Eurostile"/>
              <a:cs typeface="Eurostile"/>
            </a:endParaRPr>
          </a:p>
        </p:txBody>
      </p:sp>
      <p:sp>
        <p:nvSpPr>
          <p:cNvPr id="4" name="CasellaDiTesto 3"/>
          <p:cNvSpPr txBox="1"/>
          <p:nvPr/>
        </p:nvSpPr>
        <p:spPr>
          <a:xfrm>
            <a:off x="0" y="457031"/>
            <a:ext cx="2343543" cy="584776"/>
          </a:xfrm>
          <a:prstGeom prst="rect">
            <a:avLst/>
          </a:prstGeom>
          <a:noFill/>
        </p:spPr>
        <p:txBody>
          <a:bodyPr wrap="none" rtlCol="0">
            <a:spAutoFit/>
          </a:bodyPr>
          <a:lstStyle/>
          <a:p>
            <a:pPr defTabSz="914400"/>
            <a:r>
              <a:rPr lang="it-IT" sz="1600" dirty="0">
                <a:solidFill>
                  <a:srgbClr val="073779"/>
                </a:solidFill>
                <a:latin typeface="Eurostile"/>
                <a:cs typeface="Eurostile"/>
              </a:rPr>
              <a:t>Field center 343.8 -0.2</a:t>
            </a:r>
          </a:p>
          <a:p>
            <a:pPr defTabSz="914400"/>
            <a:r>
              <a:rPr lang="it-IT" sz="1600" dirty="0" err="1">
                <a:solidFill>
                  <a:srgbClr val="073779"/>
                </a:solidFill>
                <a:latin typeface="Eurostile"/>
                <a:cs typeface="Eurostile"/>
              </a:rPr>
              <a:t>Dimensions</a:t>
            </a:r>
            <a:r>
              <a:rPr lang="it-IT" sz="1600" dirty="0">
                <a:solidFill>
                  <a:srgbClr val="073779"/>
                </a:solidFill>
                <a:latin typeface="Eurostile"/>
                <a:cs typeface="Eurostile"/>
              </a:rPr>
              <a:t> 5.4x1.3 deg</a:t>
            </a:r>
            <a:r>
              <a:rPr lang="it-IT" sz="1600" baseline="30000" dirty="0">
                <a:solidFill>
                  <a:srgbClr val="073779"/>
                </a:solidFill>
                <a:latin typeface="Eurostile"/>
                <a:cs typeface="Eurostile"/>
              </a:rPr>
              <a:t>2</a:t>
            </a:r>
          </a:p>
        </p:txBody>
      </p:sp>
      <p:sp>
        <p:nvSpPr>
          <p:cNvPr id="5" name="CasellaDiTesto 4"/>
          <p:cNvSpPr txBox="1"/>
          <p:nvPr/>
        </p:nvSpPr>
        <p:spPr>
          <a:xfrm>
            <a:off x="3248089" y="587810"/>
            <a:ext cx="5869365" cy="369332"/>
          </a:xfrm>
          <a:prstGeom prst="rect">
            <a:avLst/>
          </a:prstGeom>
          <a:noFill/>
        </p:spPr>
        <p:txBody>
          <a:bodyPr wrap="none" rtlCol="0">
            <a:spAutoFit/>
          </a:bodyPr>
          <a:lstStyle/>
          <a:p>
            <a:pPr defTabSz="914400"/>
            <a:r>
              <a:rPr lang="it-IT" b="1" dirty="0">
                <a:solidFill>
                  <a:prstClr val="black"/>
                </a:solidFill>
                <a:latin typeface="Arial"/>
              </a:rPr>
              <a:t> </a:t>
            </a:r>
            <a:r>
              <a:rPr lang="it-IT" b="1" dirty="0">
                <a:solidFill>
                  <a:prstClr val="black"/>
                </a:solidFill>
                <a:latin typeface="Eurostile"/>
                <a:cs typeface="Eurostile"/>
              </a:rPr>
              <a:t>HII </a:t>
            </a:r>
            <a:r>
              <a:rPr lang="it-IT" b="1" dirty="0" err="1">
                <a:solidFill>
                  <a:prstClr val="black"/>
                </a:solidFill>
                <a:latin typeface="Eurostile"/>
                <a:cs typeface="Eurostile"/>
              </a:rPr>
              <a:t>Regions</a:t>
            </a:r>
            <a:r>
              <a:rPr lang="it-IT" b="1" dirty="0">
                <a:solidFill>
                  <a:prstClr val="black"/>
                </a:solidFill>
                <a:latin typeface="Eurostile"/>
                <a:cs typeface="Eurostile"/>
              </a:rPr>
              <a:t> </a:t>
            </a:r>
            <a:r>
              <a:rPr lang="it-IT" b="1" dirty="0" err="1">
                <a:solidFill>
                  <a:prstClr val="black"/>
                </a:solidFill>
                <a:latin typeface="Eurostile"/>
                <a:cs typeface="Eurostile"/>
              </a:rPr>
              <a:t>as</a:t>
            </a:r>
            <a:r>
              <a:rPr lang="it-IT" b="1" dirty="0">
                <a:solidFill>
                  <a:prstClr val="black"/>
                </a:solidFill>
                <a:latin typeface="Eurostile"/>
                <a:cs typeface="Eurostile"/>
              </a:rPr>
              <a:t> from the WISE </a:t>
            </a:r>
            <a:r>
              <a:rPr lang="it-IT" b="1" dirty="0" err="1">
                <a:solidFill>
                  <a:prstClr val="black"/>
                </a:solidFill>
                <a:latin typeface="Eurostile"/>
                <a:cs typeface="Eurostile"/>
              </a:rPr>
              <a:t>catalog</a:t>
            </a:r>
            <a:r>
              <a:rPr lang="it-IT" b="1" dirty="0">
                <a:solidFill>
                  <a:prstClr val="black"/>
                </a:solidFill>
                <a:latin typeface="Eurostile"/>
                <a:cs typeface="Eurostile"/>
              </a:rPr>
              <a:t> (Anderson+2014)</a:t>
            </a:r>
          </a:p>
        </p:txBody>
      </p:sp>
      <p:sp>
        <p:nvSpPr>
          <p:cNvPr id="6" name="CasellaDiTesto 5"/>
          <p:cNvSpPr txBox="1"/>
          <p:nvPr/>
        </p:nvSpPr>
        <p:spPr>
          <a:xfrm>
            <a:off x="139700" y="5567514"/>
            <a:ext cx="2634054" cy="1077218"/>
          </a:xfrm>
          <a:prstGeom prst="rect">
            <a:avLst/>
          </a:prstGeom>
          <a:noFill/>
        </p:spPr>
        <p:txBody>
          <a:bodyPr wrap="none" rtlCol="0">
            <a:spAutoFit/>
          </a:bodyPr>
          <a:lstStyle/>
          <a:p>
            <a:pPr defTabSz="914400"/>
            <a:r>
              <a:rPr lang="it-IT" sz="1600" dirty="0">
                <a:solidFill>
                  <a:srgbClr val="62BCE9">
                    <a:lumMod val="75000"/>
                  </a:srgbClr>
                </a:solidFill>
                <a:latin typeface="Eurostile"/>
                <a:cs typeface="Eurostile"/>
              </a:rPr>
              <a:t>Light-blue   K</a:t>
            </a:r>
            <a:r>
              <a:rPr lang="it-IT" sz="1600" dirty="0">
                <a:solidFill>
                  <a:prstClr val="black"/>
                </a:solidFill>
                <a:latin typeface="Eurostile"/>
                <a:cs typeface="Eurostile"/>
              </a:rPr>
              <a:t>         </a:t>
            </a:r>
            <a:r>
              <a:rPr lang="it-IT" sz="1600" dirty="0" err="1">
                <a:solidFill>
                  <a:prstClr val="black"/>
                </a:solidFill>
                <a:latin typeface="Eurostile"/>
                <a:cs typeface="Eurostile"/>
              </a:rPr>
              <a:t>Known</a:t>
            </a:r>
            <a:r>
              <a:rPr lang="it-IT" sz="1600" dirty="0">
                <a:solidFill>
                  <a:prstClr val="black"/>
                </a:solidFill>
                <a:latin typeface="Eurostile"/>
                <a:cs typeface="Eurostile"/>
              </a:rPr>
              <a:t> HII</a:t>
            </a:r>
          </a:p>
          <a:p>
            <a:pPr defTabSz="914400"/>
            <a:r>
              <a:rPr lang="it-IT" sz="1600" dirty="0">
                <a:solidFill>
                  <a:srgbClr val="008000"/>
                </a:solidFill>
                <a:latin typeface="Eurostile"/>
                <a:cs typeface="Eurostile"/>
              </a:rPr>
              <a:t>Green         G        </a:t>
            </a:r>
            <a:r>
              <a:rPr lang="it-IT" sz="1600" dirty="0">
                <a:solidFill>
                  <a:prstClr val="black"/>
                </a:solidFill>
                <a:latin typeface="Eurostile"/>
                <a:cs typeface="Eurostile"/>
              </a:rPr>
              <a:t>Group</a:t>
            </a:r>
          </a:p>
          <a:p>
            <a:pPr defTabSz="914400"/>
            <a:r>
              <a:rPr lang="it-IT" sz="1600" dirty="0" err="1">
                <a:solidFill>
                  <a:srgbClr val="B523B4">
                    <a:lumMod val="60000"/>
                    <a:lumOff val="40000"/>
                  </a:srgbClr>
                </a:solidFill>
                <a:latin typeface="Eurostile"/>
                <a:cs typeface="Eurostile"/>
              </a:rPr>
              <a:t>Purple</a:t>
            </a:r>
            <a:r>
              <a:rPr lang="it-IT" sz="1600" dirty="0">
                <a:solidFill>
                  <a:srgbClr val="B523B4">
                    <a:lumMod val="60000"/>
                    <a:lumOff val="40000"/>
                  </a:srgbClr>
                </a:solidFill>
                <a:latin typeface="Eurostile"/>
                <a:cs typeface="Eurostile"/>
              </a:rPr>
              <a:t>         C</a:t>
            </a:r>
            <a:r>
              <a:rPr lang="it-IT" sz="1600" dirty="0">
                <a:solidFill>
                  <a:prstClr val="black"/>
                </a:solidFill>
                <a:latin typeface="Eurostile"/>
                <a:cs typeface="Eurostile"/>
              </a:rPr>
              <a:t>        Candidate</a:t>
            </a:r>
          </a:p>
          <a:p>
            <a:pPr defTabSz="914400"/>
            <a:r>
              <a:rPr lang="it-IT" sz="1600" dirty="0" err="1">
                <a:solidFill>
                  <a:srgbClr val="FF0000"/>
                </a:solidFill>
                <a:latin typeface="Eurostile"/>
                <a:cs typeface="Eurostile"/>
              </a:rPr>
              <a:t>Red</a:t>
            </a:r>
            <a:r>
              <a:rPr lang="it-IT" sz="1600" dirty="0">
                <a:solidFill>
                  <a:srgbClr val="FF0000"/>
                </a:solidFill>
                <a:latin typeface="Eurostile"/>
                <a:cs typeface="Eurostile"/>
              </a:rPr>
              <a:t>             </a:t>
            </a:r>
            <a:r>
              <a:rPr lang="it-IT" sz="1600" dirty="0" err="1">
                <a:solidFill>
                  <a:srgbClr val="FF0000"/>
                </a:solidFill>
                <a:latin typeface="Eurostile"/>
                <a:cs typeface="Eurostile"/>
              </a:rPr>
              <a:t>Q</a:t>
            </a:r>
            <a:r>
              <a:rPr lang="it-IT" sz="1600" dirty="0">
                <a:solidFill>
                  <a:srgbClr val="FF0000"/>
                </a:solidFill>
                <a:latin typeface="Eurostile"/>
                <a:cs typeface="Eurostile"/>
              </a:rPr>
              <a:t>        </a:t>
            </a:r>
            <a:r>
              <a:rPr lang="it-IT" sz="1600" dirty="0">
                <a:solidFill>
                  <a:prstClr val="black"/>
                </a:solidFill>
                <a:latin typeface="Eurostile"/>
                <a:cs typeface="Eurostile"/>
              </a:rPr>
              <a:t>radio </a:t>
            </a:r>
            <a:r>
              <a:rPr lang="it-IT" sz="1600" dirty="0" err="1">
                <a:solidFill>
                  <a:prstClr val="black"/>
                </a:solidFill>
                <a:latin typeface="Eurostile"/>
                <a:cs typeface="Eurostile"/>
              </a:rPr>
              <a:t>quite</a:t>
            </a:r>
            <a:endParaRPr lang="it-IT" sz="1600" dirty="0">
              <a:solidFill>
                <a:prstClr val="black"/>
              </a:solidFill>
              <a:latin typeface="Eurostile"/>
              <a:cs typeface="Eurostile"/>
            </a:endParaRPr>
          </a:p>
        </p:txBody>
      </p:sp>
      <p:sp>
        <p:nvSpPr>
          <p:cNvPr id="7" name="CasellaDiTesto 6"/>
          <p:cNvSpPr txBox="1"/>
          <p:nvPr/>
        </p:nvSpPr>
        <p:spPr>
          <a:xfrm>
            <a:off x="4016171" y="5567647"/>
            <a:ext cx="4977482" cy="1200329"/>
          </a:xfrm>
          <a:prstGeom prst="rect">
            <a:avLst/>
          </a:prstGeom>
          <a:noFill/>
        </p:spPr>
        <p:txBody>
          <a:bodyPr wrap="none" rtlCol="0">
            <a:spAutoFit/>
          </a:bodyPr>
          <a:lstStyle/>
          <a:p>
            <a:pPr defTabSz="914400"/>
            <a:r>
              <a:rPr lang="it-IT" dirty="0">
                <a:solidFill>
                  <a:prstClr val="black"/>
                </a:solidFill>
                <a:latin typeface="Eurostile"/>
                <a:cs typeface="Eurostile"/>
              </a:rPr>
              <a:t>A </a:t>
            </a:r>
            <a:r>
              <a:rPr lang="it-IT" dirty="0" err="1">
                <a:solidFill>
                  <a:prstClr val="black"/>
                </a:solidFill>
                <a:latin typeface="Eurostile"/>
                <a:cs typeface="Eurostile"/>
              </a:rPr>
              <a:t>total</a:t>
            </a:r>
            <a:r>
              <a:rPr lang="it-IT" dirty="0">
                <a:solidFill>
                  <a:prstClr val="black"/>
                </a:solidFill>
                <a:latin typeface="Eurostile"/>
                <a:cs typeface="Eurostile"/>
              </a:rPr>
              <a:t> of </a:t>
            </a:r>
            <a:r>
              <a:rPr lang="it-IT" b="1" dirty="0">
                <a:solidFill>
                  <a:prstClr val="black"/>
                </a:solidFill>
                <a:latin typeface="Eurostile"/>
                <a:cs typeface="Eurostile"/>
              </a:rPr>
              <a:t>388 HII </a:t>
            </a:r>
            <a:r>
              <a:rPr lang="it-IT" dirty="0" smtClean="0">
                <a:solidFill>
                  <a:prstClr val="black"/>
                </a:solidFill>
                <a:latin typeface="Eurostile"/>
                <a:cs typeface="Eurostile"/>
              </a:rPr>
              <a:t> </a:t>
            </a:r>
            <a:r>
              <a:rPr lang="it-IT" dirty="0">
                <a:solidFill>
                  <a:prstClr val="black"/>
                </a:solidFill>
                <a:latin typeface="Eurostile"/>
                <a:cs typeface="Eurostile"/>
              </a:rPr>
              <a:t>in </a:t>
            </a:r>
            <a:r>
              <a:rPr lang="it-IT" dirty="0" smtClean="0">
                <a:solidFill>
                  <a:prstClr val="black"/>
                </a:solidFill>
                <a:latin typeface="Eurostile"/>
                <a:cs typeface="Eurostile"/>
              </a:rPr>
              <a:t> SCORPIO/ASKAP </a:t>
            </a:r>
            <a:r>
              <a:rPr lang="it-IT" dirty="0" err="1" smtClean="0">
                <a:solidFill>
                  <a:prstClr val="black"/>
                </a:solidFill>
                <a:latin typeface="Eurostile"/>
                <a:cs typeface="Eurostile"/>
              </a:rPr>
              <a:t>map</a:t>
            </a:r>
            <a:endParaRPr lang="it-IT" dirty="0" smtClean="0">
              <a:solidFill>
                <a:prstClr val="black"/>
              </a:solidFill>
              <a:latin typeface="Eurostile"/>
              <a:cs typeface="Eurostile"/>
            </a:endParaRPr>
          </a:p>
          <a:p>
            <a:pPr defTabSz="914400"/>
            <a:r>
              <a:rPr lang="it-IT" dirty="0" err="1" smtClean="0">
                <a:solidFill>
                  <a:prstClr val="black"/>
                </a:solidFill>
                <a:latin typeface="Eurostile"/>
                <a:cs typeface="Eurostile"/>
              </a:rPr>
              <a:t>All</a:t>
            </a:r>
            <a:r>
              <a:rPr lang="it-IT" dirty="0" smtClean="0">
                <a:solidFill>
                  <a:prstClr val="black"/>
                </a:solidFill>
                <a:latin typeface="Eurostile"/>
                <a:cs typeface="Eurostile"/>
              </a:rPr>
              <a:t> the </a:t>
            </a:r>
            <a:r>
              <a:rPr lang="it-IT" dirty="0" err="1" smtClean="0">
                <a:solidFill>
                  <a:prstClr val="black"/>
                </a:solidFill>
                <a:latin typeface="Eurostile"/>
                <a:cs typeface="Eurostile"/>
              </a:rPr>
              <a:t>known</a:t>
            </a:r>
            <a:r>
              <a:rPr lang="it-IT" dirty="0" smtClean="0">
                <a:solidFill>
                  <a:prstClr val="black"/>
                </a:solidFill>
                <a:latin typeface="Eurostile"/>
                <a:cs typeface="Eurostile"/>
              </a:rPr>
              <a:t> and candidate HII are </a:t>
            </a:r>
            <a:r>
              <a:rPr lang="it-IT" dirty="0" err="1" smtClean="0">
                <a:solidFill>
                  <a:prstClr val="black"/>
                </a:solidFill>
                <a:latin typeface="Eurostile"/>
                <a:cs typeface="Eurostile"/>
              </a:rPr>
              <a:t>detected</a:t>
            </a:r>
            <a:endParaRPr lang="it-IT" dirty="0">
              <a:solidFill>
                <a:prstClr val="black"/>
              </a:solidFill>
              <a:latin typeface="Eurostile"/>
              <a:cs typeface="Eurostile"/>
            </a:endParaRPr>
          </a:p>
          <a:p>
            <a:pPr defTabSz="914400"/>
            <a:r>
              <a:rPr lang="it-IT" dirty="0" err="1">
                <a:solidFill>
                  <a:prstClr val="black"/>
                </a:solidFill>
                <a:latin typeface="Eurostile"/>
                <a:cs typeface="Eurostile"/>
              </a:rPr>
              <a:t>220/388 are Q HII regions</a:t>
            </a:r>
          </a:p>
          <a:p>
            <a:pPr defTabSz="914400"/>
            <a:r>
              <a:rPr lang="it-IT" dirty="0">
                <a:solidFill>
                  <a:prstClr val="black"/>
                </a:solidFill>
                <a:latin typeface="Eurostile"/>
                <a:cs typeface="Eurostile"/>
              </a:rPr>
              <a:t>99/220 (</a:t>
            </a:r>
            <a:r>
              <a:rPr lang="it-IT" b="1" dirty="0">
                <a:solidFill>
                  <a:prstClr val="black"/>
                </a:solidFill>
                <a:latin typeface="Eurostile"/>
                <a:cs typeface="Eurostile"/>
              </a:rPr>
              <a:t>45%</a:t>
            </a:r>
            <a:r>
              <a:rPr lang="it-IT" dirty="0">
                <a:solidFill>
                  <a:prstClr val="black"/>
                </a:solidFill>
                <a:latin typeface="Eurostile"/>
                <a:cs typeface="Eurostile"/>
              </a:rPr>
              <a:t>) are </a:t>
            </a:r>
            <a:r>
              <a:rPr lang="it-IT" dirty="0" err="1">
                <a:solidFill>
                  <a:prstClr val="black"/>
                </a:solidFill>
                <a:latin typeface="Eurostile"/>
                <a:cs typeface="Eurostile"/>
              </a:rPr>
              <a:t>detected</a:t>
            </a:r>
            <a:r>
              <a:rPr lang="it-IT" dirty="0">
                <a:solidFill>
                  <a:prstClr val="black"/>
                </a:solidFill>
                <a:latin typeface="Eurostile"/>
                <a:cs typeface="Eurostile"/>
              </a:rPr>
              <a:t> in </a:t>
            </a:r>
            <a:r>
              <a:rPr lang="it-IT" dirty="0" smtClean="0">
                <a:solidFill>
                  <a:prstClr val="black"/>
                </a:solidFill>
                <a:latin typeface="Eurostile"/>
                <a:cs typeface="Eurostile"/>
              </a:rPr>
              <a:t>SCORPIO/ASKAP </a:t>
            </a:r>
            <a:endParaRPr lang="it-IT" dirty="0">
              <a:solidFill>
                <a:prstClr val="black"/>
              </a:solidFill>
              <a:latin typeface="Eurostile"/>
              <a:cs typeface="Eurostile"/>
            </a:endParaRPr>
          </a:p>
        </p:txBody>
      </p:sp>
    </p:spTree>
    <p:extLst>
      <p:ext uri="{BB962C8B-B14F-4D97-AF65-F5344CB8AC3E}">
        <p14:creationId xmlns:p14="http://schemas.microsoft.com/office/powerpoint/2010/main" val="37277462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ORPIO_ASKAP_ABC.png"/>
          <p:cNvPicPr>
            <a:picLocks noChangeAspect="1"/>
          </p:cNvPicPr>
          <p:nvPr/>
        </p:nvPicPr>
        <p:blipFill rotWithShape="1">
          <a:blip r:embed="rId3">
            <a:extLst>
              <a:ext uri="{28A0092B-C50C-407E-A947-70E740481C1C}">
                <a14:useLocalDpi xmlns:a14="http://schemas.microsoft.com/office/drawing/2010/main" val="0"/>
              </a:ext>
            </a:extLst>
          </a:blip>
          <a:srcRect l="5825" t="18398" r="61190" b="10440"/>
          <a:stretch/>
        </p:blipFill>
        <p:spPr>
          <a:xfrm>
            <a:off x="279400" y="1982972"/>
            <a:ext cx="3911600" cy="3376428"/>
          </a:xfrm>
          <a:prstGeom prst="rect">
            <a:avLst/>
          </a:prstGeom>
        </p:spPr>
      </p:pic>
      <p:pic>
        <p:nvPicPr>
          <p:cNvPr id="3" name="Immagine 2" descr="zoom1_MO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218" y="1932271"/>
            <a:ext cx="4117082" cy="3428901"/>
          </a:xfrm>
          <a:prstGeom prst="rect">
            <a:avLst/>
          </a:prstGeom>
        </p:spPr>
      </p:pic>
      <p:sp>
        <p:nvSpPr>
          <p:cNvPr id="5" name="CasellaDiTesto 4"/>
          <p:cNvSpPr txBox="1"/>
          <p:nvPr/>
        </p:nvSpPr>
        <p:spPr>
          <a:xfrm>
            <a:off x="6570200" y="1516102"/>
            <a:ext cx="2540554" cy="369332"/>
          </a:xfrm>
          <a:prstGeom prst="rect">
            <a:avLst/>
          </a:prstGeom>
          <a:noFill/>
        </p:spPr>
        <p:txBody>
          <a:bodyPr wrap="none" rtlCol="0">
            <a:spAutoFit/>
          </a:bodyPr>
          <a:lstStyle/>
          <a:p>
            <a:r>
              <a:rPr lang="it-IT" dirty="0" smtClean="0"/>
              <a:t>MOST            843 MHz</a:t>
            </a:r>
            <a:endParaRPr lang="it-IT" dirty="0"/>
          </a:p>
        </p:txBody>
      </p:sp>
      <p:sp>
        <p:nvSpPr>
          <p:cNvPr id="6" name="CasellaDiTesto 5"/>
          <p:cNvSpPr txBox="1"/>
          <p:nvPr/>
        </p:nvSpPr>
        <p:spPr>
          <a:xfrm>
            <a:off x="304799" y="1562939"/>
            <a:ext cx="2630836" cy="369332"/>
          </a:xfrm>
          <a:prstGeom prst="rect">
            <a:avLst/>
          </a:prstGeom>
          <a:noFill/>
        </p:spPr>
        <p:txBody>
          <a:bodyPr wrap="none" rtlCol="0">
            <a:spAutoFit/>
          </a:bodyPr>
          <a:lstStyle/>
          <a:p>
            <a:r>
              <a:rPr lang="it-IT" dirty="0" smtClean="0"/>
              <a:t>912 MHz            ASKAP          </a:t>
            </a:r>
            <a:endParaRPr lang="it-IT" dirty="0"/>
          </a:p>
        </p:txBody>
      </p:sp>
      <p:sp>
        <p:nvSpPr>
          <p:cNvPr id="7" name="CasellaDiTesto 6"/>
          <p:cNvSpPr txBox="1"/>
          <p:nvPr/>
        </p:nvSpPr>
        <p:spPr>
          <a:xfrm>
            <a:off x="48347" y="18534"/>
            <a:ext cx="3035807" cy="369332"/>
          </a:xfrm>
          <a:prstGeom prst="rect">
            <a:avLst/>
          </a:prstGeom>
          <a:noFill/>
        </p:spPr>
        <p:txBody>
          <a:bodyPr wrap="none" rtlCol="0">
            <a:spAutoFit/>
          </a:bodyPr>
          <a:lstStyle/>
          <a:p>
            <a:r>
              <a:rPr lang="it-IT" dirty="0" smtClean="0">
                <a:solidFill>
                  <a:schemeClr val="bg1"/>
                </a:solidFill>
                <a:latin typeface="Eurostile"/>
                <a:cs typeface="Eurostile"/>
              </a:rPr>
              <a:t>Field </a:t>
            </a:r>
            <a:r>
              <a:rPr lang="it-IT" dirty="0" err="1" smtClean="0">
                <a:solidFill>
                  <a:schemeClr val="bg1"/>
                </a:solidFill>
                <a:latin typeface="Eurostile"/>
                <a:cs typeface="Eurostile"/>
              </a:rPr>
              <a:t>around</a:t>
            </a:r>
            <a:r>
              <a:rPr lang="it-IT" dirty="0" smtClean="0">
                <a:solidFill>
                  <a:schemeClr val="bg1"/>
                </a:solidFill>
                <a:latin typeface="Eurostile"/>
                <a:cs typeface="Eurostile"/>
              </a:rPr>
              <a:t> SNR G344.7-0.1</a:t>
            </a:r>
            <a:endParaRPr lang="it-IT" dirty="0">
              <a:solidFill>
                <a:schemeClr val="bg1"/>
              </a:solidFill>
              <a:latin typeface="Eurostile"/>
              <a:cs typeface="Eurostile"/>
            </a:endParaRPr>
          </a:p>
        </p:txBody>
      </p:sp>
      <p:sp>
        <p:nvSpPr>
          <p:cNvPr id="4" name="CasellaDiTesto 3"/>
          <p:cNvSpPr txBox="1"/>
          <p:nvPr/>
        </p:nvSpPr>
        <p:spPr>
          <a:xfrm>
            <a:off x="188157" y="5994400"/>
            <a:ext cx="8357126" cy="646331"/>
          </a:xfrm>
          <a:prstGeom prst="rect">
            <a:avLst/>
          </a:prstGeom>
          <a:noFill/>
        </p:spPr>
        <p:txBody>
          <a:bodyPr wrap="none" rtlCol="0">
            <a:spAutoFit/>
          </a:bodyPr>
          <a:lstStyle/>
          <a:p>
            <a:r>
              <a:rPr lang="it-IT" dirty="0" smtClean="0">
                <a:latin typeface="Eurostile"/>
                <a:cs typeface="Eurostile"/>
              </a:rPr>
              <a:t>The ASKAP image </a:t>
            </a:r>
            <a:r>
              <a:rPr lang="it-IT" dirty="0" err="1" smtClean="0">
                <a:latin typeface="Eurostile"/>
                <a:cs typeface="Eurostile"/>
              </a:rPr>
              <a:t>is</a:t>
            </a:r>
            <a:r>
              <a:rPr lang="it-IT" dirty="0" smtClean="0">
                <a:latin typeface="Eurostile"/>
                <a:cs typeface="Eurostile"/>
              </a:rPr>
              <a:t> </a:t>
            </a:r>
            <a:r>
              <a:rPr lang="it-IT" dirty="0" err="1" smtClean="0">
                <a:latin typeface="Eurostile"/>
                <a:cs typeface="Eurostile"/>
              </a:rPr>
              <a:t>sharper</a:t>
            </a:r>
            <a:r>
              <a:rPr lang="it-IT" dirty="0" smtClean="0">
                <a:latin typeface="Eurostile"/>
                <a:cs typeface="Eurostile"/>
              </a:rPr>
              <a:t> and more sensitive, </a:t>
            </a:r>
            <a:r>
              <a:rPr lang="it-IT" dirty="0" err="1" smtClean="0">
                <a:latin typeface="Eurostile"/>
                <a:cs typeface="Eurostile"/>
              </a:rPr>
              <a:t>showing</a:t>
            </a:r>
            <a:r>
              <a:rPr lang="it-IT" dirty="0" smtClean="0">
                <a:latin typeface="Eurostile"/>
                <a:cs typeface="Eurostile"/>
              </a:rPr>
              <a:t> </a:t>
            </a:r>
            <a:r>
              <a:rPr lang="it-IT" dirty="0" err="1" smtClean="0">
                <a:latin typeface="Eurostile"/>
                <a:cs typeface="Eurostile"/>
              </a:rPr>
              <a:t>fainter</a:t>
            </a:r>
            <a:r>
              <a:rPr lang="it-IT" dirty="0" smtClean="0">
                <a:latin typeface="Eurostile"/>
                <a:cs typeface="Eurostile"/>
              </a:rPr>
              <a:t> diffuse </a:t>
            </a:r>
            <a:r>
              <a:rPr lang="it-IT" dirty="0" err="1" smtClean="0">
                <a:latin typeface="Eurostile"/>
                <a:cs typeface="Eurostile"/>
              </a:rPr>
              <a:t>features</a:t>
            </a:r>
            <a:r>
              <a:rPr lang="it-IT" dirty="0" smtClean="0">
                <a:latin typeface="Eurostile"/>
                <a:cs typeface="Eurostile"/>
              </a:rPr>
              <a:t> and </a:t>
            </a:r>
          </a:p>
          <a:p>
            <a:r>
              <a:rPr lang="it-IT" dirty="0" err="1">
                <a:latin typeface="Eurostile"/>
                <a:cs typeface="Eurostile"/>
              </a:rPr>
              <a:t>a</a:t>
            </a:r>
            <a:r>
              <a:rPr lang="it-IT" dirty="0" err="1" smtClean="0">
                <a:latin typeface="Eurostile"/>
                <a:cs typeface="Eurostile"/>
              </a:rPr>
              <a:t>dditional</a:t>
            </a:r>
            <a:r>
              <a:rPr lang="it-IT" dirty="0" smtClean="0">
                <a:latin typeface="Eurostile"/>
                <a:cs typeface="Eurostile"/>
              </a:rPr>
              <a:t> </a:t>
            </a:r>
            <a:r>
              <a:rPr lang="it-IT" dirty="0" err="1" smtClean="0">
                <a:latin typeface="Eurostile"/>
                <a:cs typeface="Eurostile"/>
              </a:rPr>
              <a:t>details</a:t>
            </a:r>
            <a:r>
              <a:rPr lang="it-IT" dirty="0" smtClean="0">
                <a:latin typeface="Eurostile"/>
                <a:cs typeface="Eurostile"/>
              </a:rPr>
              <a:t> </a:t>
            </a:r>
            <a:r>
              <a:rPr lang="it-IT" dirty="0" err="1" smtClean="0">
                <a:latin typeface="Eurostile"/>
                <a:cs typeface="Eurostile"/>
              </a:rPr>
              <a:t>compared</a:t>
            </a:r>
            <a:r>
              <a:rPr lang="it-IT" dirty="0" smtClean="0">
                <a:latin typeface="Eurostile"/>
                <a:cs typeface="Eurostile"/>
              </a:rPr>
              <a:t> to the  </a:t>
            </a:r>
            <a:r>
              <a:rPr lang="it-IT" dirty="0" err="1" smtClean="0">
                <a:latin typeface="Eurostile"/>
                <a:cs typeface="Eurostile"/>
              </a:rPr>
              <a:t>previous</a:t>
            </a:r>
            <a:r>
              <a:rPr lang="it-IT" dirty="0" smtClean="0">
                <a:latin typeface="Eurostile"/>
                <a:cs typeface="Eurostile"/>
              </a:rPr>
              <a:t> “best” image of the </a:t>
            </a:r>
            <a:r>
              <a:rPr lang="it-IT" dirty="0" err="1" smtClean="0">
                <a:latin typeface="Eurostile"/>
                <a:cs typeface="Eurostile"/>
              </a:rPr>
              <a:t>same</a:t>
            </a:r>
            <a:r>
              <a:rPr lang="it-IT" dirty="0" smtClean="0">
                <a:latin typeface="Eurostile"/>
                <a:cs typeface="Eurostile"/>
              </a:rPr>
              <a:t> patch in the </a:t>
            </a:r>
            <a:r>
              <a:rPr lang="it-IT" dirty="0" err="1" smtClean="0">
                <a:latin typeface="Eurostile"/>
                <a:cs typeface="Eurostile"/>
              </a:rPr>
              <a:t>sky</a:t>
            </a:r>
            <a:endParaRPr lang="it-IT" dirty="0">
              <a:latin typeface="Eurostile"/>
              <a:cs typeface="Eurostile"/>
            </a:endParaRPr>
          </a:p>
        </p:txBody>
      </p:sp>
    </p:spTree>
    <p:extLst>
      <p:ext uri="{BB962C8B-B14F-4D97-AF65-F5344CB8AC3E}">
        <p14:creationId xmlns:p14="http://schemas.microsoft.com/office/powerpoint/2010/main" val="9737525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ORPIO_ASKAP_ABC.png"/>
          <p:cNvPicPr>
            <a:picLocks noChangeAspect="1"/>
          </p:cNvPicPr>
          <p:nvPr/>
        </p:nvPicPr>
        <p:blipFill rotWithShape="1">
          <a:blip r:embed="rId2">
            <a:extLst>
              <a:ext uri="{28A0092B-C50C-407E-A947-70E740481C1C}">
                <a14:useLocalDpi xmlns:a14="http://schemas.microsoft.com/office/drawing/2010/main" val="0"/>
              </a:ext>
            </a:extLst>
          </a:blip>
          <a:srcRect l="60972" b="14259"/>
          <a:stretch/>
        </p:blipFill>
        <p:spPr>
          <a:xfrm>
            <a:off x="98565" y="1587501"/>
            <a:ext cx="4189972" cy="3683000"/>
          </a:xfrm>
          <a:prstGeom prst="rect">
            <a:avLst/>
          </a:prstGeom>
        </p:spPr>
      </p:pic>
      <p:pic>
        <p:nvPicPr>
          <p:cNvPr id="3" name="Immagine 2" descr="zoom3_MO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800" y="1587501"/>
            <a:ext cx="4165600" cy="3708889"/>
          </a:xfrm>
          <a:prstGeom prst="rect">
            <a:avLst/>
          </a:prstGeom>
        </p:spPr>
      </p:pic>
      <p:sp>
        <p:nvSpPr>
          <p:cNvPr id="5" name="CasellaDiTesto 4"/>
          <p:cNvSpPr txBox="1"/>
          <p:nvPr/>
        </p:nvSpPr>
        <p:spPr>
          <a:xfrm>
            <a:off x="98565" y="1093039"/>
            <a:ext cx="2490172" cy="369332"/>
          </a:xfrm>
          <a:prstGeom prst="rect">
            <a:avLst/>
          </a:prstGeom>
          <a:noFill/>
        </p:spPr>
        <p:txBody>
          <a:bodyPr wrap="none" rtlCol="0">
            <a:spAutoFit/>
          </a:bodyPr>
          <a:lstStyle/>
          <a:p>
            <a:r>
              <a:rPr lang="it-IT" dirty="0" smtClean="0">
                <a:latin typeface="Eurostile"/>
                <a:cs typeface="Eurostile"/>
              </a:rPr>
              <a:t>912 MHz            ASKAP          </a:t>
            </a:r>
            <a:endParaRPr lang="it-IT" dirty="0">
              <a:latin typeface="Eurostile"/>
              <a:cs typeface="Eurostile"/>
            </a:endParaRPr>
          </a:p>
        </p:txBody>
      </p:sp>
      <p:sp>
        <p:nvSpPr>
          <p:cNvPr id="6" name="CasellaDiTesto 5"/>
          <p:cNvSpPr txBox="1"/>
          <p:nvPr/>
        </p:nvSpPr>
        <p:spPr>
          <a:xfrm>
            <a:off x="6374846" y="1082210"/>
            <a:ext cx="2392226" cy="369332"/>
          </a:xfrm>
          <a:prstGeom prst="rect">
            <a:avLst/>
          </a:prstGeom>
          <a:noFill/>
        </p:spPr>
        <p:txBody>
          <a:bodyPr wrap="none" rtlCol="0">
            <a:spAutoFit/>
          </a:bodyPr>
          <a:lstStyle/>
          <a:p>
            <a:r>
              <a:rPr lang="it-IT" dirty="0" smtClean="0">
                <a:latin typeface="Eurostile"/>
                <a:cs typeface="Eurostile"/>
              </a:rPr>
              <a:t>MOST            843 MHz</a:t>
            </a:r>
            <a:endParaRPr lang="it-IT" dirty="0">
              <a:latin typeface="Eurostile"/>
              <a:cs typeface="Eurostile"/>
            </a:endParaRPr>
          </a:p>
        </p:txBody>
      </p:sp>
      <p:sp>
        <p:nvSpPr>
          <p:cNvPr id="7" name="CasellaDiTesto 6"/>
          <p:cNvSpPr txBox="1"/>
          <p:nvPr/>
        </p:nvSpPr>
        <p:spPr>
          <a:xfrm>
            <a:off x="0" y="-50800"/>
            <a:ext cx="9144000" cy="461665"/>
          </a:xfrm>
          <a:prstGeom prst="rect">
            <a:avLst/>
          </a:prstGeom>
          <a:noFill/>
        </p:spPr>
        <p:txBody>
          <a:bodyPr wrap="square" rtlCol="0">
            <a:spAutoFit/>
          </a:bodyPr>
          <a:lstStyle/>
          <a:p>
            <a:r>
              <a:rPr lang="it-IT" sz="2400" dirty="0" smtClean="0">
                <a:solidFill>
                  <a:schemeClr val="bg1"/>
                </a:solidFill>
                <a:latin typeface="Eurostile"/>
                <a:cs typeface="Eurostile"/>
              </a:rPr>
              <a:t>The SCORPIO </a:t>
            </a:r>
            <a:r>
              <a:rPr lang="it-IT" sz="2400" dirty="0" err="1" smtClean="0">
                <a:solidFill>
                  <a:schemeClr val="bg1"/>
                </a:solidFill>
                <a:latin typeface="Eurostile"/>
                <a:cs typeface="Eurostile"/>
              </a:rPr>
              <a:t>field</a:t>
            </a:r>
            <a:r>
              <a:rPr lang="it-IT" sz="2400" dirty="0" smtClean="0">
                <a:solidFill>
                  <a:schemeClr val="bg1"/>
                </a:solidFill>
                <a:latin typeface="Eurostile"/>
                <a:cs typeface="Eurostile"/>
              </a:rPr>
              <a:t>                                                      </a:t>
            </a:r>
            <a:endParaRPr lang="it-IT" sz="2400" dirty="0">
              <a:solidFill>
                <a:srgbClr val="FFFFFF"/>
              </a:solidFill>
              <a:latin typeface="Eurostile"/>
              <a:cs typeface="Eurostile"/>
            </a:endParaRPr>
          </a:p>
        </p:txBody>
      </p:sp>
      <p:sp>
        <p:nvSpPr>
          <p:cNvPr id="8" name="CasellaDiTesto 7"/>
          <p:cNvSpPr txBox="1"/>
          <p:nvPr/>
        </p:nvSpPr>
        <p:spPr>
          <a:xfrm>
            <a:off x="395761" y="6067666"/>
            <a:ext cx="8357126" cy="646331"/>
          </a:xfrm>
          <a:prstGeom prst="rect">
            <a:avLst/>
          </a:prstGeom>
          <a:noFill/>
        </p:spPr>
        <p:txBody>
          <a:bodyPr wrap="none" rtlCol="0">
            <a:spAutoFit/>
          </a:bodyPr>
          <a:lstStyle/>
          <a:p>
            <a:r>
              <a:rPr lang="it-IT" dirty="0" smtClean="0">
                <a:latin typeface="Eurostile"/>
                <a:cs typeface="Eurostile"/>
              </a:rPr>
              <a:t>The ASKAP image </a:t>
            </a:r>
            <a:r>
              <a:rPr lang="it-IT" dirty="0" err="1" smtClean="0">
                <a:latin typeface="Eurostile"/>
                <a:cs typeface="Eurostile"/>
              </a:rPr>
              <a:t>is</a:t>
            </a:r>
            <a:r>
              <a:rPr lang="it-IT" dirty="0" smtClean="0">
                <a:latin typeface="Eurostile"/>
                <a:cs typeface="Eurostile"/>
              </a:rPr>
              <a:t> </a:t>
            </a:r>
            <a:r>
              <a:rPr lang="it-IT" dirty="0" err="1" smtClean="0">
                <a:latin typeface="Eurostile"/>
                <a:cs typeface="Eurostile"/>
              </a:rPr>
              <a:t>sharper</a:t>
            </a:r>
            <a:r>
              <a:rPr lang="it-IT" dirty="0" smtClean="0">
                <a:latin typeface="Eurostile"/>
                <a:cs typeface="Eurostile"/>
              </a:rPr>
              <a:t> and more sensitive, </a:t>
            </a:r>
            <a:r>
              <a:rPr lang="it-IT" dirty="0" err="1" smtClean="0">
                <a:latin typeface="Eurostile"/>
                <a:cs typeface="Eurostile"/>
              </a:rPr>
              <a:t>showing</a:t>
            </a:r>
            <a:r>
              <a:rPr lang="it-IT" dirty="0" smtClean="0">
                <a:latin typeface="Eurostile"/>
                <a:cs typeface="Eurostile"/>
              </a:rPr>
              <a:t> </a:t>
            </a:r>
            <a:r>
              <a:rPr lang="it-IT" dirty="0" err="1" smtClean="0">
                <a:latin typeface="Eurostile"/>
                <a:cs typeface="Eurostile"/>
              </a:rPr>
              <a:t>fainter</a:t>
            </a:r>
            <a:r>
              <a:rPr lang="it-IT" dirty="0" smtClean="0">
                <a:latin typeface="Eurostile"/>
                <a:cs typeface="Eurostile"/>
              </a:rPr>
              <a:t> diffuse </a:t>
            </a:r>
            <a:r>
              <a:rPr lang="it-IT" dirty="0" err="1" smtClean="0">
                <a:latin typeface="Eurostile"/>
                <a:cs typeface="Eurostile"/>
              </a:rPr>
              <a:t>features</a:t>
            </a:r>
            <a:r>
              <a:rPr lang="it-IT" dirty="0" smtClean="0">
                <a:latin typeface="Eurostile"/>
                <a:cs typeface="Eurostile"/>
              </a:rPr>
              <a:t> and </a:t>
            </a:r>
          </a:p>
          <a:p>
            <a:r>
              <a:rPr lang="it-IT" dirty="0" err="1">
                <a:latin typeface="Eurostile"/>
                <a:cs typeface="Eurostile"/>
              </a:rPr>
              <a:t>a</a:t>
            </a:r>
            <a:r>
              <a:rPr lang="it-IT" dirty="0" err="1" smtClean="0">
                <a:latin typeface="Eurostile"/>
                <a:cs typeface="Eurostile"/>
              </a:rPr>
              <a:t>dditional</a:t>
            </a:r>
            <a:r>
              <a:rPr lang="it-IT" dirty="0" smtClean="0">
                <a:latin typeface="Eurostile"/>
                <a:cs typeface="Eurostile"/>
              </a:rPr>
              <a:t> </a:t>
            </a:r>
            <a:r>
              <a:rPr lang="it-IT" dirty="0" err="1" smtClean="0">
                <a:latin typeface="Eurostile"/>
                <a:cs typeface="Eurostile"/>
              </a:rPr>
              <a:t>details</a:t>
            </a:r>
            <a:r>
              <a:rPr lang="it-IT" dirty="0" smtClean="0">
                <a:latin typeface="Eurostile"/>
                <a:cs typeface="Eurostile"/>
              </a:rPr>
              <a:t> </a:t>
            </a:r>
            <a:r>
              <a:rPr lang="it-IT" dirty="0" err="1" smtClean="0">
                <a:latin typeface="Eurostile"/>
                <a:cs typeface="Eurostile"/>
              </a:rPr>
              <a:t>compared</a:t>
            </a:r>
            <a:r>
              <a:rPr lang="it-IT" dirty="0" smtClean="0">
                <a:latin typeface="Eurostile"/>
                <a:cs typeface="Eurostile"/>
              </a:rPr>
              <a:t> to the  </a:t>
            </a:r>
            <a:r>
              <a:rPr lang="it-IT" dirty="0" err="1" smtClean="0">
                <a:latin typeface="Eurostile"/>
                <a:cs typeface="Eurostile"/>
              </a:rPr>
              <a:t>previous</a:t>
            </a:r>
            <a:r>
              <a:rPr lang="it-IT" dirty="0" smtClean="0">
                <a:latin typeface="Eurostile"/>
                <a:cs typeface="Eurostile"/>
              </a:rPr>
              <a:t> “best” image of the </a:t>
            </a:r>
            <a:r>
              <a:rPr lang="it-IT" dirty="0" err="1" smtClean="0">
                <a:latin typeface="Eurostile"/>
                <a:cs typeface="Eurostile"/>
              </a:rPr>
              <a:t>same</a:t>
            </a:r>
            <a:r>
              <a:rPr lang="it-IT" dirty="0" smtClean="0">
                <a:latin typeface="Eurostile"/>
                <a:cs typeface="Eurostile"/>
              </a:rPr>
              <a:t> patch in the </a:t>
            </a:r>
            <a:r>
              <a:rPr lang="it-IT" dirty="0" err="1" smtClean="0">
                <a:latin typeface="Eurostile"/>
                <a:cs typeface="Eurostile"/>
              </a:rPr>
              <a:t>sky</a:t>
            </a:r>
            <a:endParaRPr lang="it-IT" dirty="0">
              <a:latin typeface="Eurostile"/>
              <a:cs typeface="Eurostile"/>
            </a:endParaRPr>
          </a:p>
        </p:txBody>
      </p:sp>
    </p:spTree>
    <p:extLst>
      <p:ext uri="{BB962C8B-B14F-4D97-AF65-F5344CB8AC3E}">
        <p14:creationId xmlns:p14="http://schemas.microsoft.com/office/powerpoint/2010/main" val="15892823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ORPIO_ASKAP_ABC.png"/>
          <p:cNvPicPr>
            <a:picLocks noChangeAspect="1"/>
          </p:cNvPicPr>
          <p:nvPr/>
        </p:nvPicPr>
        <p:blipFill rotWithShape="1">
          <a:blip r:embed="rId2">
            <a:extLst>
              <a:ext uri="{28A0092B-C50C-407E-A947-70E740481C1C}">
                <a14:useLocalDpi xmlns:a14="http://schemas.microsoft.com/office/drawing/2010/main" val="0"/>
              </a:ext>
            </a:extLst>
          </a:blip>
          <a:srcRect l="60972" b="14259"/>
          <a:stretch/>
        </p:blipFill>
        <p:spPr>
          <a:xfrm>
            <a:off x="98565" y="1587501"/>
            <a:ext cx="4321036" cy="3798206"/>
          </a:xfrm>
          <a:prstGeom prst="rect">
            <a:avLst/>
          </a:prstGeom>
        </p:spPr>
      </p:pic>
      <p:sp>
        <p:nvSpPr>
          <p:cNvPr id="5" name="CasellaDiTesto 4"/>
          <p:cNvSpPr txBox="1"/>
          <p:nvPr/>
        </p:nvSpPr>
        <p:spPr>
          <a:xfrm>
            <a:off x="98565" y="1093039"/>
            <a:ext cx="2490172" cy="369332"/>
          </a:xfrm>
          <a:prstGeom prst="rect">
            <a:avLst/>
          </a:prstGeom>
          <a:noFill/>
        </p:spPr>
        <p:txBody>
          <a:bodyPr wrap="none" rtlCol="0">
            <a:spAutoFit/>
          </a:bodyPr>
          <a:lstStyle/>
          <a:p>
            <a:r>
              <a:rPr lang="it-IT" dirty="0" smtClean="0">
                <a:latin typeface="Eurostile"/>
                <a:cs typeface="Eurostile"/>
              </a:rPr>
              <a:t>912 MHz            ASKAP          </a:t>
            </a:r>
            <a:endParaRPr lang="it-IT" dirty="0">
              <a:latin typeface="Eurostile"/>
              <a:cs typeface="Eurostile"/>
            </a:endParaRPr>
          </a:p>
        </p:txBody>
      </p:sp>
      <p:sp>
        <p:nvSpPr>
          <p:cNvPr id="7" name="CasellaDiTesto 6"/>
          <p:cNvSpPr txBox="1"/>
          <p:nvPr/>
        </p:nvSpPr>
        <p:spPr>
          <a:xfrm>
            <a:off x="0" y="-50800"/>
            <a:ext cx="9144000" cy="461665"/>
          </a:xfrm>
          <a:prstGeom prst="rect">
            <a:avLst/>
          </a:prstGeom>
          <a:noFill/>
        </p:spPr>
        <p:txBody>
          <a:bodyPr wrap="square" rtlCol="0">
            <a:spAutoFit/>
          </a:bodyPr>
          <a:lstStyle/>
          <a:p>
            <a:r>
              <a:rPr lang="it-IT" sz="2400" dirty="0" smtClean="0">
                <a:solidFill>
                  <a:schemeClr val="bg1"/>
                </a:solidFill>
                <a:latin typeface="Eurostile"/>
                <a:cs typeface="Eurostile"/>
              </a:rPr>
              <a:t>The SCORPIO </a:t>
            </a:r>
            <a:r>
              <a:rPr lang="it-IT" sz="2400" dirty="0" err="1" smtClean="0">
                <a:solidFill>
                  <a:schemeClr val="bg1"/>
                </a:solidFill>
                <a:latin typeface="Eurostile"/>
                <a:cs typeface="Eurostile"/>
              </a:rPr>
              <a:t>field</a:t>
            </a:r>
            <a:r>
              <a:rPr lang="it-IT" sz="2400" dirty="0" smtClean="0">
                <a:solidFill>
                  <a:schemeClr val="bg1"/>
                </a:solidFill>
                <a:latin typeface="Eurostile"/>
                <a:cs typeface="Eurostile"/>
              </a:rPr>
              <a:t>                                                      </a:t>
            </a:r>
            <a:endParaRPr lang="it-IT" sz="2400" dirty="0">
              <a:solidFill>
                <a:srgbClr val="FFFFFF"/>
              </a:solidFill>
              <a:latin typeface="Eurostile"/>
              <a:cs typeface="Eurostile"/>
            </a:endParaRPr>
          </a:p>
        </p:txBody>
      </p:sp>
      <p:pic>
        <p:nvPicPr>
          <p:cNvPr id="8" name="Immagine 7" descr="scorpio_field_RGB_l=341.5-348.pdf"/>
          <p:cNvPicPr>
            <a:picLocks noChangeAspect="1"/>
          </p:cNvPicPr>
          <p:nvPr/>
        </p:nvPicPr>
        <p:blipFill rotWithShape="1">
          <a:blip r:embed="rId3">
            <a:extLst>
              <a:ext uri="{28A0092B-C50C-407E-A947-70E740481C1C}">
                <a14:useLocalDpi xmlns:a14="http://schemas.microsoft.com/office/drawing/2010/main" val="0"/>
              </a:ext>
            </a:extLst>
          </a:blip>
          <a:srcRect l="73265" t="25855" r="7090" b="30334"/>
          <a:stretch/>
        </p:blipFill>
        <p:spPr>
          <a:xfrm>
            <a:off x="4514719" y="1587501"/>
            <a:ext cx="4400681" cy="3798206"/>
          </a:xfrm>
          <a:prstGeom prst="rect">
            <a:avLst/>
          </a:prstGeom>
          <a:noFill/>
          <a:ln>
            <a:noFill/>
          </a:ln>
        </p:spPr>
      </p:pic>
      <p:sp>
        <p:nvSpPr>
          <p:cNvPr id="9" name="CasellaDiTesto 8"/>
          <p:cNvSpPr txBox="1"/>
          <p:nvPr/>
        </p:nvSpPr>
        <p:spPr>
          <a:xfrm>
            <a:off x="6542001" y="559851"/>
            <a:ext cx="2560053" cy="1200329"/>
          </a:xfrm>
          <a:prstGeom prst="rect">
            <a:avLst/>
          </a:prstGeom>
          <a:noFill/>
        </p:spPr>
        <p:txBody>
          <a:bodyPr wrap="none" rtlCol="0">
            <a:spAutoFit/>
          </a:bodyPr>
          <a:lstStyle/>
          <a:p>
            <a:r>
              <a:rPr lang="it-IT" dirty="0" smtClean="0">
                <a:solidFill>
                  <a:srgbClr val="008000"/>
                </a:solidFill>
                <a:latin typeface="Eurostile"/>
                <a:cs typeface="Eurostile"/>
              </a:rPr>
              <a:t>Green </a:t>
            </a:r>
            <a:r>
              <a:rPr lang="it-IT" dirty="0" smtClean="0">
                <a:solidFill>
                  <a:schemeClr val="accent1"/>
                </a:solidFill>
                <a:latin typeface="Eurostile"/>
                <a:cs typeface="Eurostile"/>
              </a:rPr>
              <a:t> 8μm    GLIMPSE</a:t>
            </a:r>
          </a:p>
          <a:p>
            <a:r>
              <a:rPr lang="it-IT" dirty="0" err="1" smtClean="0">
                <a:solidFill>
                  <a:srgbClr val="FF0000"/>
                </a:solidFill>
                <a:latin typeface="Eurostile"/>
                <a:cs typeface="Eurostile"/>
              </a:rPr>
              <a:t>Red</a:t>
            </a:r>
            <a:r>
              <a:rPr lang="it-IT" dirty="0" smtClean="0">
                <a:solidFill>
                  <a:srgbClr val="FF0000"/>
                </a:solidFill>
                <a:latin typeface="Eurostile"/>
                <a:cs typeface="Eurostile"/>
              </a:rPr>
              <a:t> </a:t>
            </a:r>
            <a:r>
              <a:rPr lang="it-IT" dirty="0" smtClean="0">
                <a:solidFill>
                  <a:schemeClr val="accent1"/>
                </a:solidFill>
                <a:latin typeface="Eurostile"/>
                <a:cs typeface="Eurostile"/>
              </a:rPr>
              <a:t>   70μm    Hi-GAL</a:t>
            </a:r>
          </a:p>
          <a:p>
            <a:r>
              <a:rPr lang="it-IT" dirty="0" smtClean="0">
                <a:solidFill>
                  <a:schemeClr val="accent1"/>
                </a:solidFill>
                <a:latin typeface="Eurostile"/>
                <a:cs typeface="Eurostile"/>
              </a:rPr>
              <a:t>Blue   ASKAP   912MHz</a:t>
            </a:r>
          </a:p>
          <a:p>
            <a:endParaRPr lang="it-IT" dirty="0">
              <a:solidFill>
                <a:schemeClr val="accent1"/>
              </a:solidFill>
            </a:endParaRPr>
          </a:p>
        </p:txBody>
      </p:sp>
    </p:spTree>
    <p:extLst>
      <p:ext uri="{BB962C8B-B14F-4D97-AF65-F5344CB8AC3E}">
        <p14:creationId xmlns:p14="http://schemas.microsoft.com/office/powerpoint/2010/main" val="9602525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nr_blue_piccol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99" y="1676400"/>
            <a:ext cx="6967025" cy="3594100"/>
          </a:xfrm>
          <a:prstGeom prst="rect">
            <a:avLst/>
          </a:prstGeom>
        </p:spPr>
      </p:pic>
      <p:sp>
        <p:nvSpPr>
          <p:cNvPr id="3" name="CasellaDiTesto 2"/>
          <p:cNvSpPr txBox="1"/>
          <p:nvPr/>
        </p:nvSpPr>
        <p:spPr>
          <a:xfrm>
            <a:off x="304799" y="18534"/>
            <a:ext cx="1806579" cy="369332"/>
          </a:xfrm>
          <a:prstGeom prst="rect">
            <a:avLst/>
          </a:prstGeom>
          <a:noFill/>
        </p:spPr>
        <p:txBody>
          <a:bodyPr wrap="none" rtlCol="0">
            <a:spAutoFit/>
          </a:bodyPr>
          <a:lstStyle/>
          <a:p>
            <a:r>
              <a:rPr lang="it-IT" dirty="0" smtClean="0">
                <a:solidFill>
                  <a:schemeClr val="bg1"/>
                </a:solidFill>
                <a:latin typeface="Eurostile"/>
                <a:cs typeface="Eurostile"/>
              </a:rPr>
              <a:t>SNR G343.1-0.7</a:t>
            </a:r>
            <a:endParaRPr lang="it-IT" dirty="0">
              <a:solidFill>
                <a:schemeClr val="bg1"/>
              </a:solidFill>
              <a:latin typeface="Eurostile"/>
              <a:cs typeface="Eurostile"/>
            </a:endParaRPr>
          </a:p>
        </p:txBody>
      </p:sp>
      <p:sp>
        <p:nvSpPr>
          <p:cNvPr id="4" name="CasellaDiTesto 3"/>
          <p:cNvSpPr txBox="1"/>
          <p:nvPr/>
        </p:nvSpPr>
        <p:spPr>
          <a:xfrm>
            <a:off x="304799" y="615434"/>
            <a:ext cx="6765757" cy="369332"/>
          </a:xfrm>
          <a:prstGeom prst="rect">
            <a:avLst/>
          </a:prstGeom>
          <a:noFill/>
        </p:spPr>
        <p:txBody>
          <a:bodyPr wrap="none" rtlCol="0">
            <a:spAutoFit/>
          </a:bodyPr>
          <a:lstStyle/>
          <a:p>
            <a:r>
              <a:rPr lang="it-IT" dirty="0" smtClean="0">
                <a:latin typeface="Eurostile"/>
                <a:cs typeface="Eurostile"/>
              </a:rPr>
              <a:t>MGPS </a:t>
            </a:r>
            <a:r>
              <a:rPr lang="it-IT" dirty="0" err="1" smtClean="0">
                <a:latin typeface="Eurostile"/>
                <a:cs typeface="Eurostile"/>
              </a:rPr>
              <a:t>conducted</a:t>
            </a:r>
            <a:r>
              <a:rPr lang="it-IT" dirty="0" smtClean="0">
                <a:latin typeface="Eurostile"/>
                <a:cs typeface="Eurostile"/>
              </a:rPr>
              <a:t> with the </a:t>
            </a:r>
            <a:r>
              <a:rPr lang="it-IT" dirty="0" err="1" smtClean="0">
                <a:latin typeface="Eurostile"/>
                <a:cs typeface="Eurostile"/>
              </a:rPr>
              <a:t>Molongo</a:t>
            </a:r>
            <a:r>
              <a:rPr lang="it-IT" dirty="0" smtClean="0">
                <a:latin typeface="Eurostile"/>
                <a:cs typeface="Eurostile"/>
              </a:rPr>
              <a:t> </a:t>
            </a:r>
            <a:r>
              <a:rPr lang="it-IT" dirty="0" err="1" smtClean="0">
                <a:latin typeface="Eurostile"/>
                <a:cs typeface="Eurostile"/>
              </a:rPr>
              <a:t>Observatory</a:t>
            </a:r>
            <a:r>
              <a:rPr lang="it-IT" dirty="0" smtClean="0">
                <a:latin typeface="Eurostile"/>
                <a:cs typeface="Eurostile"/>
              </a:rPr>
              <a:t> </a:t>
            </a:r>
            <a:r>
              <a:rPr lang="it-IT" dirty="0" err="1" smtClean="0">
                <a:latin typeface="Eurostile"/>
                <a:cs typeface="Eurostile"/>
              </a:rPr>
              <a:t>Synthesis</a:t>
            </a:r>
            <a:r>
              <a:rPr lang="it-IT" dirty="0" smtClean="0">
                <a:latin typeface="Eurostile"/>
                <a:cs typeface="Eurostile"/>
              </a:rPr>
              <a:t> </a:t>
            </a:r>
            <a:r>
              <a:rPr lang="it-IT" dirty="0" err="1" smtClean="0">
                <a:latin typeface="Eurostile"/>
                <a:cs typeface="Eurostile"/>
              </a:rPr>
              <a:t>Telescope</a:t>
            </a:r>
            <a:endParaRPr lang="it-IT" dirty="0">
              <a:latin typeface="Eurostile"/>
              <a:cs typeface="Eurostile"/>
            </a:endParaRPr>
          </a:p>
        </p:txBody>
      </p:sp>
      <p:sp>
        <p:nvSpPr>
          <p:cNvPr id="5" name="CasellaDiTesto 4"/>
          <p:cNvSpPr txBox="1"/>
          <p:nvPr/>
        </p:nvSpPr>
        <p:spPr>
          <a:xfrm>
            <a:off x="296732" y="1307068"/>
            <a:ext cx="1108334" cy="369332"/>
          </a:xfrm>
          <a:prstGeom prst="rect">
            <a:avLst/>
          </a:prstGeom>
          <a:noFill/>
        </p:spPr>
        <p:txBody>
          <a:bodyPr wrap="none" rtlCol="0">
            <a:spAutoFit/>
          </a:bodyPr>
          <a:lstStyle/>
          <a:p>
            <a:r>
              <a:rPr lang="it-IT" dirty="0" smtClean="0"/>
              <a:t>843 MHz</a:t>
            </a:r>
            <a:endParaRPr lang="it-IT" dirty="0"/>
          </a:p>
        </p:txBody>
      </p:sp>
      <p:sp>
        <p:nvSpPr>
          <p:cNvPr id="6" name="CasellaDiTesto 5"/>
          <p:cNvSpPr txBox="1"/>
          <p:nvPr/>
        </p:nvSpPr>
        <p:spPr>
          <a:xfrm>
            <a:off x="304799" y="1307068"/>
            <a:ext cx="1108334" cy="369332"/>
          </a:xfrm>
          <a:prstGeom prst="rect">
            <a:avLst/>
          </a:prstGeom>
          <a:noFill/>
        </p:spPr>
        <p:txBody>
          <a:bodyPr wrap="none" rtlCol="0">
            <a:spAutoFit/>
          </a:bodyPr>
          <a:lstStyle/>
          <a:p>
            <a:r>
              <a:rPr lang="it-IT" dirty="0" smtClean="0"/>
              <a:t>843 MHz</a:t>
            </a:r>
            <a:endParaRPr lang="it-IT" dirty="0"/>
          </a:p>
        </p:txBody>
      </p:sp>
      <p:sp>
        <p:nvSpPr>
          <p:cNvPr id="7" name="CasellaDiTesto 6"/>
          <p:cNvSpPr txBox="1"/>
          <p:nvPr/>
        </p:nvSpPr>
        <p:spPr>
          <a:xfrm>
            <a:off x="7817924" y="1307068"/>
            <a:ext cx="1108334" cy="369332"/>
          </a:xfrm>
          <a:prstGeom prst="rect">
            <a:avLst/>
          </a:prstGeom>
          <a:noFill/>
        </p:spPr>
        <p:txBody>
          <a:bodyPr wrap="none" rtlCol="0">
            <a:spAutoFit/>
          </a:bodyPr>
          <a:lstStyle/>
          <a:p>
            <a:r>
              <a:rPr lang="it-IT" dirty="0" smtClean="0"/>
              <a:t>912 MHz</a:t>
            </a:r>
            <a:endParaRPr lang="it-IT" dirty="0"/>
          </a:p>
        </p:txBody>
      </p:sp>
      <p:sp>
        <p:nvSpPr>
          <p:cNvPr id="8" name="CasellaDiTesto 7"/>
          <p:cNvSpPr txBox="1"/>
          <p:nvPr/>
        </p:nvSpPr>
        <p:spPr>
          <a:xfrm>
            <a:off x="480651" y="5270500"/>
            <a:ext cx="7484629" cy="923330"/>
          </a:xfrm>
          <a:prstGeom prst="rect">
            <a:avLst/>
          </a:prstGeom>
          <a:noFill/>
        </p:spPr>
        <p:txBody>
          <a:bodyPr wrap="none" rtlCol="0">
            <a:spAutoFit/>
          </a:bodyPr>
          <a:lstStyle/>
          <a:p>
            <a:r>
              <a:rPr lang="it-IT" dirty="0" err="1" smtClean="0">
                <a:solidFill>
                  <a:srgbClr val="073779"/>
                </a:solidFill>
                <a:latin typeface="Eurostile"/>
                <a:cs typeface="Eurostile"/>
              </a:rPr>
              <a:t>Overall</a:t>
            </a:r>
            <a:r>
              <a:rPr lang="it-IT" dirty="0" smtClean="0">
                <a:solidFill>
                  <a:srgbClr val="073779"/>
                </a:solidFill>
                <a:latin typeface="Eurostile"/>
                <a:cs typeface="Eurostile"/>
              </a:rPr>
              <a:t> </a:t>
            </a:r>
            <a:r>
              <a:rPr lang="it-IT" dirty="0" err="1" smtClean="0">
                <a:solidFill>
                  <a:srgbClr val="073779"/>
                </a:solidFill>
                <a:latin typeface="Eurostile"/>
                <a:cs typeface="Eurostile"/>
              </a:rPr>
              <a:t>structure</a:t>
            </a:r>
            <a:r>
              <a:rPr lang="it-IT" dirty="0" smtClean="0">
                <a:solidFill>
                  <a:srgbClr val="073779"/>
                </a:solidFill>
                <a:latin typeface="Eurostile"/>
                <a:cs typeface="Eurostile"/>
              </a:rPr>
              <a:t> of the </a:t>
            </a:r>
            <a:r>
              <a:rPr lang="it-IT" dirty="0" err="1" smtClean="0">
                <a:solidFill>
                  <a:srgbClr val="073779"/>
                </a:solidFill>
                <a:latin typeface="Eurostile"/>
                <a:cs typeface="Eurostile"/>
              </a:rPr>
              <a:t>remnant</a:t>
            </a:r>
            <a:r>
              <a:rPr lang="it-IT" dirty="0" smtClean="0">
                <a:solidFill>
                  <a:srgbClr val="073779"/>
                </a:solidFill>
                <a:latin typeface="Eurostile"/>
                <a:cs typeface="Eurostile"/>
              </a:rPr>
              <a:t> </a:t>
            </a:r>
            <a:r>
              <a:rPr lang="it-IT" dirty="0" err="1" smtClean="0">
                <a:solidFill>
                  <a:srgbClr val="073779"/>
                </a:solidFill>
                <a:latin typeface="Eurostile"/>
                <a:cs typeface="Eurostile"/>
              </a:rPr>
              <a:t>recovered</a:t>
            </a:r>
            <a:r>
              <a:rPr lang="it-IT" dirty="0" smtClean="0">
                <a:solidFill>
                  <a:srgbClr val="073779"/>
                </a:solidFill>
                <a:latin typeface="Eurostile"/>
                <a:cs typeface="Eurostile"/>
              </a:rPr>
              <a:t> by the </a:t>
            </a:r>
            <a:r>
              <a:rPr lang="it-IT" dirty="0" err="1" smtClean="0">
                <a:solidFill>
                  <a:srgbClr val="073779"/>
                </a:solidFill>
                <a:latin typeface="Eurostile"/>
                <a:cs typeface="Eurostile"/>
              </a:rPr>
              <a:t>two</a:t>
            </a:r>
            <a:r>
              <a:rPr lang="it-IT" dirty="0" smtClean="0">
                <a:solidFill>
                  <a:srgbClr val="073779"/>
                </a:solidFill>
                <a:latin typeface="Eurostile"/>
                <a:cs typeface="Eurostile"/>
              </a:rPr>
              <a:t> </a:t>
            </a:r>
            <a:r>
              <a:rPr lang="it-IT" dirty="0" err="1" smtClean="0">
                <a:solidFill>
                  <a:srgbClr val="073779"/>
                </a:solidFill>
                <a:latin typeface="Eurostile"/>
                <a:cs typeface="Eurostile"/>
              </a:rPr>
              <a:t>instruments</a:t>
            </a:r>
            <a:endParaRPr lang="it-IT" dirty="0" smtClean="0">
              <a:solidFill>
                <a:srgbClr val="073779"/>
              </a:solidFill>
              <a:latin typeface="Eurostile"/>
              <a:cs typeface="Eurostile"/>
            </a:endParaRPr>
          </a:p>
          <a:p>
            <a:endParaRPr lang="it-IT" dirty="0">
              <a:solidFill>
                <a:srgbClr val="073779"/>
              </a:solidFill>
              <a:latin typeface="Eurostile"/>
              <a:cs typeface="Eurostile"/>
            </a:endParaRPr>
          </a:p>
          <a:p>
            <a:r>
              <a:rPr lang="it-IT" dirty="0" smtClean="0">
                <a:solidFill>
                  <a:srgbClr val="073779"/>
                </a:solidFill>
                <a:latin typeface="Eurostile"/>
                <a:cs typeface="Eurostile"/>
              </a:rPr>
              <a:t>The </a:t>
            </a:r>
            <a:r>
              <a:rPr lang="it-IT" dirty="0" err="1" smtClean="0">
                <a:solidFill>
                  <a:srgbClr val="073779"/>
                </a:solidFill>
                <a:latin typeface="Eurostile"/>
                <a:cs typeface="Eurostile"/>
              </a:rPr>
              <a:t>better</a:t>
            </a:r>
            <a:r>
              <a:rPr lang="it-IT" dirty="0" smtClean="0">
                <a:solidFill>
                  <a:srgbClr val="073779"/>
                </a:solidFill>
                <a:latin typeface="Eurostile"/>
                <a:cs typeface="Eurostile"/>
              </a:rPr>
              <a:t> </a:t>
            </a:r>
            <a:r>
              <a:rPr lang="it-IT" dirty="0" err="1" smtClean="0">
                <a:solidFill>
                  <a:srgbClr val="073779"/>
                </a:solidFill>
                <a:latin typeface="Eurostile"/>
                <a:cs typeface="Eurostile"/>
              </a:rPr>
              <a:t>resolution</a:t>
            </a:r>
            <a:r>
              <a:rPr lang="it-IT" dirty="0" smtClean="0">
                <a:solidFill>
                  <a:srgbClr val="073779"/>
                </a:solidFill>
                <a:latin typeface="Eurostile"/>
                <a:cs typeface="Eurostile"/>
              </a:rPr>
              <a:t> of ASKAP (20” vs  45”) </a:t>
            </a:r>
            <a:r>
              <a:rPr lang="it-IT" dirty="0" err="1" smtClean="0">
                <a:solidFill>
                  <a:srgbClr val="073779"/>
                </a:solidFill>
                <a:latin typeface="Eurostile"/>
                <a:cs typeface="Eurostile"/>
              </a:rPr>
              <a:t>allow</a:t>
            </a:r>
            <a:r>
              <a:rPr lang="it-IT" dirty="0" smtClean="0">
                <a:solidFill>
                  <a:srgbClr val="073779"/>
                </a:solidFill>
                <a:latin typeface="Eurostile"/>
                <a:cs typeface="Eurostile"/>
              </a:rPr>
              <a:t> to </a:t>
            </a:r>
            <a:r>
              <a:rPr lang="it-IT" dirty="0" err="1" smtClean="0">
                <a:solidFill>
                  <a:srgbClr val="073779"/>
                </a:solidFill>
                <a:latin typeface="Eurostile"/>
                <a:cs typeface="Eurostile"/>
              </a:rPr>
              <a:t>appreciate</a:t>
            </a:r>
            <a:r>
              <a:rPr lang="it-IT" dirty="0" smtClean="0">
                <a:solidFill>
                  <a:srgbClr val="073779"/>
                </a:solidFill>
                <a:latin typeface="Eurostile"/>
                <a:cs typeface="Eurostile"/>
              </a:rPr>
              <a:t> </a:t>
            </a:r>
            <a:r>
              <a:rPr lang="it-IT" dirty="0" err="1" smtClean="0">
                <a:solidFill>
                  <a:srgbClr val="073779"/>
                </a:solidFill>
                <a:latin typeface="Eurostile"/>
                <a:cs typeface="Eurostile"/>
              </a:rPr>
              <a:t>finer</a:t>
            </a:r>
            <a:r>
              <a:rPr lang="it-IT" dirty="0" smtClean="0">
                <a:solidFill>
                  <a:srgbClr val="073779"/>
                </a:solidFill>
                <a:latin typeface="Eurostile"/>
                <a:cs typeface="Eurostile"/>
              </a:rPr>
              <a:t> </a:t>
            </a:r>
            <a:r>
              <a:rPr lang="it-IT" dirty="0" err="1" smtClean="0">
                <a:solidFill>
                  <a:srgbClr val="073779"/>
                </a:solidFill>
                <a:latin typeface="Eurostile"/>
                <a:cs typeface="Eurostile"/>
              </a:rPr>
              <a:t>details</a:t>
            </a:r>
            <a:r>
              <a:rPr lang="it-IT" dirty="0" smtClean="0">
                <a:solidFill>
                  <a:srgbClr val="073779"/>
                </a:solidFill>
                <a:latin typeface="Eurostile"/>
                <a:cs typeface="Eurostile"/>
              </a:rPr>
              <a:t> </a:t>
            </a:r>
            <a:endParaRPr lang="it-IT" dirty="0">
              <a:solidFill>
                <a:srgbClr val="073779"/>
              </a:solidFill>
              <a:latin typeface="Eurostile"/>
              <a:cs typeface="Eurostile"/>
            </a:endParaRPr>
          </a:p>
        </p:txBody>
      </p:sp>
      <p:pic>
        <p:nvPicPr>
          <p:cNvPr id="9" name="Immagine 8" descr="SNR_bass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139" y="2022749"/>
            <a:ext cx="2814543" cy="2753114"/>
          </a:xfrm>
          <a:prstGeom prst="rect">
            <a:avLst/>
          </a:prstGeom>
        </p:spPr>
      </p:pic>
    </p:spTree>
    <p:extLst>
      <p:ext uri="{BB962C8B-B14F-4D97-AF65-F5344CB8AC3E}">
        <p14:creationId xmlns:p14="http://schemas.microsoft.com/office/powerpoint/2010/main" val="6204750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17_blu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14" y="1663700"/>
            <a:ext cx="8310986" cy="3149600"/>
          </a:xfrm>
          <a:prstGeom prst="rect">
            <a:avLst/>
          </a:prstGeom>
        </p:spPr>
      </p:pic>
      <p:sp>
        <p:nvSpPr>
          <p:cNvPr id="3" name="CasellaDiTesto 2"/>
          <p:cNvSpPr txBox="1"/>
          <p:nvPr/>
        </p:nvSpPr>
        <p:spPr>
          <a:xfrm>
            <a:off x="97195" y="0"/>
            <a:ext cx="3618749" cy="369332"/>
          </a:xfrm>
          <a:prstGeom prst="rect">
            <a:avLst/>
          </a:prstGeom>
          <a:noFill/>
        </p:spPr>
        <p:txBody>
          <a:bodyPr wrap="none" rtlCol="0">
            <a:spAutoFit/>
          </a:bodyPr>
          <a:lstStyle/>
          <a:p>
            <a:r>
              <a:rPr lang="it-IT" dirty="0" err="1" smtClean="0">
                <a:solidFill>
                  <a:srgbClr val="FFFFFF"/>
                </a:solidFill>
                <a:latin typeface="Eurostile"/>
                <a:cs typeface="Eurostile"/>
              </a:rPr>
              <a:t>Bubble</a:t>
            </a:r>
            <a:r>
              <a:rPr lang="it-IT" dirty="0" smtClean="0">
                <a:solidFill>
                  <a:srgbClr val="FFFFFF"/>
                </a:solidFill>
                <a:latin typeface="Eurostile"/>
                <a:cs typeface="Eurostile"/>
              </a:rPr>
              <a:t> S17  -</a:t>
            </a:r>
            <a:r>
              <a:rPr lang="it-IT" dirty="0" err="1" smtClean="0">
                <a:solidFill>
                  <a:srgbClr val="FFFFFF"/>
                </a:solidFill>
                <a:latin typeface="Eurostile"/>
                <a:cs typeface="Eurostile"/>
              </a:rPr>
              <a:t>Churchell</a:t>
            </a:r>
            <a:r>
              <a:rPr lang="it-IT" dirty="0" smtClean="0">
                <a:solidFill>
                  <a:srgbClr val="FFFFFF"/>
                </a:solidFill>
                <a:latin typeface="Eurostile"/>
                <a:cs typeface="Eurostile"/>
              </a:rPr>
              <a:t> et al., 2006</a:t>
            </a:r>
            <a:endParaRPr lang="it-IT" dirty="0">
              <a:solidFill>
                <a:srgbClr val="FFFFFF"/>
              </a:solidFill>
              <a:latin typeface="Eurostile"/>
              <a:cs typeface="Eurostile"/>
            </a:endParaRPr>
          </a:p>
        </p:txBody>
      </p:sp>
      <p:sp>
        <p:nvSpPr>
          <p:cNvPr id="4" name="CasellaDiTesto 3"/>
          <p:cNvSpPr txBox="1"/>
          <p:nvPr/>
        </p:nvSpPr>
        <p:spPr>
          <a:xfrm>
            <a:off x="520700" y="5200134"/>
            <a:ext cx="7792104" cy="923330"/>
          </a:xfrm>
          <a:prstGeom prst="rect">
            <a:avLst/>
          </a:prstGeom>
          <a:noFill/>
        </p:spPr>
        <p:txBody>
          <a:bodyPr wrap="none" rtlCol="0">
            <a:spAutoFit/>
          </a:bodyPr>
          <a:lstStyle/>
          <a:p>
            <a:r>
              <a:rPr lang="en-US" dirty="0" smtClean="0">
                <a:solidFill>
                  <a:schemeClr val="accent1"/>
                </a:solidFill>
                <a:latin typeface="Eurostile"/>
                <a:cs typeface="Eurostile"/>
              </a:rPr>
              <a:t>ASKAP provides the best compromise between fine details and diffuse emission</a:t>
            </a:r>
          </a:p>
          <a:p>
            <a:endParaRPr lang="it-IT" dirty="0" smtClean="0">
              <a:solidFill>
                <a:schemeClr val="accent1"/>
              </a:solidFill>
              <a:latin typeface="Eurostile"/>
              <a:cs typeface="Eurostile"/>
            </a:endParaRPr>
          </a:p>
          <a:p>
            <a:pPr algn="ctr"/>
            <a:r>
              <a:rPr lang="it-IT" dirty="0" smtClean="0">
                <a:solidFill>
                  <a:schemeClr val="accent1"/>
                </a:solidFill>
                <a:latin typeface="Eurostile"/>
                <a:cs typeface="Eurostile"/>
              </a:rPr>
              <a:t>                           </a:t>
            </a:r>
            <a:r>
              <a:rPr lang="en-US" b="1" dirty="0" smtClean="0">
                <a:solidFill>
                  <a:schemeClr val="accent1"/>
                </a:solidFill>
                <a:latin typeface="Eurostile"/>
                <a:cs typeface="Eurostile"/>
              </a:rPr>
              <a:t>Great potentiality for Galactic Plane studies</a:t>
            </a:r>
            <a:r>
              <a:rPr lang="it-IT" dirty="0" smtClean="0">
                <a:solidFill>
                  <a:schemeClr val="accent1"/>
                </a:solidFill>
                <a:latin typeface="Eurostile"/>
                <a:cs typeface="Eurostile"/>
              </a:rPr>
              <a:t>.</a:t>
            </a:r>
            <a:endParaRPr lang="it-IT" dirty="0">
              <a:solidFill>
                <a:schemeClr val="accent1"/>
              </a:solidFill>
              <a:latin typeface="Eurostile"/>
              <a:cs typeface="Eurostile"/>
            </a:endParaRPr>
          </a:p>
        </p:txBody>
      </p:sp>
    </p:spTree>
    <p:extLst>
      <p:ext uri="{BB962C8B-B14F-4D97-AF65-F5344CB8AC3E}">
        <p14:creationId xmlns:p14="http://schemas.microsoft.com/office/powerpoint/2010/main" val="12663309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17_red=higal70um_green=glimpse8um_blue=askap.jpg"/>
          <p:cNvPicPr>
            <a:picLocks noChangeAspect="1"/>
          </p:cNvPicPr>
          <p:nvPr/>
        </p:nvPicPr>
        <p:blipFill rotWithShape="1">
          <a:blip r:embed="rId2" cstate="print">
            <a:extLst>
              <a:ext uri="{28A0092B-C50C-407E-A947-70E740481C1C}">
                <a14:useLocalDpi xmlns:a14="http://schemas.microsoft.com/office/drawing/2010/main" val="0"/>
              </a:ext>
            </a:extLst>
          </a:blip>
          <a:srcRect t="10384" r="13333" b="13077"/>
          <a:stretch/>
        </p:blipFill>
        <p:spPr>
          <a:xfrm>
            <a:off x="50800" y="1340935"/>
            <a:ext cx="4889500" cy="4158165"/>
          </a:xfrm>
          <a:prstGeom prst="rect">
            <a:avLst/>
          </a:prstGeom>
        </p:spPr>
      </p:pic>
      <p:pic>
        <p:nvPicPr>
          <p:cNvPr id="3" name="Immagine 2" descr="s17_askapnuova.pdf"/>
          <p:cNvPicPr>
            <a:picLocks noChangeAspect="1"/>
          </p:cNvPicPr>
          <p:nvPr/>
        </p:nvPicPr>
        <p:blipFill rotWithShape="1">
          <a:blip r:embed="rId3">
            <a:extLst>
              <a:ext uri="{28A0092B-C50C-407E-A947-70E740481C1C}">
                <a14:useLocalDpi xmlns:a14="http://schemas.microsoft.com/office/drawing/2010/main" val="0"/>
              </a:ext>
            </a:extLst>
          </a:blip>
          <a:srcRect l="12120" t="13333" r="21632" b="50000"/>
          <a:stretch/>
        </p:blipFill>
        <p:spPr>
          <a:xfrm>
            <a:off x="4965700" y="2090235"/>
            <a:ext cx="4102100" cy="2938112"/>
          </a:xfrm>
          <a:prstGeom prst="rect">
            <a:avLst/>
          </a:prstGeom>
        </p:spPr>
      </p:pic>
      <p:sp>
        <p:nvSpPr>
          <p:cNvPr id="4" name="CasellaDiTesto 3"/>
          <p:cNvSpPr txBox="1"/>
          <p:nvPr/>
        </p:nvSpPr>
        <p:spPr>
          <a:xfrm>
            <a:off x="36135" y="0"/>
            <a:ext cx="3618749" cy="369332"/>
          </a:xfrm>
          <a:prstGeom prst="rect">
            <a:avLst/>
          </a:prstGeom>
          <a:noFill/>
        </p:spPr>
        <p:txBody>
          <a:bodyPr wrap="none" rtlCol="0">
            <a:spAutoFit/>
          </a:bodyPr>
          <a:lstStyle/>
          <a:p>
            <a:r>
              <a:rPr lang="it-IT" dirty="0" err="1" smtClean="0">
                <a:solidFill>
                  <a:srgbClr val="FFFFFF"/>
                </a:solidFill>
                <a:latin typeface="Eurostile"/>
                <a:cs typeface="Eurostile"/>
              </a:rPr>
              <a:t>Bubble</a:t>
            </a:r>
            <a:r>
              <a:rPr lang="it-IT" dirty="0" smtClean="0">
                <a:solidFill>
                  <a:srgbClr val="FFFFFF"/>
                </a:solidFill>
                <a:latin typeface="Eurostile"/>
                <a:cs typeface="Eurostile"/>
              </a:rPr>
              <a:t> S17  -</a:t>
            </a:r>
            <a:r>
              <a:rPr lang="it-IT" dirty="0" err="1" smtClean="0">
                <a:solidFill>
                  <a:srgbClr val="FFFFFF"/>
                </a:solidFill>
                <a:latin typeface="Eurostile"/>
                <a:cs typeface="Eurostile"/>
              </a:rPr>
              <a:t>Churchell</a:t>
            </a:r>
            <a:r>
              <a:rPr lang="it-IT" dirty="0" smtClean="0">
                <a:solidFill>
                  <a:srgbClr val="FFFFFF"/>
                </a:solidFill>
                <a:latin typeface="Eurostile"/>
                <a:cs typeface="Eurostile"/>
              </a:rPr>
              <a:t> et al., 2006</a:t>
            </a:r>
            <a:endParaRPr lang="it-IT" dirty="0">
              <a:solidFill>
                <a:srgbClr val="FFFFFF"/>
              </a:solidFill>
              <a:latin typeface="Eurostile"/>
              <a:cs typeface="Eurostile"/>
            </a:endParaRPr>
          </a:p>
        </p:txBody>
      </p:sp>
      <p:sp>
        <p:nvSpPr>
          <p:cNvPr id="5" name="CasellaDiTesto 4"/>
          <p:cNvSpPr txBox="1"/>
          <p:nvPr/>
        </p:nvSpPr>
        <p:spPr>
          <a:xfrm>
            <a:off x="0" y="386497"/>
            <a:ext cx="2560053" cy="1200329"/>
          </a:xfrm>
          <a:prstGeom prst="rect">
            <a:avLst/>
          </a:prstGeom>
          <a:noFill/>
        </p:spPr>
        <p:txBody>
          <a:bodyPr wrap="none" rtlCol="0">
            <a:spAutoFit/>
          </a:bodyPr>
          <a:lstStyle/>
          <a:p>
            <a:r>
              <a:rPr lang="it-IT" dirty="0" smtClean="0">
                <a:solidFill>
                  <a:srgbClr val="008000"/>
                </a:solidFill>
                <a:latin typeface="Eurostile"/>
                <a:cs typeface="Eurostile"/>
              </a:rPr>
              <a:t>Green </a:t>
            </a:r>
            <a:r>
              <a:rPr lang="it-IT" dirty="0" smtClean="0">
                <a:solidFill>
                  <a:schemeClr val="accent1"/>
                </a:solidFill>
                <a:latin typeface="Eurostile"/>
                <a:cs typeface="Eurostile"/>
              </a:rPr>
              <a:t> 8μm    GLIMPSE</a:t>
            </a:r>
          </a:p>
          <a:p>
            <a:r>
              <a:rPr lang="it-IT" dirty="0" err="1" smtClean="0">
                <a:solidFill>
                  <a:srgbClr val="FF0000"/>
                </a:solidFill>
                <a:latin typeface="Eurostile"/>
                <a:cs typeface="Eurostile"/>
              </a:rPr>
              <a:t>Red</a:t>
            </a:r>
            <a:r>
              <a:rPr lang="it-IT" dirty="0" smtClean="0">
                <a:solidFill>
                  <a:srgbClr val="FF0000"/>
                </a:solidFill>
                <a:latin typeface="Eurostile"/>
                <a:cs typeface="Eurostile"/>
              </a:rPr>
              <a:t> </a:t>
            </a:r>
            <a:r>
              <a:rPr lang="it-IT" dirty="0" smtClean="0">
                <a:solidFill>
                  <a:schemeClr val="accent1"/>
                </a:solidFill>
                <a:latin typeface="Eurostile"/>
                <a:cs typeface="Eurostile"/>
              </a:rPr>
              <a:t>   70μm    Hi-GAL</a:t>
            </a:r>
          </a:p>
          <a:p>
            <a:r>
              <a:rPr lang="it-IT" dirty="0" smtClean="0">
                <a:solidFill>
                  <a:schemeClr val="accent1"/>
                </a:solidFill>
                <a:latin typeface="Eurostile"/>
                <a:cs typeface="Eurostile"/>
              </a:rPr>
              <a:t>Blue   ASKAP   912MHz</a:t>
            </a:r>
          </a:p>
          <a:p>
            <a:endParaRPr lang="it-IT" dirty="0">
              <a:solidFill>
                <a:schemeClr val="accent1"/>
              </a:solidFill>
            </a:endParaRPr>
          </a:p>
        </p:txBody>
      </p:sp>
      <p:sp>
        <p:nvSpPr>
          <p:cNvPr id="7" name="CasellaDiTesto 6"/>
          <p:cNvSpPr txBox="1"/>
          <p:nvPr/>
        </p:nvSpPr>
        <p:spPr>
          <a:xfrm>
            <a:off x="1950990" y="5905500"/>
            <a:ext cx="5570756" cy="646331"/>
          </a:xfrm>
          <a:prstGeom prst="rect">
            <a:avLst/>
          </a:prstGeom>
          <a:noFill/>
        </p:spPr>
        <p:txBody>
          <a:bodyPr wrap="none" rtlCol="0">
            <a:spAutoFit/>
          </a:bodyPr>
          <a:lstStyle/>
          <a:p>
            <a:pPr algn="ctr"/>
            <a:r>
              <a:rPr lang="it-IT" dirty="0" smtClean="0">
                <a:latin typeface="Eurostile"/>
                <a:cs typeface="Eurostile"/>
              </a:rPr>
              <a:t>The VIALACTEA </a:t>
            </a:r>
            <a:r>
              <a:rPr lang="it-IT" dirty="0" err="1" smtClean="0">
                <a:latin typeface="Eurostile"/>
                <a:cs typeface="Eurostile"/>
              </a:rPr>
              <a:t>knowledgebase</a:t>
            </a:r>
            <a:r>
              <a:rPr lang="it-IT" dirty="0" smtClean="0">
                <a:latin typeface="Eurostile"/>
                <a:cs typeface="Eurostile"/>
              </a:rPr>
              <a:t>: a </a:t>
            </a:r>
            <a:r>
              <a:rPr lang="it-IT" dirty="0" err="1" smtClean="0">
                <a:latin typeface="Eurostile"/>
                <a:cs typeface="Eurostile"/>
              </a:rPr>
              <a:t>unique</a:t>
            </a:r>
            <a:r>
              <a:rPr lang="it-IT" dirty="0" smtClean="0">
                <a:latin typeface="Eurostile"/>
                <a:cs typeface="Eurostile"/>
              </a:rPr>
              <a:t> </a:t>
            </a:r>
            <a:r>
              <a:rPr lang="it-IT" dirty="0" err="1" smtClean="0">
                <a:latin typeface="Eurostile"/>
                <a:cs typeface="Eurostile"/>
              </a:rPr>
              <a:t>tool</a:t>
            </a:r>
            <a:r>
              <a:rPr lang="it-IT" dirty="0" smtClean="0">
                <a:latin typeface="Eurostile"/>
                <a:cs typeface="Eurostile"/>
              </a:rPr>
              <a:t> for source </a:t>
            </a:r>
          </a:p>
          <a:p>
            <a:pPr algn="ctr"/>
            <a:r>
              <a:rPr lang="it-IT" dirty="0" err="1" smtClean="0">
                <a:latin typeface="Eurostile"/>
                <a:cs typeface="Eurostile"/>
              </a:rPr>
              <a:t>identification</a:t>
            </a:r>
            <a:r>
              <a:rPr lang="it-IT" dirty="0" smtClean="0">
                <a:latin typeface="Eurostile"/>
                <a:cs typeface="Eurostile"/>
              </a:rPr>
              <a:t> and </a:t>
            </a:r>
            <a:r>
              <a:rPr lang="it-IT" dirty="0" err="1" smtClean="0">
                <a:latin typeface="Eurostile"/>
                <a:cs typeface="Eurostile"/>
              </a:rPr>
              <a:t>classification</a:t>
            </a:r>
            <a:r>
              <a:rPr lang="it-IT" dirty="0" smtClean="0">
                <a:latin typeface="Eurostile"/>
                <a:cs typeface="Eurostile"/>
              </a:rPr>
              <a:t> </a:t>
            </a:r>
            <a:endParaRPr lang="it-IT" dirty="0">
              <a:latin typeface="Eurostile"/>
              <a:cs typeface="Eurostile"/>
            </a:endParaRPr>
          </a:p>
        </p:txBody>
      </p:sp>
      <p:pic>
        <p:nvPicPr>
          <p:cNvPr id="8" name="Picture 8" descr="logo3b_v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5601692"/>
            <a:ext cx="917902" cy="943365"/>
          </a:xfrm>
          <a:prstGeom prst="rect">
            <a:avLst/>
          </a:prstGeom>
        </p:spPr>
      </p:pic>
    </p:spTree>
    <p:extLst>
      <p:ext uri="{BB962C8B-B14F-4D97-AF65-F5344CB8AC3E}">
        <p14:creationId xmlns:p14="http://schemas.microsoft.com/office/powerpoint/2010/main" val="14352901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4055228" y="-56705"/>
            <a:ext cx="5937532" cy="461631"/>
          </a:xfrm>
          <a:prstGeom prst="rect">
            <a:avLst/>
          </a:prstGeom>
          <a:noFill/>
        </p:spPr>
        <p:txBody>
          <a:bodyPr wrap="square" lIns="91406" tIns="45703" rIns="91406" bIns="45703" rtlCol="0">
            <a:spAutoFit/>
          </a:bodyPr>
          <a:lstStyle/>
          <a:p>
            <a:r>
              <a:rPr lang="it-IT" sz="2400" dirty="0" smtClean="0">
                <a:solidFill>
                  <a:srgbClr val="FFFFFF"/>
                </a:solidFill>
                <a:latin typeface="Eurostile"/>
                <a:cs typeface="Eurostile"/>
              </a:rPr>
              <a:t>The impact of SKA on </a:t>
            </a:r>
            <a:r>
              <a:rPr lang="it-IT" sz="2400" dirty="0" err="1" smtClean="0">
                <a:solidFill>
                  <a:srgbClr val="FFFFFF"/>
                </a:solidFill>
                <a:latin typeface="Eurostile"/>
                <a:cs typeface="Eurostile"/>
              </a:rPr>
              <a:t>Galactic</a:t>
            </a:r>
            <a:r>
              <a:rPr lang="it-IT" sz="2400" dirty="0" smtClean="0">
                <a:solidFill>
                  <a:srgbClr val="FFFFFF"/>
                </a:solidFill>
                <a:latin typeface="Eurostile"/>
                <a:cs typeface="Eurostile"/>
              </a:rPr>
              <a:t> Science </a:t>
            </a:r>
            <a:endParaRPr lang="it-IT" sz="2400" dirty="0">
              <a:solidFill>
                <a:srgbClr val="FFFFFF"/>
              </a:solidFill>
              <a:latin typeface="Eurostile"/>
              <a:cs typeface="Eurostile"/>
            </a:endParaRPr>
          </a:p>
        </p:txBody>
      </p:sp>
      <p:sp>
        <p:nvSpPr>
          <p:cNvPr id="4" name="CasellaDiTesto 3"/>
          <p:cNvSpPr txBox="1"/>
          <p:nvPr/>
        </p:nvSpPr>
        <p:spPr>
          <a:xfrm>
            <a:off x="0" y="390374"/>
            <a:ext cx="8926147" cy="1292662"/>
          </a:xfrm>
          <a:prstGeom prst="rect">
            <a:avLst/>
          </a:prstGeom>
          <a:noFill/>
        </p:spPr>
        <p:txBody>
          <a:bodyPr wrap="square" rtlCol="0">
            <a:spAutoFit/>
          </a:bodyPr>
          <a:lstStyle/>
          <a:p>
            <a:r>
              <a:rPr lang="it-IT" sz="2000" b="1" dirty="0" smtClean="0">
                <a:solidFill>
                  <a:schemeClr val="accent1"/>
                </a:solidFill>
                <a:latin typeface="Eurostile"/>
                <a:cs typeface="Eurostile"/>
              </a:rPr>
              <a:t>Large area </a:t>
            </a:r>
            <a:r>
              <a:rPr lang="it-IT" sz="2000" b="1" dirty="0" err="1" smtClean="0">
                <a:solidFill>
                  <a:schemeClr val="accent1"/>
                </a:solidFill>
                <a:latin typeface="Eurostile"/>
                <a:cs typeface="Eurostile"/>
              </a:rPr>
              <a:t>Surveys</a:t>
            </a:r>
            <a:r>
              <a:rPr lang="it-IT" sz="2000" b="1" dirty="0" smtClean="0">
                <a:solidFill>
                  <a:schemeClr val="accent1"/>
                </a:solidFill>
                <a:latin typeface="Eurostile"/>
                <a:cs typeface="Eurostile"/>
              </a:rPr>
              <a:t> </a:t>
            </a:r>
          </a:p>
          <a:p>
            <a:r>
              <a:rPr lang="it-IT" dirty="0" smtClean="0">
                <a:solidFill>
                  <a:schemeClr val="accent1"/>
                </a:solidFill>
                <a:latin typeface="Eurostile"/>
                <a:cs typeface="Eurostile"/>
              </a:rPr>
              <a:t>Statistical </a:t>
            </a:r>
            <a:r>
              <a:rPr lang="it-IT" dirty="0" err="1" smtClean="0">
                <a:solidFill>
                  <a:schemeClr val="accent1"/>
                </a:solidFill>
                <a:latin typeface="Eurostile"/>
                <a:cs typeface="Eurostile"/>
              </a:rPr>
              <a:t>studies</a:t>
            </a:r>
            <a:r>
              <a:rPr lang="it-IT" dirty="0" smtClean="0">
                <a:solidFill>
                  <a:schemeClr val="accent1"/>
                </a:solidFill>
                <a:latin typeface="Eurostile"/>
                <a:cs typeface="Eurostile"/>
              </a:rPr>
              <a:t> of </a:t>
            </a:r>
            <a:r>
              <a:rPr lang="it-IT" dirty="0" err="1" smtClean="0">
                <a:solidFill>
                  <a:schemeClr val="accent1"/>
                </a:solidFill>
                <a:latin typeface="Eurostile"/>
                <a:cs typeface="Eurostile"/>
              </a:rPr>
              <a:t>different</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populations</a:t>
            </a:r>
            <a:r>
              <a:rPr lang="it-IT" dirty="0" smtClean="0">
                <a:solidFill>
                  <a:schemeClr val="accent1"/>
                </a:solidFill>
                <a:latin typeface="Eurostile"/>
                <a:cs typeface="Eurostile"/>
              </a:rPr>
              <a:t> of radio </a:t>
            </a:r>
            <a:r>
              <a:rPr lang="it-IT" dirty="0" err="1" smtClean="0">
                <a:solidFill>
                  <a:schemeClr val="accent1"/>
                </a:solidFill>
                <a:latin typeface="Eurostile"/>
                <a:cs typeface="Eurostile"/>
              </a:rPr>
              <a:t>emitting</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Galactic</a:t>
            </a:r>
            <a:r>
              <a:rPr lang="it-IT" dirty="0" smtClean="0">
                <a:solidFill>
                  <a:schemeClr val="accent1"/>
                </a:solidFill>
                <a:latin typeface="Eurostile"/>
                <a:cs typeface="Eurostile"/>
              </a:rPr>
              <a:t> Objects</a:t>
            </a:r>
          </a:p>
          <a:p>
            <a:endParaRPr lang="it-IT" sz="2000" dirty="0">
              <a:solidFill>
                <a:schemeClr val="tx2">
                  <a:lumMod val="75000"/>
                </a:schemeClr>
              </a:solidFill>
              <a:latin typeface="Eurostile"/>
              <a:cs typeface="Eurostile"/>
            </a:endParaRPr>
          </a:p>
          <a:p>
            <a:r>
              <a:rPr lang="it-IT" sz="2000" dirty="0" err="1" smtClean="0">
                <a:solidFill>
                  <a:srgbClr val="073779"/>
                </a:solidFill>
                <a:latin typeface="Eurostile"/>
                <a:cs typeface="Eurostile"/>
              </a:rPr>
              <a:t>All-sky</a:t>
            </a:r>
            <a:r>
              <a:rPr lang="it-IT" sz="2000" dirty="0" smtClean="0">
                <a:solidFill>
                  <a:srgbClr val="073779"/>
                </a:solidFill>
                <a:latin typeface="Eurostile"/>
                <a:cs typeface="Eurostile"/>
              </a:rPr>
              <a:t>/</a:t>
            </a:r>
            <a:r>
              <a:rPr lang="it-IT" sz="2000" dirty="0" err="1" smtClean="0">
                <a:solidFill>
                  <a:srgbClr val="073779"/>
                </a:solidFill>
                <a:latin typeface="Eurostile"/>
                <a:cs typeface="Eurostile"/>
              </a:rPr>
              <a:t>deep</a:t>
            </a:r>
            <a:r>
              <a:rPr lang="it-IT" sz="2000" dirty="0" smtClean="0">
                <a:solidFill>
                  <a:srgbClr val="073779"/>
                </a:solidFill>
                <a:latin typeface="Eurostile"/>
                <a:cs typeface="Eurostile"/>
              </a:rPr>
              <a:t> </a:t>
            </a:r>
          </a:p>
        </p:txBody>
      </p:sp>
      <p:sp>
        <p:nvSpPr>
          <p:cNvPr id="7" name="CasellaDiTesto 6"/>
          <p:cNvSpPr txBox="1"/>
          <p:nvPr/>
        </p:nvSpPr>
        <p:spPr>
          <a:xfrm>
            <a:off x="3358823" y="1359870"/>
            <a:ext cx="5380424" cy="646331"/>
          </a:xfrm>
          <a:prstGeom prst="rect">
            <a:avLst/>
          </a:prstGeom>
          <a:noFill/>
          <a:ln>
            <a:solidFill>
              <a:schemeClr val="tx2">
                <a:lumMod val="75000"/>
              </a:schemeClr>
            </a:solidFill>
          </a:ln>
        </p:spPr>
        <p:txBody>
          <a:bodyPr wrap="none" rtlCol="0">
            <a:spAutoFit/>
          </a:bodyPr>
          <a:lstStyle/>
          <a:p>
            <a:pPr algn="ctr"/>
            <a:r>
              <a:rPr lang="it-IT" dirty="0" smtClean="0">
                <a:solidFill>
                  <a:srgbClr val="073779"/>
                </a:solidFill>
                <a:latin typeface="Eurostile"/>
                <a:cs typeface="Eurostile"/>
              </a:rPr>
              <a:t>The </a:t>
            </a:r>
            <a:r>
              <a:rPr lang="it-IT" dirty="0" err="1" smtClean="0">
                <a:solidFill>
                  <a:srgbClr val="073779"/>
                </a:solidFill>
                <a:latin typeface="Eurostile"/>
                <a:cs typeface="Eurostile"/>
              </a:rPr>
              <a:t>place</a:t>
            </a:r>
            <a:r>
              <a:rPr lang="it-IT" dirty="0" smtClean="0">
                <a:solidFill>
                  <a:srgbClr val="073779"/>
                </a:solidFill>
                <a:latin typeface="Eurostile"/>
                <a:cs typeface="Eurostile"/>
              </a:rPr>
              <a:t> </a:t>
            </a:r>
            <a:r>
              <a:rPr lang="it-IT" dirty="0" err="1" smtClean="0">
                <a:solidFill>
                  <a:srgbClr val="073779"/>
                </a:solidFill>
                <a:latin typeface="Eurostile"/>
                <a:cs typeface="Eurostile"/>
              </a:rPr>
              <a:t>where</a:t>
            </a:r>
            <a:r>
              <a:rPr lang="it-IT" dirty="0" smtClean="0">
                <a:solidFill>
                  <a:srgbClr val="073779"/>
                </a:solidFill>
                <a:latin typeface="Eurostile"/>
                <a:cs typeface="Eurostile"/>
              </a:rPr>
              <a:t> </a:t>
            </a:r>
            <a:r>
              <a:rPr lang="it-IT" dirty="0" err="1" smtClean="0">
                <a:solidFill>
                  <a:srgbClr val="073779"/>
                </a:solidFill>
                <a:latin typeface="Eurostile"/>
                <a:cs typeface="Eurostile"/>
              </a:rPr>
              <a:t>you</a:t>
            </a:r>
            <a:r>
              <a:rPr lang="it-IT" dirty="0" smtClean="0">
                <a:solidFill>
                  <a:srgbClr val="073779"/>
                </a:solidFill>
                <a:latin typeface="Eurostile"/>
                <a:cs typeface="Eurostile"/>
              </a:rPr>
              <a:t> look </a:t>
            </a:r>
            <a:r>
              <a:rPr lang="it-IT" dirty="0" err="1" smtClean="0">
                <a:solidFill>
                  <a:srgbClr val="073779"/>
                </a:solidFill>
                <a:latin typeface="Eurostile"/>
                <a:cs typeface="Eurostile"/>
              </a:rPr>
              <a:t>at</a:t>
            </a:r>
            <a:r>
              <a:rPr lang="it-IT" dirty="0" smtClean="0">
                <a:solidFill>
                  <a:srgbClr val="073779"/>
                </a:solidFill>
                <a:latin typeface="Eurostile"/>
                <a:cs typeface="Eurostile"/>
              </a:rPr>
              <a:t> </a:t>
            </a:r>
            <a:r>
              <a:rPr lang="it-IT" b="1" i="1" dirty="0" err="1" smtClean="0">
                <a:solidFill>
                  <a:srgbClr val="073779"/>
                </a:solidFill>
                <a:latin typeface="Eurostile"/>
                <a:cs typeface="Eurostile"/>
              </a:rPr>
              <a:t>makes</a:t>
            </a:r>
            <a:r>
              <a:rPr lang="it-IT" b="1" i="1" dirty="0" smtClean="0">
                <a:solidFill>
                  <a:srgbClr val="073779"/>
                </a:solidFill>
                <a:latin typeface="Eurostile"/>
                <a:cs typeface="Eurostile"/>
              </a:rPr>
              <a:t> the </a:t>
            </a:r>
            <a:r>
              <a:rPr lang="it-IT" b="1" i="1" dirty="0" err="1" smtClean="0">
                <a:solidFill>
                  <a:srgbClr val="073779"/>
                </a:solidFill>
                <a:latin typeface="Eurostile"/>
                <a:cs typeface="Eurostile"/>
              </a:rPr>
              <a:t>difference</a:t>
            </a:r>
            <a:r>
              <a:rPr lang="it-IT" dirty="0" smtClean="0">
                <a:solidFill>
                  <a:srgbClr val="073779"/>
                </a:solidFill>
                <a:latin typeface="Eurostile"/>
                <a:cs typeface="Eurostile"/>
              </a:rPr>
              <a:t>:</a:t>
            </a:r>
          </a:p>
          <a:p>
            <a:pPr algn="ctr"/>
            <a:r>
              <a:rPr lang="it-IT" dirty="0" err="1">
                <a:solidFill>
                  <a:srgbClr val="073779"/>
                </a:solidFill>
                <a:latin typeface="Eurostile"/>
                <a:cs typeface="Eurostile"/>
              </a:rPr>
              <a:t>m</a:t>
            </a:r>
            <a:r>
              <a:rPr lang="it-IT" dirty="0" err="1" smtClean="0">
                <a:solidFill>
                  <a:srgbClr val="073779"/>
                </a:solidFill>
                <a:latin typeface="Eurostile"/>
                <a:cs typeface="Eurostile"/>
              </a:rPr>
              <a:t>ost</a:t>
            </a:r>
            <a:r>
              <a:rPr lang="it-IT" dirty="0" smtClean="0">
                <a:solidFill>
                  <a:srgbClr val="073779"/>
                </a:solidFill>
                <a:latin typeface="Eurostile"/>
                <a:cs typeface="Eurostile"/>
              </a:rPr>
              <a:t> of the </a:t>
            </a:r>
            <a:r>
              <a:rPr lang="it-IT" dirty="0" err="1" smtClean="0">
                <a:solidFill>
                  <a:srgbClr val="073779"/>
                </a:solidFill>
                <a:latin typeface="Eurostile"/>
                <a:cs typeface="Eurostile"/>
              </a:rPr>
              <a:t>Galactic</a:t>
            </a:r>
            <a:r>
              <a:rPr lang="it-IT" dirty="0" smtClean="0">
                <a:solidFill>
                  <a:srgbClr val="073779"/>
                </a:solidFill>
                <a:latin typeface="Eurostile"/>
                <a:cs typeface="Eurostile"/>
              </a:rPr>
              <a:t> </a:t>
            </a:r>
            <a:r>
              <a:rPr lang="it-IT" dirty="0" err="1" smtClean="0">
                <a:solidFill>
                  <a:srgbClr val="073779"/>
                </a:solidFill>
                <a:latin typeface="Eurostile"/>
                <a:cs typeface="Eurostile"/>
              </a:rPr>
              <a:t>sources</a:t>
            </a:r>
            <a:r>
              <a:rPr lang="it-IT" dirty="0" smtClean="0">
                <a:solidFill>
                  <a:srgbClr val="073779"/>
                </a:solidFill>
                <a:latin typeface="Eurostile"/>
                <a:cs typeface="Eurostile"/>
              </a:rPr>
              <a:t> </a:t>
            </a:r>
            <a:r>
              <a:rPr lang="it-IT" dirty="0" err="1" smtClean="0">
                <a:solidFill>
                  <a:srgbClr val="073779"/>
                </a:solidFill>
                <a:latin typeface="Eurostile"/>
                <a:cs typeface="Eurostile"/>
              </a:rPr>
              <a:t>localised</a:t>
            </a:r>
            <a:r>
              <a:rPr lang="it-IT" dirty="0" smtClean="0">
                <a:solidFill>
                  <a:srgbClr val="073779"/>
                </a:solidFill>
                <a:latin typeface="Eurostile"/>
                <a:cs typeface="Eurostile"/>
              </a:rPr>
              <a:t> in/</a:t>
            </a:r>
            <a:r>
              <a:rPr lang="it-IT" dirty="0" err="1" smtClean="0">
                <a:solidFill>
                  <a:srgbClr val="073779"/>
                </a:solidFill>
                <a:latin typeface="Eurostile"/>
                <a:cs typeface="Eurostile"/>
              </a:rPr>
              <a:t>close</a:t>
            </a:r>
            <a:r>
              <a:rPr lang="it-IT" dirty="0" smtClean="0">
                <a:solidFill>
                  <a:srgbClr val="073779"/>
                </a:solidFill>
                <a:latin typeface="Eurostile"/>
                <a:cs typeface="Eurostile"/>
              </a:rPr>
              <a:t> the GP</a:t>
            </a:r>
            <a:endParaRPr lang="it-IT" dirty="0">
              <a:solidFill>
                <a:srgbClr val="073779"/>
              </a:solidFill>
              <a:latin typeface="Eurostile"/>
              <a:cs typeface="Eurostile"/>
            </a:endParaRPr>
          </a:p>
        </p:txBody>
      </p:sp>
      <p:grpSp>
        <p:nvGrpSpPr>
          <p:cNvPr id="9" name="Gruppo 8"/>
          <p:cNvGrpSpPr/>
          <p:nvPr/>
        </p:nvGrpSpPr>
        <p:grpSpPr>
          <a:xfrm>
            <a:off x="1559202" y="3886491"/>
            <a:ext cx="7186590" cy="2018164"/>
            <a:chOff x="1423479" y="1005465"/>
            <a:chExt cx="7186590" cy="2018164"/>
          </a:xfrm>
        </p:grpSpPr>
        <p:pic>
          <p:nvPicPr>
            <p:cNvPr id="10" name="Immagine 9"/>
            <p:cNvPicPr>
              <a:picLocks noChangeAspect="1"/>
            </p:cNvPicPr>
            <p:nvPr/>
          </p:nvPicPr>
          <p:blipFill rotWithShape="1">
            <a:blip r:embed="rId3"/>
            <a:srcRect b="59522"/>
            <a:stretch/>
          </p:blipFill>
          <p:spPr>
            <a:xfrm>
              <a:off x="1423479" y="1005465"/>
              <a:ext cx="7186590" cy="1574347"/>
            </a:xfrm>
            <a:prstGeom prst="rect">
              <a:avLst/>
            </a:prstGeom>
          </p:spPr>
        </p:pic>
        <p:pic>
          <p:nvPicPr>
            <p:cNvPr id="11" name="Immagine 10"/>
            <p:cNvPicPr>
              <a:picLocks noChangeAspect="1"/>
            </p:cNvPicPr>
            <p:nvPr/>
          </p:nvPicPr>
          <p:blipFill rotWithShape="1">
            <a:blip r:embed="rId4"/>
            <a:srcRect t="87569"/>
            <a:stretch/>
          </p:blipFill>
          <p:spPr>
            <a:xfrm>
              <a:off x="1423479" y="2540122"/>
              <a:ext cx="7186590" cy="483507"/>
            </a:xfrm>
            <a:prstGeom prst="rect">
              <a:avLst/>
            </a:prstGeom>
          </p:spPr>
        </p:pic>
      </p:grpSp>
      <p:sp>
        <p:nvSpPr>
          <p:cNvPr id="2" name="CasellaDiTesto 1"/>
          <p:cNvSpPr txBox="1"/>
          <p:nvPr/>
        </p:nvSpPr>
        <p:spPr>
          <a:xfrm>
            <a:off x="0" y="2478512"/>
            <a:ext cx="4467890" cy="1477328"/>
          </a:xfrm>
          <a:prstGeom prst="rect">
            <a:avLst/>
          </a:prstGeom>
          <a:noFill/>
        </p:spPr>
        <p:txBody>
          <a:bodyPr wrap="none" rtlCol="0">
            <a:spAutoFit/>
          </a:bodyPr>
          <a:lstStyle/>
          <a:p>
            <a:r>
              <a:rPr lang="it-IT" b="1" i="1" dirty="0" smtClean="0">
                <a:solidFill>
                  <a:srgbClr val="073779"/>
                </a:solidFill>
                <a:latin typeface="Eurostile"/>
                <a:cs typeface="Eurostile"/>
              </a:rPr>
              <a:t>The </a:t>
            </a:r>
            <a:r>
              <a:rPr lang="it-IT" b="1" i="1" dirty="0" err="1" smtClean="0">
                <a:solidFill>
                  <a:srgbClr val="073779"/>
                </a:solidFill>
                <a:latin typeface="Eurostile"/>
                <a:cs typeface="Eurostile"/>
              </a:rPr>
              <a:t>concept</a:t>
            </a:r>
            <a:r>
              <a:rPr lang="it-IT" b="1" i="1" dirty="0" smtClean="0">
                <a:solidFill>
                  <a:srgbClr val="073779"/>
                </a:solidFill>
                <a:latin typeface="Eurostile"/>
                <a:cs typeface="Eurostile"/>
              </a:rPr>
              <a:t> of </a:t>
            </a:r>
            <a:r>
              <a:rPr lang="it-IT" b="1" i="1" dirty="0" err="1" smtClean="0">
                <a:solidFill>
                  <a:srgbClr val="073779"/>
                </a:solidFill>
                <a:latin typeface="Eurostile"/>
                <a:cs typeface="Eurostile"/>
              </a:rPr>
              <a:t>generic</a:t>
            </a:r>
            <a:r>
              <a:rPr lang="it-IT" b="1" i="1" dirty="0" smtClean="0">
                <a:solidFill>
                  <a:srgbClr val="073779"/>
                </a:solidFill>
                <a:latin typeface="Eurostile"/>
                <a:cs typeface="Eurostile"/>
              </a:rPr>
              <a:t> </a:t>
            </a:r>
            <a:r>
              <a:rPr lang="it-IT" b="1" i="1" dirty="0" err="1" smtClean="0">
                <a:solidFill>
                  <a:srgbClr val="073779"/>
                </a:solidFill>
                <a:latin typeface="Eurostile"/>
                <a:cs typeface="Eurostile"/>
              </a:rPr>
              <a:t>surveys</a:t>
            </a:r>
            <a:r>
              <a:rPr lang="it-IT" b="1" i="1" dirty="0" smtClean="0">
                <a:solidFill>
                  <a:srgbClr val="073779"/>
                </a:solidFill>
                <a:latin typeface="Eurostile"/>
                <a:cs typeface="Eurostile"/>
              </a:rPr>
              <a:t>:</a:t>
            </a:r>
          </a:p>
          <a:p>
            <a:endParaRPr lang="it-IT" dirty="0" smtClean="0">
              <a:solidFill>
                <a:srgbClr val="073779"/>
              </a:solidFill>
              <a:latin typeface="Eurostile"/>
              <a:cs typeface="Eurostile"/>
            </a:endParaRPr>
          </a:p>
          <a:p>
            <a:pPr marL="285750" indent="-285750">
              <a:buFont typeface="Arial"/>
              <a:buChar char="•"/>
            </a:pPr>
            <a:r>
              <a:rPr lang="it-IT" dirty="0" err="1" smtClean="0">
                <a:solidFill>
                  <a:srgbClr val="073779"/>
                </a:solidFill>
                <a:latin typeface="Eurostile"/>
                <a:cs typeface="Eurostile"/>
              </a:rPr>
              <a:t>Maximize</a:t>
            </a:r>
            <a:r>
              <a:rPr lang="it-IT" dirty="0" smtClean="0">
                <a:solidFill>
                  <a:srgbClr val="073779"/>
                </a:solidFill>
                <a:latin typeface="Eurostile"/>
                <a:cs typeface="Eurostile"/>
              </a:rPr>
              <a:t> the </a:t>
            </a:r>
            <a:r>
              <a:rPr lang="it-IT" dirty="0" err="1" smtClean="0">
                <a:solidFill>
                  <a:srgbClr val="073779"/>
                </a:solidFill>
                <a:latin typeface="Eurostile"/>
                <a:cs typeface="Eurostile"/>
              </a:rPr>
              <a:t>return</a:t>
            </a:r>
            <a:r>
              <a:rPr lang="it-IT" dirty="0" smtClean="0">
                <a:solidFill>
                  <a:srgbClr val="073779"/>
                </a:solidFill>
                <a:latin typeface="Eurostile"/>
                <a:cs typeface="Eurostile"/>
              </a:rPr>
              <a:t> for  “</a:t>
            </a:r>
            <a:r>
              <a:rPr lang="it-IT" dirty="0" err="1" smtClean="0">
                <a:solidFill>
                  <a:srgbClr val="073779"/>
                </a:solidFill>
                <a:latin typeface="Eurostile"/>
                <a:cs typeface="Eurostile"/>
              </a:rPr>
              <a:t>priority</a:t>
            </a:r>
            <a:r>
              <a:rPr lang="it-IT" dirty="0" smtClean="0">
                <a:solidFill>
                  <a:srgbClr val="073779"/>
                </a:solidFill>
                <a:latin typeface="Eurostile"/>
                <a:cs typeface="Eurostile"/>
              </a:rPr>
              <a:t> Science”</a:t>
            </a:r>
          </a:p>
          <a:p>
            <a:pPr marL="285750" indent="-285750">
              <a:buFont typeface="Arial"/>
              <a:buChar char="•"/>
            </a:pPr>
            <a:r>
              <a:rPr lang="it-IT" dirty="0" err="1" smtClean="0">
                <a:solidFill>
                  <a:srgbClr val="073779"/>
                </a:solidFill>
                <a:latin typeface="Eurostile"/>
                <a:cs typeface="Eurostile"/>
              </a:rPr>
              <a:t>Maximize</a:t>
            </a:r>
            <a:r>
              <a:rPr lang="it-IT" dirty="0" smtClean="0">
                <a:solidFill>
                  <a:srgbClr val="073779"/>
                </a:solidFill>
                <a:latin typeface="Eurostile"/>
                <a:cs typeface="Eurostile"/>
              </a:rPr>
              <a:t> the </a:t>
            </a:r>
            <a:r>
              <a:rPr lang="it-IT" dirty="0" err="1" smtClean="0">
                <a:solidFill>
                  <a:srgbClr val="073779"/>
                </a:solidFill>
                <a:latin typeface="Eurostile"/>
                <a:cs typeface="Eurostile"/>
              </a:rPr>
              <a:t>commensality</a:t>
            </a:r>
            <a:endParaRPr lang="it-IT" dirty="0" smtClean="0">
              <a:solidFill>
                <a:srgbClr val="073779"/>
              </a:solidFill>
              <a:latin typeface="Eurostile"/>
              <a:cs typeface="Eurostile"/>
            </a:endParaRPr>
          </a:p>
          <a:p>
            <a:endParaRPr lang="it-IT" dirty="0">
              <a:solidFill>
                <a:srgbClr val="0000C2"/>
              </a:solidFill>
              <a:latin typeface="Comic Sans MS"/>
              <a:cs typeface="Comic Sans MS"/>
            </a:endParaRPr>
          </a:p>
        </p:txBody>
      </p:sp>
      <p:sp>
        <p:nvSpPr>
          <p:cNvPr id="3" name="CasellaDiTesto 2"/>
          <p:cNvSpPr txBox="1"/>
          <p:nvPr/>
        </p:nvSpPr>
        <p:spPr>
          <a:xfrm>
            <a:off x="1441770" y="6177896"/>
            <a:ext cx="6767448" cy="646331"/>
          </a:xfrm>
          <a:prstGeom prst="rect">
            <a:avLst/>
          </a:prstGeom>
          <a:noFill/>
          <a:ln>
            <a:solidFill>
              <a:schemeClr val="tx2">
                <a:lumMod val="75000"/>
              </a:schemeClr>
            </a:solidFill>
          </a:ln>
        </p:spPr>
        <p:txBody>
          <a:bodyPr wrap="none" rtlCol="0">
            <a:spAutoFit/>
          </a:bodyPr>
          <a:lstStyle/>
          <a:p>
            <a:pPr algn="ctr"/>
            <a:r>
              <a:rPr lang="it-IT" dirty="0" err="1">
                <a:solidFill>
                  <a:srgbClr val="073779"/>
                </a:solidFill>
                <a:latin typeface="Eurostile"/>
                <a:cs typeface="Eurostile"/>
              </a:rPr>
              <a:t>Better</a:t>
            </a:r>
            <a:r>
              <a:rPr lang="it-IT" dirty="0">
                <a:solidFill>
                  <a:srgbClr val="073779"/>
                </a:solidFill>
                <a:latin typeface="Eurostile"/>
                <a:cs typeface="Eurostile"/>
              </a:rPr>
              <a:t> </a:t>
            </a:r>
            <a:r>
              <a:rPr lang="it-IT" dirty="0" err="1">
                <a:solidFill>
                  <a:srgbClr val="073779"/>
                </a:solidFill>
                <a:latin typeface="Eurostile"/>
                <a:cs typeface="Eurostile"/>
              </a:rPr>
              <a:t>angular</a:t>
            </a:r>
            <a:r>
              <a:rPr lang="it-IT" dirty="0">
                <a:solidFill>
                  <a:srgbClr val="073779"/>
                </a:solidFill>
                <a:latin typeface="Eurostile"/>
                <a:cs typeface="Eurostile"/>
              </a:rPr>
              <a:t> </a:t>
            </a:r>
            <a:r>
              <a:rPr lang="it-IT" dirty="0" err="1">
                <a:solidFill>
                  <a:srgbClr val="073779"/>
                </a:solidFill>
                <a:latin typeface="Eurostile"/>
                <a:cs typeface="Eurostile"/>
              </a:rPr>
              <a:t>resolution</a:t>
            </a:r>
            <a:r>
              <a:rPr lang="it-IT" dirty="0">
                <a:solidFill>
                  <a:srgbClr val="073779"/>
                </a:solidFill>
                <a:latin typeface="Eurostile"/>
                <a:cs typeface="Eurostile"/>
              </a:rPr>
              <a:t> and </a:t>
            </a:r>
            <a:r>
              <a:rPr lang="it-IT" dirty="0" err="1">
                <a:solidFill>
                  <a:srgbClr val="073779"/>
                </a:solidFill>
                <a:latin typeface="Eurostile"/>
                <a:cs typeface="Eurostile"/>
              </a:rPr>
              <a:t>sensitivity</a:t>
            </a:r>
            <a:r>
              <a:rPr lang="it-IT" dirty="0">
                <a:solidFill>
                  <a:srgbClr val="073779"/>
                </a:solidFill>
                <a:latin typeface="Eurostile"/>
                <a:cs typeface="Eurostile"/>
              </a:rPr>
              <a:t> </a:t>
            </a:r>
            <a:r>
              <a:rPr lang="it-IT" dirty="0" smtClean="0">
                <a:solidFill>
                  <a:srgbClr val="073779"/>
                </a:solidFill>
                <a:latin typeface="Eurostile"/>
                <a:cs typeface="Eurostile"/>
              </a:rPr>
              <a:t>(Continuum </a:t>
            </a:r>
            <a:r>
              <a:rPr lang="it-IT" dirty="0">
                <a:solidFill>
                  <a:srgbClr val="073779"/>
                </a:solidFill>
                <a:latin typeface="Eurostile"/>
                <a:cs typeface="Eurostile"/>
              </a:rPr>
              <a:t>&amp; </a:t>
            </a:r>
            <a:r>
              <a:rPr lang="it-IT" dirty="0" err="1">
                <a:solidFill>
                  <a:srgbClr val="073779"/>
                </a:solidFill>
                <a:latin typeface="Eurostile"/>
                <a:cs typeface="Eurostile"/>
              </a:rPr>
              <a:t>Spectral</a:t>
            </a:r>
            <a:r>
              <a:rPr lang="it-IT" dirty="0">
                <a:solidFill>
                  <a:srgbClr val="073779"/>
                </a:solidFill>
                <a:latin typeface="Eurostile"/>
                <a:cs typeface="Eurostile"/>
              </a:rPr>
              <a:t>) </a:t>
            </a:r>
            <a:r>
              <a:rPr lang="it-IT" dirty="0" err="1">
                <a:solidFill>
                  <a:srgbClr val="073779"/>
                </a:solidFill>
                <a:latin typeface="Eurostile"/>
                <a:cs typeface="Eurostile"/>
              </a:rPr>
              <a:t>than</a:t>
            </a:r>
            <a:endParaRPr lang="it-IT" dirty="0">
              <a:solidFill>
                <a:srgbClr val="073779"/>
              </a:solidFill>
              <a:latin typeface="Eurostile"/>
              <a:cs typeface="Eurostile"/>
            </a:endParaRPr>
          </a:p>
          <a:p>
            <a:pPr algn="ctr"/>
            <a:r>
              <a:rPr lang="it-IT" dirty="0" err="1">
                <a:solidFill>
                  <a:srgbClr val="073779"/>
                </a:solidFill>
                <a:latin typeface="Eurostile"/>
                <a:cs typeface="Eurostile"/>
              </a:rPr>
              <a:t>any</a:t>
            </a:r>
            <a:r>
              <a:rPr lang="it-IT" dirty="0">
                <a:solidFill>
                  <a:srgbClr val="073779"/>
                </a:solidFill>
                <a:latin typeface="Eurostile"/>
                <a:cs typeface="Eurostile"/>
              </a:rPr>
              <a:t> </a:t>
            </a:r>
            <a:r>
              <a:rPr lang="it-IT" dirty="0" err="1">
                <a:solidFill>
                  <a:srgbClr val="073779"/>
                </a:solidFill>
                <a:latin typeface="Eurostile"/>
                <a:cs typeface="Eurostile"/>
              </a:rPr>
              <a:t>ongoing</a:t>
            </a:r>
            <a:r>
              <a:rPr lang="it-IT" dirty="0">
                <a:solidFill>
                  <a:srgbClr val="073779"/>
                </a:solidFill>
                <a:latin typeface="Eurostile"/>
                <a:cs typeface="Eurostile"/>
              </a:rPr>
              <a:t>/</a:t>
            </a:r>
            <a:r>
              <a:rPr lang="it-IT" dirty="0" err="1">
                <a:solidFill>
                  <a:srgbClr val="073779"/>
                </a:solidFill>
                <a:latin typeface="Eurostile"/>
                <a:cs typeface="Eurostile"/>
              </a:rPr>
              <a:t>planned</a:t>
            </a:r>
            <a:r>
              <a:rPr lang="it-IT" dirty="0">
                <a:solidFill>
                  <a:srgbClr val="073779"/>
                </a:solidFill>
                <a:latin typeface="Eurostile"/>
                <a:cs typeface="Eurostile"/>
              </a:rPr>
              <a:t> </a:t>
            </a:r>
            <a:r>
              <a:rPr lang="it-IT" dirty="0" err="1">
                <a:solidFill>
                  <a:srgbClr val="073779"/>
                </a:solidFill>
                <a:latin typeface="Eurostile"/>
                <a:cs typeface="Eurostile"/>
              </a:rPr>
              <a:t>survey</a:t>
            </a:r>
            <a:r>
              <a:rPr lang="it-IT" dirty="0">
                <a:solidFill>
                  <a:srgbClr val="073779"/>
                </a:solidFill>
                <a:latin typeface="Eurostile"/>
                <a:cs typeface="Eurostile"/>
              </a:rPr>
              <a:t> of the </a:t>
            </a:r>
            <a:r>
              <a:rPr lang="it-IT" dirty="0" err="1">
                <a:solidFill>
                  <a:srgbClr val="073779"/>
                </a:solidFill>
                <a:latin typeface="Eurostile"/>
                <a:cs typeface="Eurostile"/>
              </a:rPr>
              <a:t>Galactic</a:t>
            </a:r>
            <a:r>
              <a:rPr lang="it-IT" dirty="0">
                <a:solidFill>
                  <a:srgbClr val="073779"/>
                </a:solidFill>
                <a:latin typeface="Eurostile"/>
                <a:cs typeface="Eurostile"/>
              </a:rPr>
              <a:t> </a:t>
            </a:r>
            <a:r>
              <a:rPr lang="it-IT" dirty="0" err="1" smtClean="0">
                <a:solidFill>
                  <a:srgbClr val="073779"/>
                </a:solidFill>
                <a:latin typeface="Eurostile"/>
                <a:cs typeface="Eurostile"/>
              </a:rPr>
              <a:t>Plane</a:t>
            </a:r>
            <a:endParaRPr lang="it-IT" dirty="0">
              <a:solidFill>
                <a:srgbClr val="073779"/>
              </a:solidFill>
              <a:latin typeface="Eurostile"/>
              <a:cs typeface="Eurostile"/>
            </a:endParaRPr>
          </a:p>
        </p:txBody>
      </p:sp>
      <p:sp>
        <p:nvSpPr>
          <p:cNvPr id="8" name="Rettangolo 7"/>
          <p:cNvSpPr/>
          <p:nvPr/>
        </p:nvSpPr>
        <p:spPr>
          <a:xfrm>
            <a:off x="5224206" y="4399594"/>
            <a:ext cx="626349" cy="209505"/>
          </a:xfrm>
          <a:prstGeom prst="rect">
            <a:avLst/>
          </a:prstGeom>
          <a:solidFill>
            <a:srgbClr val="FFFF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ttangolo 11"/>
          <p:cNvSpPr/>
          <p:nvPr/>
        </p:nvSpPr>
        <p:spPr>
          <a:xfrm>
            <a:off x="6365204" y="4394864"/>
            <a:ext cx="431842" cy="209505"/>
          </a:xfrm>
          <a:prstGeom prst="rect">
            <a:avLst/>
          </a:prstGeom>
          <a:solidFill>
            <a:srgbClr val="FFFF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12"/>
          <p:cNvSpPr/>
          <p:nvPr/>
        </p:nvSpPr>
        <p:spPr>
          <a:xfrm>
            <a:off x="5224206" y="5464901"/>
            <a:ext cx="626349" cy="209505"/>
          </a:xfrm>
          <a:prstGeom prst="rect">
            <a:avLst/>
          </a:prstGeom>
          <a:solidFill>
            <a:srgbClr val="FFFF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Rettangolo 13"/>
          <p:cNvSpPr/>
          <p:nvPr/>
        </p:nvSpPr>
        <p:spPr>
          <a:xfrm>
            <a:off x="6404207" y="5451806"/>
            <a:ext cx="368321" cy="209505"/>
          </a:xfrm>
          <a:prstGeom prst="rect">
            <a:avLst/>
          </a:prstGeom>
          <a:solidFill>
            <a:srgbClr val="FFFF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Freccia destra 4"/>
          <p:cNvSpPr>
            <a:spLocks/>
          </p:cNvSpPr>
          <p:nvPr/>
        </p:nvSpPr>
        <p:spPr>
          <a:xfrm>
            <a:off x="530790" y="4394864"/>
            <a:ext cx="648000" cy="180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Freccia destra 14"/>
          <p:cNvSpPr>
            <a:spLocks/>
          </p:cNvSpPr>
          <p:nvPr/>
        </p:nvSpPr>
        <p:spPr>
          <a:xfrm>
            <a:off x="530790" y="5494406"/>
            <a:ext cx="648000" cy="180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508211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8739" y="0"/>
            <a:ext cx="1881532" cy="369332"/>
          </a:xfrm>
          <a:prstGeom prst="rect">
            <a:avLst/>
          </a:prstGeom>
          <a:noFill/>
        </p:spPr>
        <p:txBody>
          <a:bodyPr wrap="none" rtlCol="0">
            <a:spAutoFit/>
          </a:bodyPr>
          <a:lstStyle/>
          <a:p>
            <a:r>
              <a:rPr lang="it-IT" dirty="0" smtClean="0">
                <a:solidFill>
                  <a:schemeClr val="bg1"/>
                </a:solidFill>
                <a:latin typeface="Eurostile"/>
                <a:cs typeface="Eurostile"/>
              </a:rPr>
              <a:t>G345.94-00.779</a:t>
            </a:r>
            <a:endParaRPr lang="it-IT" dirty="0">
              <a:solidFill>
                <a:schemeClr val="bg1"/>
              </a:solidFill>
              <a:latin typeface="Eurostile"/>
              <a:cs typeface="Eurostile"/>
            </a:endParaRPr>
          </a:p>
        </p:txBody>
      </p:sp>
      <p:pic>
        <p:nvPicPr>
          <p:cNvPr id="3" name="Immagine 2" descr="hi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5317" y="1372269"/>
            <a:ext cx="5230040" cy="4416258"/>
          </a:xfrm>
          <a:prstGeom prst="rect">
            <a:avLst/>
          </a:prstGeom>
        </p:spPr>
      </p:pic>
      <p:pic>
        <p:nvPicPr>
          <p:cNvPr id="4" name="Immagine 3" descr="hii_mgps.pdf"/>
          <p:cNvPicPr>
            <a:picLocks noChangeAspect="1"/>
          </p:cNvPicPr>
          <p:nvPr/>
        </p:nvPicPr>
        <p:blipFill rotWithShape="1">
          <a:blip r:embed="rId4">
            <a:extLst>
              <a:ext uri="{28A0092B-C50C-407E-A947-70E740481C1C}">
                <a14:useLocalDpi xmlns:a14="http://schemas.microsoft.com/office/drawing/2010/main" val="0"/>
              </a:ext>
            </a:extLst>
          </a:blip>
          <a:srcRect l="23430" t="25360" r="23052" b="41353"/>
          <a:stretch/>
        </p:blipFill>
        <p:spPr>
          <a:xfrm rot="21441474">
            <a:off x="4956120" y="1669719"/>
            <a:ext cx="3922990" cy="3452860"/>
          </a:xfrm>
          <a:prstGeom prst="rect">
            <a:avLst/>
          </a:prstGeom>
        </p:spPr>
      </p:pic>
      <p:sp>
        <p:nvSpPr>
          <p:cNvPr id="5" name="CasellaDiTesto 4"/>
          <p:cNvSpPr txBox="1"/>
          <p:nvPr/>
        </p:nvSpPr>
        <p:spPr>
          <a:xfrm>
            <a:off x="5092516" y="475808"/>
            <a:ext cx="4812632" cy="400110"/>
          </a:xfrm>
          <a:prstGeom prst="rect">
            <a:avLst/>
          </a:prstGeom>
          <a:noFill/>
        </p:spPr>
        <p:txBody>
          <a:bodyPr wrap="square" rtlCol="0">
            <a:spAutoFit/>
          </a:bodyPr>
          <a:lstStyle/>
          <a:p>
            <a:r>
              <a:rPr lang="it-IT" sz="2000" dirty="0" smtClean="0">
                <a:solidFill>
                  <a:srgbClr val="073779"/>
                </a:solidFill>
                <a:latin typeface="Eurostile"/>
                <a:cs typeface="Eurostile"/>
              </a:rPr>
              <a:t>HII  (</a:t>
            </a:r>
            <a:r>
              <a:rPr lang="it-IT" dirty="0" err="1" smtClean="0">
                <a:solidFill>
                  <a:srgbClr val="073779"/>
                </a:solidFill>
                <a:latin typeface="Eurostile"/>
                <a:cs typeface="Eurostile"/>
              </a:rPr>
              <a:t>Caswell</a:t>
            </a:r>
            <a:r>
              <a:rPr lang="it-IT" dirty="0" smtClean="0">
                <a:solidFill>
                  <a:srgbClr val="073779"/>
                </a:solidFill>
                <a:latin typeface="Eurostile"/>
                <a:cs typeface="Eurostile"/>
              </a:rPr>
              <a:t> 1987, Anderson 2014)</a:t>
            </a:r>
          </a:p>
        </p:txBody>
      </p:sp>
      <p:sp>
        <p:nvSpPr>
          <p:cNvPr id="6" name="CasellaDiTesto 5"/>
          <p:cNvSpPr txBox="1"/>
          <p:nvPr/>
        </p:nvSpPr>
        <p:spPr>
          <a:xfrm>
            <a:off x="157751" y="4489625"/>
            <a:ext cx="4348103" cy="1754327"/>
          </a:xfrm>
          <a:prstGeom prst="rect">
            <a:avLst/>
          </a:prstGeom>
          <a:noFill/>
        </p:spPr>
        <p:txBody>
          <a:bodyPr wrap="none" rtlCol="0">
            <a:spAutoFit/>
          </a:bodyPr>
          <a:lstStyle/>
          <a:p>
            <a:r>
              <a:rPr lang="en-GB" dirty="0" smtClean="0">
                <a:solidFill>
                  <a:srgbClr val="073779"/>
                </a:solidFill>
                <a:latin typeface="Eurostile"/>
                <a:cs typeface="Eurostile"/>
              </a:rPr>
              <a:t>SCORPIO/ASKAP@912 MHz</a:t>
            </a:r>
          </a:p>
          <a:p>
            <a:r>
              <a:rPr lang="en-GB" dirty="0" smtClean="0">
                <a:solidFill>
                  <a:srgbClr val="073779"/>
                </a:solidFill>
                <a:latin typeface="Eurostile"/>
                <a:cs typeface="Eurostile"/>
              </a:rPr>
              <a:t>Finer details </a:t>
            </a:r>
            <a:r>
              <a:rPr lang="en-GB" u="sng" dirty="0" smtClean="0">
                <a:solidFill>
                  <a:srgbClr val="073779"/>
                </a:solidFill>
                <a:latin typeface="Eurostile"/>
                <a:cs typeface="Eurostile"/>
              </a:rPr>
              <a:t>and</a:t>
            </a:r>
            <a:r>
              <a:rPr lang="en-GB" dirty="0" smtClean="0">
                <a:solidFill>
                  <a:srgbClr val="073779"/>
                </a:solidFill>
                <a:latin typeface="Eurostile"/>
                <a:cs typeface="Eurostile"/>
              </a:rPr>
              <a:t> overall structure</a:t>
            </a:r>
          </a:p>
          <a:p>
            <a:endParaRPr lang="en-GB" dirty="0" smtClean="0">
              <a:solidFill>
                <a:srgbClr val="073779"/>
              </a:solidFill>
              <a:latin typeface="Eurostile"/>
              <a:cs typeface="Eurostile"/>
            </a:endParaRPr>
          </a:p>
          <a:p>
            <a:r>
              <a:rPr lang="en-GB" dirty="0" err="1" smtClean="0">
                <a:solidFill>
                  <a:srgbClr val="073779"/>
                </a:solidFill>
                <a:latin typeface="Eurostile"/>
                <a:cs typeface="Eurostile"/>
              </a:rPr>
              <a:t>Extrordinary</a:t>
            </a:r>
            <a:r>
              <a:rPr lang="en-GB" dirty="0" smtClean="0">
                <a:solidFill>
                  <a:srgbClr val="073779"/>
                </a:solidFill>
                <a:latin typeface="Eurostile"/>
                <a:cs typeface="Eurostile"/>
              </a:rPr>
              <a:t>  capability of ASKAP to map </a:t>
            </a:r>
          </a:p>
          <a:p>
            <a:r>
              <a:rPr lang="en-GB" dirty="0" smtClean="0">
                <a:solidFill>
                  <a:srgbClr val="073779"/>
                </a:solidFill>
                <a:latin typeface="Eurostile"/>
                <a:cs typeface="Eurostile"/>
              </a:rPr>
              <a:t>Galactic sources up to 50’ (LAS@912 MHz)</a:t>
            </a:r>
          </a:p>
          <a:p>
            <a:r>
              <a:rPr lang="it-IT" dirty="0" smtClean="0">
                <a:solidFill>
                  <a:srgbClr val="073779"/>
                </a:solidFill>
              </a:rPr>
              <a:t> </a:t>
            </a:r>
            <a:endParaRPr lang="it-IT" dirty="0">
              <a:solidFill>
                <a:srgbClr val="073779"/>
              </a:solidFill>
            </a:endParaRPr>
          </a:p>
        </p:txBody>
      </p:sp>
      <p:sp>
        <p:nvSpPr>
          <p:cNvPr id="7" name="CasellaDiTesto 6"/>
          <p:cNvSpPr txBox="1"/>
          <p:nvPr/>
        </p:nvSpPr>
        <p:spPr>
          <a:xfrm>
            <a:off x="158739" y="1019284"/>
            <a:ext cx="6765757" cy="369332"/>
          </a:xfrm>
          <a:prstGeom prst="rect">
            <a:avLst/>
          </a:prstGeom>
          <a:noFill/>
        </p:spPr>
        <p:txBody>
          <a:bodyPr wrap="none" rtlCol="0">
            <a:spAutoFit/>
          </a:bodyPr>
          <a:lstStyle/>
          <a:p>
            <a:r>
              <a:rPr lang="it-IT" dirty="0" smtClean="0">
                <a:solidFill>
                  <a:srgbClr val="073779"/>
                </a:solidFill>
                <a:latin typeface="Eurostile"/>
                <a:cs typeface="Eurostile"/>
              </a:rPr>
              <a:t>MGPS </a:t>
            </a:r>
            <a:r>
              <a:rPr lang="it-IT" dirty="0" err="1" smtClean="0">
                <a:solidFill>
                  <a:srgbClr val="073779"/>
                </a:solidFill>
                <a:latin typeface="Eurostile"/>
                <a:cs typeface="Eurostile"/>
              </a:rPr>
              <a:t>conducted</a:t>
            </a:r>
            <a:r>
              <a:rPr lang="it-IT" dirty="0" smtClean="0">
                <a:solidFill>
                  <a:srgbClr val="073779"/>
                </a:solidFill>
                <a:latin typeface="Eurostile"/>
                <a:cs typeface="Eurostile"/>
              </a:rPr>
              <a:t> with the </a:t>
            </a:r>
            <a:r>
              <a:rPr lang="it-IT" dirty="0" err="1" smtClean="0">
                <a:solidFill>
                  <a:srgbClr val="073779"/>
                </a:solidFill>
                <a:latin typeface="Eurostile"/>
                <a:cs typeface="Eurostile"/>
              </a:rPr>
              <a:t>Molongo</a:t>
            </a:r>
            <a:r>
              <a:rPr lang="it-IT" dirty="0" smtClean="0">
                <a:solidFill>
                  <a:srgbClr val="073779"/>
                </a:solidFill>
                <a:latin typeface="Eurostile"/>
                <a:cs typeface="Eurostile"/>
              </a:rPr>
              <a:t> </a:t>
            </a:r>
            <a:r>
              <a:rPr lang="it-IT" dirty="0" err="1" smtClean="0">
                <a:solidFill>
                  <a:srgbClr val="073779"/>
                </a:solidFill>
                <a:latin typeface="Eurostile"/>
                <a:cs typeface="Eurostile"/>
              </a:rPr>
              <a:t>Observatory</a:t>
            </a:r>
            <a:r>
              <a:rPr lang="it-IT" dirty="0" smtClean="0">
                <a:solidFill>
                  <a:srgbClr val="073779"/>
                </a:solidFill>
                <a:latin typeface="Eurostile"/>
                <a:cs typeface="Eurostile"/>
              </a:rPr>
              <a:t> </a:t>
            </a:r>
            <a:r>
              <a:rPr lang="it-IT" dirty="0" err="1" smtClean="0">
                <a:solidFill>
                  <a:srgbClr val="073779"/>
                </a:solidFill>
                <a:latin typeface="Eurostile"/>
                <a:cs typeface="Eurostile"/>
              </a:rPr>
              <a:t>Synthesis</a:t>
            </a:r>
            <a:r>
              <a:rPr lang="it-IT" dirty="0" smtClean="0">
                <a:solidFill>
                  <a:srgbClr val="073779"/>
                </a:solidFill>
                <a:latin typeface="Eurostile"/>
                <a:cs typeface="Eurostile"/>
              </a:rPr>
              <a:t> </a:t>
            </a:r>
            <a:r>
              <a:rPr lang="it-IT" dirty="0" err="1" smtClean="0">
                <a:solidFill>
                  <a:srgbClr val="073779"/>
                </a:solidFill>
                <a:latin typeface="Eurostile"/>
                <a:cs typeface="Eurostile"/>
              </a:rPr>
              <a:t>Telescope</a:t>
            </a:r>
            <a:endParaRPr lang="it-IT" dirty="0">
              <a:solidFill>
                <a:srgbClr val="073779"/>
              </a:solidFill>
              <a:latin typeface="Eurostile"/>
              <a:cs typeface="Eurostile"/>
            </a:endParaRPr>
          </a:p>
        </p:txBody>
      </p:sp>
      <p:sp>
        <p:nvSpPr>
          <p:cNvPr id="8" name="CasellaDiTesto 7"/>
          <p:cNvSpPr txBox="1"/>
          <p:nvPr/>
        </p:nvSpPr>
        <p:spPr>
          <a:xfrm>
            <a:off x="264695" y="1491734"/>
            <a:ext cx="1108334" cy="369332"/>
          </a:xfrm>
          <a:prstGeom prst="rect">
            <a:avLst/>
          </a:prstGeom>
          <a:noFill/>
        </p:spPr>
        <p:txBody>
          <a:bodyPr wrap="none" rtlCol="0">
            <a:spAutoFit/>
          </a:bodyPr>
          <a:lstStyle/>
          <a:p>
            <a:r>
              <a:rPr lang="it-IT" dirty="0" smtClean="0">
                <a:solidFill>
                  <a:srgbClr val="073779"/>
                </a:solidFill>
                <a:latin typeface="Eurostile"/>
                <a:cs typeface="Eurostile"/>
              </a:rPr>
              <a:t>843 MHz</a:t>
            </a:r>
            <a:endParaRPr lang="it-IT" dirty="0">
              <a:solidFill>
                <a:srgbClr val="073779"/>
              </a:solidFill>
              <a:latin typeface="Eurostile"/>
              <a:cs typeface="Eurostile"/>
            </a:endParaRPr>
          </a:p>
        </p:txBody>
      </p:sp>
    </p:spTree>
    <p:extLst>
      <p:ext uri="{BB962C8B-B14F-4D97-AF65-F5344CB8AC3E}">
        <p14:creationId xmlns:p14="http://schemas.microsoft.com/office/powerpoint/2010/main" val="2708047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nr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921" y="730258"/>
            <a:ext cx="6248400" cy="5702300"/>
          </a:xfrm>
          <a:prstGeom prst="rect">
            <a:avLst/>
          </a:prstGeom>
        </p:spPr>
      </p:pic>
      <p:sp>
        <p:nvSpPr>
          <p:cNvPr id="3" name="CasellaDiTesto 2"/>
          <p:cNvSpPr txBox="1"/>
          <p:nvPr/>
        </p:nvSpPr>
        <p:spPr>
          <a:xfrm>
            <a:off x="354290" y="53470"/>
            <a:ext cx="8693805" cy="369332"/>
          </a:xfrm>
          <a:prstGeom prst="rect">
            <a:avLst/>
          </a:prstGeom>
          <a:noFill/>
        </p:spPr>
        <p:txBody>
          <a:bodyPr wrap="square" rtlCol="0">
            <a:spAutoFit/>
          </a:bodyPr>
          <a:lstStyle/>
          <a:p>
            <a:r>
              <a:rPr lang="it-IT" dirty="0" smtClean="0">
                <a:solidFill>
                  <a:srgbClr val="FFFFFF"/>
                </a:solidFill>
                <a:latin typeface="Eurostile"/>
                <a:cs typeface="Eurostile"/>
              </a:rPr>
              <a:t>SNR candidate                                                                                               SNR G344.7-0.1 </a:t>
            </a:r>
            <a:endParaRPr lang="it-IT" dirty="0">
              <a:solidFill>
                <a:srgbClr val="FFFFFF"/>
              </a:solidFill>
              <a:latin typeface="Eurostile"/>
              <a:cs typeface="Eurostile"/>
            </a:endParaRPr>
          </a:p>
        </p:txBody>
      </p:sp>
    </p:spTree>
    <p:extLst>
      <p:ext uri="{BB962C8B-B14F-4D97-AF65-F5344CB8AC3E}">
        <p14:creationId xmlns:p14="http://schemas.microsoft.com/office/powerpoint/2010/main" val="23417985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G345-ASKAP.pdf"/>
          <p:cNvPicPr>
            <a:picLocks noChangeAspect="1"/>
          </p:cNvPicPr>
          <p:nvPr/>
        </p:nvPicPr>
        <p:blipFill rotWithShape="1">
          <a:blip r:embed="rId3">
            <a:extLst>
              <a:ext uri="{28A0092B-C50C-407E-A947-70E740481C1C}">
                <a14:useLocalDpi xmlns:a14="http://schemas.microsoft.com/office/drawing/2010/main" val="0"/>
              </a:ext>
            </a:extLst>
          </a:blip>
          <a:srcRect l="6967" t="8761" r="16501" b="35092"/>
          <a:stretch/>
        </p:blipFill>
        <p:spPr>
          <a:xfrm>
            <a:off x="33290" y="989513"/>
            <a:ext cx="5390348" cy="5117790"/>
          </a:xfrm>
          <a:prstGeom prst="rect">
            <a:avLst/>
          </a:prstGeom>
        </p:spPr>
      </p:pic>
      <p:sp>
        <p:nvSpPr>
          <p:cNvPr id="6" name="Rettangolo 5"/>
          <p:cNvSpPr/>
          <p:nvPr/>
        </p:nvSpPr>
        <p:spPr>
          <a:xfrm>
            <a:off x="2443105" y="3192573"/>
            <a:ext cx="482854" cy="4616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noFill/>
            </a:endParaRPr>
          </a:p>
        </p:txBody>
      </p:sp>
      <p:pic>
        <p:nvPicPr>
          <p:cNvPr id="12" name="Immagine 11" descr="G345_central_ATCA.pdf"/>
          <p:cNvPicPr>
            <a:picLocks noChangeAspect="1"/>
          </p:cNvPicPr>
          <p:nvPr/>
        </p:nvPicPr>
        <p:blipFill rotWithShape="1">
          <a:blip r:embed="rId4">
            <a:extLst>
              <a:ext uri="{28A0092B-C50C-407E-A947-70E740481C1C}">
                <a14:useLocalDpi xmlns:a14="http://schemas.microsoft.com/office/drawing/2010/main" val="0"/>
              </a:ext>
            </a:extLst>
          </a:blip>
          <a:srcRect l="6904" t="16526" r="19337" b="40069"/>
          <a:stretch/>
        </p:blipFill>
        <p:spPr>
          <a:xfrm>
            <a:off x="5183472" y="2093289"/>
            <a:ext cx="3936385" cy="2997738"/>
          </a:xfrm>
          <a:prstGeom prst="rect">
            <a:avLst/>
          </a:prstGeom>
        </p:spPr>
      </p:pic>
      <p:cxnSp>
        <p:nvCxnSpPr>
          <p:cNvPr id="13" name="Connettore 1 12"/>
          <p:cNvCxnSpPr/>
          <p:nvPr/>
        </p:nvCxnSpPr>
        <p:spPr>
          <a:xfrm flipV="1">
            <a:off x="2443105" y="2318303"/>
            <a:ext cx="3527947" cy="87427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a:off x="2443105" y="3641009"/>
            <a:ext cx="3527947" cy="843568"/>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6909136" y="1640085"/>
            <a:ext cx="1566759" cy="307777"/>
          </a:xfrm>
          <a:prstGeom prst="rect">
            <a:avLst/>
          </a:prstGeom>
          <a:solidFill>
            <a:srgbClr val="FFFFFF"/>
          </a:solidFill>
        </p:spPr>
        <p:txBody>
          <a:bodyPr wrap="square" rtlCol="0">
            <a:spAutoFit/>
          </a:bodyPr>
          <a:lstStyle/>
          <a:p>
            <a:r>
              <a:rPr lang="en-GB" sz="1400" dirty="0" smtClean="0"/>
              <a:t>Central Source</a:t>
            </a:r>
            <a:endParaRPr lang="en-GB" sz="1400" dirty="0"/>
          </a:p>
        </p:txBody>
      </p:sp>
      <p:sp>
        <p:nvSpPr>
          <p:cNvPr id="19" name="CasellaDiTesto 18"/>
          <p:cNvSpPr txBox="1"/>
          <p:nvPr/>
        </p:nvSpPr>
        <p:spPr>
          <a:xfrm>
            <a:off x="6147868" y="2088075"/>
            <a:ext cx="915084" cy="461665"/>
          </a:xfrm>
          <a:prstGeom prst="rect">
            <a:avLst/>
          </a:prstGeom>
          <a:noFill/>
        </p:spPr>
        <p:txBody>
          <a:bodyPr wrap="square" rtlCol="0">
            <a:spAutoFit/>
          </a:bodyPr>
          <a:lstStyle/>
          <a:p>
            <a:r>
              <a:rPr lang="en-GB" sz="1200" dirty="0" smtClean="0">
                <a:solidFill>
                  <a:srgbClr val="FFFFFF"/>
                </a:solidFill>
              </a:rPr>
              <a:t>ATCA</a:t>
            </a:r>
          </a:p>
          <a:p>
            <a:r>
              <a:rPr lang="en-GB" sz="1200" dirty="0" smtClean="0">
                <a:solidFill>
                  <a:srgbClr val="FFFFFF"/>
                </a:solidFill>
              </a:rPr>
              <a:t>1400 MHz</a:t>
            </a:r>
            <a:endParaRPr lang="en-GB" sz="1200" dirty="0">
              <a:solidFill>
                <a:srgbClr val="FFFFFF"/>
              </a:solidFill>
            </a:endParaRPr>
          </a:p>
        </p:txBody>
      </p:sp>
      <p:sp>
        <p:nvSpPr>
          <p:cNvPr id="20" name="CasellaDiTesto 19"/>
          <p:cNvSpPr txBox="1"/>
          <p:nvPr/>
        </p:nvSpPr>
        <p:spPr>
          <a:xfrm>
            <a:off x="1339707" y="1052797"/>
            <a:ext cx="1016416" cy="461665"/>
          </a:xfrm>
          <a:prstGeom prst="rect">
            <a:avLst/>
          </a:prstGeom>
          <a:noFill/>
        </p:spPr>
        <p:txBody>
          <a:bodyPr wrap="square" rtlCol="0">
            <a:spAutoFit/>
          </a:bodyPr>
          <a:lstStyle/>
          <a:p>
            <a:r>
              <a:rPr lang="en-GB" sz="1200" dirty="0" smtClean="0">
                <a:solidFill>
                  <a:srgbClr val="FFFFFF"/>
                </a:solidFill>
              </a:rPr>
              <a:t>ASKAP</a:t>
            </a:r>
          </a:p>
          <a:p>
            <a:r>
              <a:rPr lang="en-GB" sz="1200" dirty="0" smtClean="0">
                <a:solidFill>
                  <a:srgbClr val="FFFFFF"/>
                </a:solidFill>
              </a:rPr>
              <a:t>925 MHz</a:t>
            </a:r>
            <a:endParaRPr lang="en-GB" sz="1200" dirty="0">
              <a:solidFill>
                <a:srgbClr val="FFFFFF"/>
              </a:solidFill>
            </a:endParaRPr>
          </a:p>
        </p:txBody>
      </p:sp>
    </p:spTree>
    <p:extLst>
      <p:ext uri="{BB962C8B-B14F-4D97-AF65-F5344CB8AC3E}">
        <p14:creationId xmlns:p14="http://schemas.microsoft.com/office/powerpoint/2010/main" val="102088253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NR_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00" y="825500"/>
            <a:ext cx="5130800" cy="5194300"/>
          </a:xfrm>
          <a:prstGeom prst="rect">
            <a:avLst/>
          </a:prstGeom>
        </p:spPr>
      </p:pic>
      <p:sp>
        <p:nvSpPr>
          <p:cNvPr id="4" name="CasellaDiTesto 3"/>
          <p:cNvSpPr txBox="1"/>
          <p:nvPr/>
        </p:nvSpPr>
        <p:spPr>
          <a:xfrm>
            <a:off x="0" y="0"/>
            <a:ext cx="9144000" cy="646331"/>
          </a:xfrm>
          <a:prstGeom prst="rect">
            <a:avLst/>
          </a:prstGeom>
          <a:noFill/>
        </p:spPr>
        <p:txBody>
          <a:bodyPr wrap="square" rtlCol="0">
            <a:spAutoFit/>
          </a:bodyPr>
          <a:lstStyle/>
          <a:p>
            <a:r>
              <a:rPr lang="it-IT" dirty="0" smtClean="0">
                <a:solidFill>
                  <a:srgbClr val="FFFFFF"/>
                </a:solidFill>
                <a:latin typeface="Eurostile"/>
                <a:cs typeface="Eurostile"/>
              </a:rPr>
              <a:t> Band-3  SCORPIO family album                                                                            SNR G346.6-0.2                                                                                                                  SNR G346.6-00.2 </a:t>
            </a:r>
            <a:endParaRPr lang="it-IT" dirty="0">
              <a:solidFill>
                <a:srgbClr val="FFFFFF"/>
              </a:solidFill>
              <a:latin typeface="Eurostile"/>
              <a:cs typeface="Eurostile"/>
            </a:endParaRPr>
          </a:p>
        </p:txBody>
      </p:sp>
      <p:cxnSp>
        <p:nvCxnSpPr>
          <p:cNvPr id="5" name="Connettore 2 4"/>
          <p:cNvCxnSpPr/>
          <p:nvPr/>
        </p:nvCxnSpPr>
        <p:spPr>
          <a:xfrm>
            <a:off x="7797800" y="622300"/>
            <a:ext cx="0" cy="5613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 name="CasellaDiTesto 5"/>
          <p:cNvSpPr txBox="1"/>
          <p:nvPr/>
        </p:nvSpPr>
        <p:spPr>
          <a:xfrm>
            <a:off x="8063054" y="3307834"/>
            <a:ext cx="510627" cy="369332"/>
          </a:xfrm>
          <a:prstGeom prst="rect">
            <a:avLst/>
          </a:prstGeom>
          <a:noFill/>
        </p:spPr>
        <p:txBody>
          <a:bodyPr wrap="none" rtlCol="0">
            <a:spAutoFit/>
          </a:bodyPr>
          <a:lstStyle/>
          <a:p>
            <a:r>
              <a:rPr lang="it-IT" dirty="0" smtClean="0">
                <a:solidFill>
                  <a:schemeClr val="accent1"/>
                </a:solidFill>
                <a:latin typeface="Eurostile"/>
                <a:cs typeface="Eurostile"/>
              </a:rPr>
              <a:t>15</a:t>
            </a:r>
            <a:r>
              <a:rPr lang="it-IT" dirty="0" smtClean="0"/>
              <a:t>’</a:t>
            </a:r>
            <a:endParaRPr lang="it-IT" dirty="0"/>
          </a:p>
        </p:txBody>
      </p:sp>
      <p:sp>
        <p:nvSpPr>
          <p:cNvPr id="7" name="CasellaDiTesto 6"/>
          <p:cNvSpPr txBox="1"/>
          <p:nvPr/>
        </p:nvSpPr>
        <p:spPr>
          <a:xfrm>
            <a:off x="354290" y="6266706"/>
            <a:ext cx="1918815" cy="338554"/>
          </a:xfrm>
          <a:prstGeom prst="rect">
            <a:avLst/>
          </a:prstGeom>
          <a:noFill/>
        </p:spPr>
        <p:txBody>
          <a:bodyPr wrap="none" rtlCol="0">
            <a:spAutoFit/>
          </a:bodyPr>
          <a:lstStyle/>
          <a:p>
            <a:pPr defTabSz="914400"/>
            <a:r>
              <a:rPr lang="it-IT" sz="1600" dirty="0" smtClean="0">
                <a:solidFill>
                  <a:schemeClr val="accent1"/>
                </a:solidFill>
                <a:latin typeface="Eurostile"/>
                <a:cs typeface="Eurostile"/>
              </a:rPr>
              <a:t>Band 3 (1630 MHz)</a:t>
            </a:r>
            <a:endParaRPr lang="it-IT" sz="1600" dirty="0">
              <a:solidFill>
                <a:schemeClr val="accent1"/>
              </a:solidFill>
              <a:latin typeface="Eurostile"/>
              <a:cs typeface="Eurostile"/>
            </a:endParaRPr>
          </a:p>
        </p:txBody>
      </p:sp>
    </p:spTree>
    <p:extLst>
      <p:ext uri="{BB962C8B-B14F-4D97-AF65-F5344CB8AC3E}">
        <p14:creationId xmlns:p14="http://schemas.microsoft.com/office/powerpoint/2010/main" val="178680820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ii_r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380" y="939800"/>
            <a:ext cx="6788620" cy="5613400"/>
          </a:xfrm>
          <a:prstGeom prst="rect">
            <a:avLst/>
          </a:prstGeom>
        </p:spPr>
      </p:pic>
      <p:sp>
        <p:nvSpPr>
          <p:cNvPr id="3" name="Rettangolo 2"/>
          <p:cNvSpPr/>
          <p:nvPr/>
        </p:nvSpPr>
        <p:spPr>
          <a:xfrm>
            <a:off x="1212380" y="6148169"/>
            <a:ext cx="1924520" cy="646331"/>
          </a:xfrm>
          <a:prstGeom prst="rect">
            <a:avLst/>
          </a:prstGeom>
        </p:spPr>
        <p:txBody>
          <a:bodyPr wrap="square">
            <a:spAutoFit/>
          </a:bodyPr>
          <a:lstStyle/>
          <a:p>
            <a:r>
              <a:rPr lang="it-IT" dirty="0" smtClean="0">
                <a:solidFill>
                  <a:schemeClr val="bg1"/>
                </a:solidFill>
              </a:rPr>
              <a:t> </a:t>
            </a:r>
            <a:r>
              <a:rPr lang="it-IT" dirty="0" err="1">
                <a:solidFill>
                  <a:schemeClr val="bg1"/>
                </a:solidFill>
                <a:latin typeface="Eurostile"/>
                <a:cs typeface="Eurostile"/>
              </a:rPr>
              <a:t>gal</a:t>
            </a:r>
            <a:r>
              <a:rPr lang="it-IT" dirty="0">
                <a:solidFill>
                  <a:schemeClr val="bg1"/>
                </a:solidFill>
                <a:latin typeface="Eurostile"/>
                <a:cs typeface="Eurostile"/>
              </a:rPr>
              <a:t> 347.6 </a:t>
            </a:r>
            <a:r>
              <a:rPr lang="it-IT" dirty="0" smtClean="0">
                <a:solidFill>
                  <a:schemeClr val="bg1"/>
                </a:solidFill>
                <a:latin typeface="Eurostile"/>
                <a:cs typeface="Eurostile"/>
              </a:rPr>
              <a:t>0.2</a:t>
            </a:r>
            <a:endParaRPr lang="it-IT" dirty="0">
              <a:solidFill>
                <a:schemeClr val="bg1"/>
              </a:solidFill>
              <a:latin typeface="Eurostile"/>
              <a:cs typeface="Eurostile"/>
            </a:endParaRPr>
          </a:p>
          <a:p>
            <a:endParaRPr lang="it-IT" dirty="0">
              <a:solidFill>
                <a:schemeClr val="bg1"/>
              </a:solidFill>
            </a:endParaRPr>
          </a:p>
        </p:txBody>
      </p:sp>
      <p:sp>
        <p:nvSpPr>
          <p:cNvPr id="4" name="CasellaDiTesto 3"/>
          <p:cNvSpPr txBox="1"/>
          <p:nvPr/>
        </p:nvSpPr>
        <p:spPr>
          <a:xfrm>
            <a:off x="6677900" y="0"/>
            <a:ext cx="2300818" cy="646331"/>
          </a:xfrm>
          <a:prstGeom prst="rect">
            <a:avLst/>
          </a:prstGeom>
          <a:noFill/>
        </p:spPr>
        <p:txBody>
          <a:bodyPr wrap="none" rtlCol="0">
            <a:spAutoFit/>
          </a:bodyPr>
          <a:lstStyle/>
          <a:p>
            <a:r>
              <a:rPr lang="it-IT" dirty="0" smtClean="0">
                <a:solidFill>
                  <a:schemeClr val="bg1"/>
                </a:solidFill>
              </a:rPr>
              <a:t>SFR     </a:t>
            </a:r>
            <a:r>
              <a:rPr lang="it-IT" dirty="0" err="1" smtClean="0">
                <a:solidFill>
                  <a:schemeClr val="bg1"/>
                </a:solidFill>
                <a:latin typeface="Eurostile"/>
                <a:cs typeface="Eurostile"/>
              </a:rPr>
              <a:t>gal</a:t>
            </a:r>
            <a:r>
              <a:rPr lang="it-IT" dirty="0" smtClean="0">
                <a:solidFill>
                  <a:schemeClr val="bg1"/>
                </a:solidFill>
                <a:latin typeface="Eurostile"/>
                <a:cs typeface="Eurostile"/>
              </a:rPr>
              <a:t> </a:t>
            </a:r>
            <a:r>
              <a:rPr lang="it-IT" dirty="0">
                <a:solidFill>
                  <a:schemeClr val="bg1"/>
                </a:solidFill>
                <a:latin typeface="Eurostile"/>
                <a:cs typeface="Eurostile"/>
              </a:rPr>
              <a:t>347.6 0.2</a:t>
            </a:r>
          </a:p>
          <a:p>
            <a:r>
              <a:rPr lang="it-IT" dirty="0" smtClean="0"/>
              <a:t> </a:t>
            </a:r>
            <a:endParaRPr lang="it-IT" dirty="0"/>
          </a:p>
        </p:txBody>
      </p:sp>
      <p:cxnSp>
        <p:nvCxnSpPr>
          <p:cNvPr id="6" name="Connettore 2 5"/>
          <p:cNvCxnSpPr/>
          <p:nvPr/>
        </p:nvCxnSpPr>
        <p:spPr>
          <a:xfrm>
            <a:off x="8407400" y="965200"/>
            <a:ext cx="0" cy="5613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5" name="CasellaDiTesto 14"/>
          <p:cNvSpPr txBox="1"/>
          <p:nvPr/>
        </p:nvSpPr>
        <p:spPr>
          <a:xfrm>
            <a:off x="8482154" y="3492500"/>
            <a:ext cx="510514" cy="369332"/>
          </a:xfrm>
          <a:prstGeom prst="rect">
            <a:avLst/>
          </a:prstGeom>
          <a:noFill/>
        </p:spPr>
        <p:txBody>
          <a:bodyPr wrap="none" rtlCol="0">
            <a:spAutoFit/>
          </a:bodyPr>
          <a:lstStyle/>
          <a:p>
            <a:r>
              <a:rPr lang="it-IT" dirty="0" smtClean="0">
                <a:solidFill>
                  <a:schemeClr val="accent1"/>
                </a:solidFill>
                <a:latin typeface="Eurostile"/>
                <a:cs typeface="Eurostile"/>
              </a:rPr>
              <a:t>30</a:t>
            </a:r>
            <a:r>
              <a:rPr lang="it-IT" dirty="0" smtClean="0"/>
              <a:t>’</a:t>
            </a:r>
            <a:endParaRPr lang="it-IT" dirty="0"/>
          </a:p>
        </p:txBody>
      </p:sp>
    </p:spTree>
    <p:extLst>
      <p:ext uri="{BB962C8B-B14F-4D97-AF65-F5344CB8AC3E}">
        <p14:creationId xmlns:p14="http://schemas.microsoft.com/office/powerpoint/2010/main" val="6949945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19.png"/>
          <p:cNvPicPr>
            <a:picLocks noChangeAspect="1"/>
          </p:cNvPicPr>
          <p:nvPr/>
        </p:nvPicPr>
        <p:blipFill rotWithShape="1">
          <a:blip r:embed="rId2">
            <a:extLst>
              <a:ext uri="{28A0092B-C50C-407E-A947-70E740481C1C}">
                <a14:useLocalDpi xmlns:a14="http://schemas.microsoft.com/office/drawing/2010/main" val="0"/>
              </a:ext>
            </a:extLst>
          </a:blip>
          <a:srcRect b="6551"/>
          <a:stretch/>
        </p:blipFill>
        <p:spPr>
          <a:xfrm>
            <a:off x="973707" y="342454"/>
            <a:ext cx="6797970" cy="6515546"/>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36135" y="0"/>
            <a:ext cx="3618749" cy="369332"/>
          </a:xfrm>
          <a:prstGeom prst="rect">
            <a:avLst/>
          </a:prstGeom>
          <a:noFill/>
        </p:spPr>
        <p:txBody>
          <a:bodyPr wrap="none" rtlCol="0">
            <a:spAutoFit/>
          </a:bodyPr>
          <a:lstStyle/>
          <a:p>
            <a:r>
              <a:rPr lang="it-IT" dirty="0" err="1" smtClean="0">
                <a:solidFill>
                  <a:srgbClr val="FFFFFF"/>
                </a:solidFill>
                <a:latin typeface="Eurostile"/>
                <a:cs typeface="Eurostile"/>
              </a:rPr>
              <a:t>Bubble</a:t>
            </a:r>
            <a:r>
              <a:rPr lang="it-IT" dirty="0" smtClean="0">
                <a:solidFill>
                  <a:srgbClr val="FFFFFF"/>
                </a:solidFill>
                <a:latin typeface="Eurostile"/>
                <a:cs typeface="Eurostile"/>
              </a:rPr>
              <a:t> S17  -</a:t>
            </a:r>
            <a:r>
              <a:rPr lang="it-IT" dirty="0" err="1" smtClean="0">
                <a:solidFill>
                  <a:srgbClr val="FFFFFF"/>
                </a:solidFill>
                <a:latin typeface="Eurostile"/>
                <a:cs typeface="Eurostile"/>
              </a:rPr>
              <a:t>Churchell</a:t>
            </a:r>
            <a:r>
              <a:rPr lang="it-IT" dirty="0" smtClean="0">
                <a:solidFill>
                  <a:srgbClr val="FFFFFF"/>
                </a:solidFill>
                <a:latin typeface="Eurostile"/>
                <a:cs typeface="Eurostile"/>
              </a:rPr>
              <a:t> et al., 2006</a:t>
            </a:r>
            <a:endParaRPr lang="it-IT" dirty="0">
              <a:solidFill>
                <a:srgbClr val="FFFFFF"/>
              </a:solidFill>
              <a:latin typeface="Eurostile"/>
              <a:cs typeface="Eurostile"/>
            </a:endParaRPr>
          </a:p>
        </p:txBody>
      </p:sp>
    </p:spTree>
    <p:extLst>
      <p:ext uri="{BB962C8B-B14F-4D97-AF65-F5344CB8AC3E}">
        <p14:creationId xmlns:p14="http://schemas.microsoft.com/office/powerpoint/2010/main" val="390746240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NR_2.png"/>
          <p:cNvPicPr>
            <a:picLocks noChangeAspect="1"/>
          </p:cNvPicPr>
          <p:nvPr/>
        </p:nvPicPr>
        <p:blipFill rotWithShape="1">
          <a:blip r:embed="rId2">
            <a:extLst>
              <a:ext uri="{28A0092B-C50C-407E-A947-70E740481C1C}">
                <a14:useLocalDpi xmlns:a14="http://schemas.microsoft.com/office/drawing/2010/main" val="0"/>
              </a:ext>
            </a:extLst>
          </a:blip>
          <a:srcRect l="-1235" t="-2396" r="1235" b="12418"/>
          <a:stretch/>
        </p:blipFill>
        <p:spPr>
          <a:xfrm>
            <a:off x="177801" y="787400"/>
            <a:ext cx="8229600" cy="5245100"/>
          </a:xfrm>
          <a:prstGeom prst="rect">
            <a:avLst/>
          </a:prstGeom>
          <a:ln>
            <a:noFill/>
          </a:ln>
          <a:effectLst>
            <a:outerShdw blurRad="292100" dist="139700" dir="2700000" algn="tl" rotWithShape="0">
              <a:srgbClr val="333333">
                <a:alpha val="65000"/>
              </a:srgbClr>
            </a:outerShdw>
          </a:effectLst>
        </p:spPr>
      </p:pic>
      <p:sp>
        <p:nvSpPr>
          <p:cNvPr id="3" name="Rettangolo 2"/>
          <p:cNvSpPr/>
          <p:nvPr/>
        </p:nvSpPr>
        <p:spPr>
          <a:xfrm>
            <a:off x="177801" y="5834"/>
            <a:ext cx="8828146" cy="369332"/>
          </a:xfrm>
          <a:prstGeom prst="rect">
            <a:avLst/>
          </a:prstGeom>
        </p:spPr>
        <p:txBody>
          <a:bodyPr wrap="square">
            <a:spAutoFit/>
          </a:bodyPr>
          <a:lstStyle/>
          <a:p>
            <a:r>
              <a:rPr lang="it-IT" dirty="0">
                <a:solidFill>
                  <a:srgbClr val="FFFFFF"/>
                </a:solidFill>
                <a:latin typeface="Eurostile"/>
                <a:cs typeface="Eurostile"/>
              </a:rPr>
              <a:t>SNR </a:t>
            </a:r>
            <a:r>
              <a:rPr lang="it-IT" dirty="0" smtClean="0">
                <a:solidFill>
                  <a:srgbClr val="FFFFFF"/>
                </a:solidFill>
                <a:latin typeface="Eurostile"/>
                <a:cs typeface="Eurostile"/>
              </a:rPr>
              <a:t>G342.0-0.2  and   SNR G341.9-0.3</a:t>
            </a:r>
            <a:endParaRPr lang="it-IT" dirty="0"/>
          </a:p>
        </p:txBody>
      </p:sp>
      <p:cxnSp>
        <p:nvCxnSpPr>
          <p:cNvPr id="4" name="Connettore 2 3"/>
          <p:cNvCxnSpPr/>
          <p:nvPr/>
        </p:nvCxnSpPr>
        <p:spPr>
          <a:xfrm>
            <a:off x="8967161" y="622300"/>
            <a:ext cx="0" cy="5613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 name="CasellaDiTesto 4"/>
          <p:cNvSpPr txBox="1"/>
          <p:nvPr/>
        </p:nvSpPr>
        <p:spPr>
          <a:xfrm>
            <a:off x="8329231" y="3307834"/>
            <a:ext cx="674383" cy="338554"/>
          </a:xfrm>
          <a:prstGeom prst="rect">
            <a:avLst/>
          </a:prstGeom>
          <a:noFill/>
        </p:spPr>
        <p:txBody>
          <a:bodyPr wrap="none" rtlCol="0">
            <a:spAutoFit/>
          </a:bodyPr>
          <a:lstStyle/>
          <a:p>
            <a:r>
              <a:rPr lang="it-IT" sz="1600" dirty="0" smtClean="0">
                <a:solidFill>
                  <a:schemeClr val="accent1"/>
                </a:solidFill>
                <a:latin typeface="Eurostile"/>
                <a:cs typeface="Eurostile"/>
              </a:rPr>
              <a:t>1 </a:t>
            </a:r>
            <a:r>
              <a:rPr lang="it-IT" sz="1600" dirty="0" err="1" smtClean="0">
                <a:solidFill>
                  <a:schemeClr val="accent1"/>
                </a:solidFill>
                <a:latin typeface="Eurostile"/>
                <a:cs typeface="Eurostile"/>
              </a:rPr>
              <a:t>deg</a:t>
            </a:r>
            <a:endParaRPr lang="it-IT" sz="1600" dirty="0"/>
          </a:p>
        </p:txBody>
      </p:sp>
    </p:spTree>
    <p:extLst>
      <p:ext uri="{BB962C8B-B14F-4D97-AF65-F5344CB8AC3E}">
        <p14:creationId xmlns:p14="http://schemas.microsoft.com/office/powerpoint/2010/main" val="172057735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NR.png"/>
          <p:cNvPicPr>
            <a:picLocks noChangeAspect="1"/>
          </p:cNvPicPr>
          <p:nvPr/>
        </p:nvPicPr>
        <p:blipFill rotWithShape="1">
          <a:blip r:embed="rId2">
            <a:extLst>
              <a:ext uri="{28A0092B-C50C-407E-A947-70E740481C1C}">
                <a14:useLocalDpi xmlns:a14="http://schemas.microsoft.com/office/drawing/2010/main" val="0"/>
              </a:ext>
            </a:extLst>
          </a:blip>
          <a:srcRect l="3636" r="3511" b="8355"/>
          <a:stretch/>
        </p:blipFill>
        <p:spPr>
          <a:xfrm>
            <a:off x="596900" y="770524"/>
            <a:ext cx="7924800" cy="5579146"/>
          </a:xfrm>
          <a:prstGeom prst="rect">
            <a:avLst/>
          </a:prstGeom>
        </p:spPr>
      </p:pic>
      <p:sp>
        <p:nvSpPr>
          <p:cNvPr id="3" name="CasellaDiTesto 2"/>
          <p:cNvSpPr txBox="1"/>
          <p:nvPr/>
        </p:nvSpPr>
        <p:spPr>
          <a:xfrm>
            <a:off x="304799" y="18534"/>
            <a:ext cx="1806579" cy="369332"/>
          </a:xfrm>
          <a:prstGeom prst="rect">
            <a:avLst/>
          </a:prstGeom>
          <a:noFill/>
        </p:spPr>
        <p:txBody>
          <a:bodyPr wrap="none" rtlCol="0">
            <a:spAutoFit/>
          </a:bodyPr>
          <a:lstStyle/>
          <a:p>
            <a:r>
              <a:rPr lang="it-IT" dirty="0" smtClean="0">
                <a:solidFill>
                  <a:schemeClr val="bg1"/>
                </a:solidFill>
                <a:latin typeface="Eurostile"/>
                <a:cs typeface="Eurostile"/>
              </a:rPr>
              <a:t>SNR G343.1-0.7</a:t>
            </a:r>
            <a:endParaRPr lang="it-IT" dirty="0">
              <a:solidFill>
                <a:schemeClr val="bg1"/>
              </a:solidFill>
              <a:latin typeface="Eurostile"/>
              <a:cs typeface="Eurostile"/>
            </a:endParaRPr>
          </a:p>
        </p:txBody>
      </p:sp>
    </p:spTree>
    <p:extLst>
      <p:ext uri="{BB962C8B-B14F-4D97-AF65-F5344CB8AC3E}">
        <p14:creationId xmlns:p14="http://schemas.microsoft.com/office/powerpoint/2010/main" val="374946755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7090" y="679560"/>
            <a:ext cx="8191500" cy="5909310"/>
          </a:xfrm>
          <a:prstGeom prst="rect">
            <a:avLst/>
          </a:prstGeom>
        </p:spPr>
        <p:txBody>
          <a:bodyPr wrap="square">
            <a:spAutoFit/>
          </a:bodyPr>
          <a:lstStyle/>
          <a:p>
            <a:pPr algn="just"/>
            <a:r>
              <a:rPr lang="it-IT" sz="2000" dirty="0" smtClean="0">
                <a:solidFill>
                  <a:schemeClr val="accent1"/>
                </a:solidFill>
                <a:latin typeface="Eurostile"/>
                <a:cs typeface="Eurostile"/>
              </a:rPr>
              <a:t>SCORPIO </a:t>
            </a:r>
            <a:r>
              <a:rPr lang="it-IT" sz="2000" dirty="0" err="1" smtClean="0">
                <a:solidFill>
                  <a:schemeClr val="accent1"/>
                </a:solidFill>
                <a:latin typeface="Eurostile"/>
                <a:cs typeface="Eurostile"/>
              </a:rPr>
              <a:t>has</a:t>
            </a:r>
            <a:r>
              <a:rPr lang="it-IT" sz="2000" dirty="0" smtClean="0">
                <a:solidFill>
                  <a:schemeClr val="accent1"/>
                </a:solidFill>
                <a:latin typeface="Eurostile"/>
                <a:cs typeface="Eurostile"/>
              </a:rPr>
              <a:t>  </a:t>
            </a:r>
            <a:r>
              <a:rPr lang="it-IT" sz="2000" dirty="0" err="1" smtClean="0">
                <a:solidFill>
                  <a:schemeClr val="accent1"/>
                </a:solidFill>
                <a:latin typeface="Eurostile"/>
                <a:cs typeface="Eurostile"/>
              </a:rPr>
              <a:t>proven</a:t>
            </a:r>
            <a:r>
              <a:rPr lang="it-IT" sz="2000" dirty="0" smtClean="0">
                <a:solidFill>
                  <a:schemeClr val="accent1"/>
                </a:solidFill>
                <a:latin typeface="Eurostile"/>
                <a:cs typeface="Eurostile"/>
              </a:rPr>
              <a:t> to be an </a:t>
            </a:r>
            <a:r>
              <a:rPr lang="it-IT" sz="2000" dirty="0" err="1" smtClean="0">
                <a:solidFill>
                  <a:schemeClr val="accent1"/>
                </a:solidFill>
                <a:latin typeface="Eurostile"/>
                <a:cs typeface="Eurostile"/>
              </a:rPr>
              <a:t>extremely</a:t>
            </a:r>
            <a:r>
              <a:rPr lang="it-IT" sz="2000" dirty="0" smtClean="0">
                <a:solidFill>
                  <a:schemeClr val="accent1"/>
                </a:solidFill>
                <a:latin typeface="Eurostile"/>
                <a:cs typeface="Eurostile"/>
              </a:rPr>
              <a:t> </a:t>
            </a:r>
            <a:r>
              <a:rPr lang="it-IT" sz="2000" dirty="0" err="1" smtClean="0">
                <a:solidFill>
                  <a:schemeClr val="accent1"/>
                </a:solidFill>
                <a:latin typeface="Eurostile"/>
                <a:cs typeface="Eurostile"/>
              </a:rPr>
              <a:t>valuable</a:t>
            </a:r>
            <a:r>
              <a:rPr lang="it-IT" sz="2000" dirty="0" smtClean="0">
                <a:solidFill>
                  <a:schemeClr val="accent1"/>
                </a:solidFill>
                <a:latin typeface="Eurostile"/>
                <a:cs typeface="Eurostile"/>
              </a:rPr>
              <a:t> </a:t>
            </a:r>
            <a:r>
              <a:rPr lang="it-IT" sz="2000" dirty="0" err="1" smtClean="0">
                <a:solidFill>
                  <a:schemeClr val="accent1"/>
                </a:solidFill>
                <a:latin typeface="Eurostile"/>
                <a:cs typeface="Eurostile"/>
              </a:rPr>
              <a:t>project</a:t>
            </a:r>
            <a:r>
              <a:rPr lang="it-IT" sz="2000" dirty="0" smtClean="0">
                <a:solidFill>
                  <a:schemeClr val="accent1"/>
                </a:solidFill>
                <a:latin typeface="Eurostile"/>
                <a:cs typeface="Eurostile"/>
              </a:rPr>
              <a:t> from a </a:t>
            </a:r>
            <a:r>
              <a:rPr lang="it-IT" sz="2000" u="sng" dirty="0" err="1" smtClean="0">
                <a:solidFill>
                  <a:schemeClr val="accent1"/>
                </a:solidFill>
                <a:latin typeface="Eurostile"/>
                <a:cs typeface="Eurostile"/>
              </a:rPr>
              <a:t>scientific</a:t>
            </a:r>
            <a:r>
              <a:rPr lang="it-IT" sz="2000" dirty="0" smtClean="0">
                <a:solidFill>
                  <a:schemeClr val="accent1"/>
                </a:solidFill>
                <a:latin typeface="Eurostile"/>
                <a:cs typeface="Eurostile"/>
              </a:rPr>
              <a:t> and a </a:t>
            </a:r>
            <a:r>
              <a:rPr lang="it-IT" sz="2000" u="sng" dirty="0" err="1" smtClean="0">
                <a:solidFill>
                  <a:schemeClr val="accent1"/>
                </a:solidFill>
                <a:latin typeface="Eurostile"/>
                <a:cs typeface="Eurostile"/>
              </a:rPr>
              <a:t>technical</a:t>
            </a:r>
            <a:r>
              <a:rPr lang="it-IT" sz="2000" dirty="0" smtClean="0">
                <a:solidFill>
                  <a:schemeClr val="accent1"/>
                </a:solidFill>
                <a:latin typeface="Eurostile"/>
                <a:cs typeface="Eurostile"/>
              </a:rPr>
              <a:t> </a:t>
            </a:r>
            <a:r>
              <a:rPr lang="it-IT" sz="2000" dirty="0" err="1" smtClean="0">
                <a:solidFill>
                  <a:schemeClr val="accent1"/>
                </a:solidFill>
                <a:latin typeface="Eurostile"/>
                <a:cs typeface="Eurostile"/>
              </a:rPr>
              <a:t>point</a:t>
            </a:r>
            <a:r>
              <a:rPr lang="it-IT" sz="2000" dirty="0" smtClean="0">
                <a:solidFill>
                  <a:schemeClr val="accent1"/>
                </a:solidFill>
                <a:latin typeface="Eurostile"/>
                <a:cs typeface="Eurostile"/>
              </a:rPr>
              <a:t> of </a:t>
            </a:r>
            <a:r>
              <a:rPr lang="it-IT" sz="2000" dirty="0" err="1" smtClean="0">
                <a:solidFill>
                  <a:schemeClr val="accent1"/>
                </a:solidFill>
                <a:latin typeface="Eurostile"/>
                <a:cs typeface="Eurostile"/>
              </a:rPr>
              <a:t>view</a:t>
            </a:r>
            <a:r>
              <a:rPr lang="it-IT" sz="2000" dirty="0" smtClean="0">
                <a:solidFill>
                  <a:schemeClr val="accent1"/>
                </a:solidFill>
                <a:latin typeface="Eurostile"/>
                <a:cs typeface="Eurostile"/>
              </a:rPr>
              <a:t>. </a:t>
            </a:r>
          </a:p>
          <a:p>
            <a:pPr algn="just"/>
            <a:endParaRPr lang="it-IT" sz="2000" dirty="0" smtClean="0">
              <a:solidFill>
                <a:schemeClr val="accent1"/>
              </a:solidFill>
              <a:latin typeface="Eurostile"/>
              <a:cs typeface="Eurostile"/>
            </a:endParaRPr>
          </a:p>
          <a:p>
            <a:pPr algn="just"/>
            <a:r>
              <a:rPr lang="it-IT" sz="2000" dirty="0" smtClean="0">
                <a:solidFill>
                  <a:srgbClr val="073779"/>
                </a:solidFill>
                <a:latin typeface="Eurostile"/>
                <a:cs typeface="Eurostile"/>
              </a:rPr>
              <a:t>The expertise and the </a:t>
            </a:r>
            <a:r>
              <a:rPr lang="it-IT" sz="2000" dirty="0" err="1" smtClean="0">
                <a:solidFill>
                  <a:srgbClr val="073779"/>
                </a:solidFill>
                <a:latin typeface="Eurostile"/>
                <a:cs typeface="Eurostile"/>
              </a:rPr>
              <a:t>knowledge</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acquired</a:t>
            </a:r>
            <a:r>
              <a:rPr lang="it-IT" sz="2000" dirty="0" smtClean="0">
                <a:solidFill>
                  <a:srgbClr val="073779"/>
                </a:solidFill>
                <a:latin typeface="Eurostile"/>
                <a:cs typeface="Eurostile"/>
              </a:rPr>
              <a:t> on </a:t>
            </a:r>
            <a:r>
              <a:rPr lang="it-IT" sz="2000" dirty="0" err="1" smtClean="0">
                <a:solidFill>
                  <a:srgbClr val="073779"/>
                </a:solidFill>
                <a:latin typeface="Eurostile"/>
                <a:cs typeface="Eurostile"/>
              </a:rPr>
              <a:t>this</a:t>
            </a:r>
            <a:r>
              <a:rPr lang="it-IT" sz="2000" dirty="0" smtClean="0">
                <a:solidFill>
                  <a:srgbClr val="073779"/>
                </a:solidFill>
                <a:latin typeface="Eurostile"/>
                <a:cs typeface="Eurostile"/>
              </a:rPr>
              <a:t> patch of the </a:t>
            </a:r>
            <a:r>
              <a:rPr lang="it-IT" sz="2000" dirty="0" err="1" smtClean="0">
                <a:solidFill>
                  <a:srgbClr val="073779"/>
                </a:solidFill>
                <a:latin typeface="Eurostile"/>
                <a:cs typeface="Eurostile"/>
              </a:rPr>
              <a:t>sky</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have</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been</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helpful</a:t>
            </a:r>
            <a:r>
              <a:rPr lang="it-IT" sz="2000" dirty="0" smtClean="0">
                <a:solidFill>
                  <a:srgbClr val="073779"/>
                </a:solidFill>
                <a:latin typeface="Eurostile"/>
                <a:cs typeface="Eurostile"/>
              </a:rPr>
              <a:t> in the ASKAP </a:t>
            </a:r>
            <a:r>
              <a:rPr lang="it-IT" sz="2000" dirty="0" err="1" smtClean="0">
                <a:solidFill>
                  <a:srgbClr val="073779"/>
                </a:solidFill>
                <a:latin typeface="Eurostile"/>
                <a:cs typeface="Eurostile"/>
              </a:rPr>
              <a:t>early</a:t>
            </a:r>
            <a:r>
              <a:rPr lang="it-IT" sz="2000" dirty="0" smtClean="0">
                <a:solidFill>
                  <a:srgbClr val="073779"/>
                </a:solidFill>
                <a:latin typeface="Eurostile"/>
                <a:cs typeface="Eurostile"/>
              </a:rPr>
              <a:t> science </a:t>
            </a:r>
            <a:r>
              <a:rPr lang="it-IT" sz="2000" dirty="0" err="1" smtClean="0">
                <a:solidFill>
                  <a:srgbClr val="073779"/>
                </a:solidFill>
                <a:latin typeface="Eurostile"/>
                <a:cs typeface="Eurostile"/>
              </a:rPr>
              <a:t>phase</a:t>
            </a:r>
            <a:r>
              <a:rPr lang="it-IT" sz="2000" dirty="0" smtClean="0">
                <a:solidFill>
                  <a:srgbClr val="073779"/>
                </a:solidFill>
                <a:latin typeface="Eurostile"/>
                <a:cs typeface="Eurostile"/>
              </a:rPr>
              <a:t> and can be </a:t>
            </a:r>
            <a:r>
              <a:rPr lang="it-IT" sz="2000" dirty="0" err="1" smtClean="0">
                <a:solidFill>
                  <a:srgbClr val="073779"/>
                </a:solidFill>
                <a:latin typeface="Eurostile"/>
                <a:cs typeface="Eurostile"/>
              </a:rPr>
              <a:t>considered</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as</a:t>
            </a:r>
            <a:r>
              <a:rPr lang="it-IT" sz="2000" dirty="0" smtClean="0">
                <a:solidFill>
                  <a:srgbClr val="073779"/>
                </a:solidFill>
                <a:latin typeface="Eurostile"/>
                <a:cs typeface="Eurostile"/>
              </a:rPr>
              <a:t> a design </a:t>
            </a:r>
            <a:r>
              <a:rPr lang="it-IT" sz="2000" dirty="0" err="1" smtClean="0">
                <a:solidFill>
                  <a:srgbClr val="073779"/>
                </a:solidFill>
                <a:latin typeface="Eurostile"/>
                <a:cs typeface="Eurostile"/>
              </a:rPr>
              <a:t>study</a:t>
            </a:r>
            <a:r>
              <a:rPr lang="it-IT" sz="2000" dirty="0" smtClean="0">
                <a:solidFill>
                  <a:srgbClr val="073779"/>
                </a:solidFill>
                <a:latin typeface="Eurostile"/>
                <a:cs typeface="Eurostile"/>
              </a:rPr>
              <a:t> for the </a:t>
            </a:r>
            <a:r>
              <a:rPr lang="it-IT" sz="2000" dirty="0" err="1" smtClean="0">
                <a:solidFill>
                  <a:srgbClr val="073779"/>
                </a:solidFill>
                <a:latin typeface="Eurostile"/>
                <a:cs typeface="Eurostile"/>
              </a:rPr>
              <a:t>Galactic</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section</a:t>
            </a:r>
            <a:r>
              <a:rPr lang="it-IT" sz="2000" dirty="0" smtClean="0">
                <a:solidFill>
                  <a:srgbClr val="073779"/>
                </a:solidFill>
                <a:latin typeface="Eurostile"/>
                <a:cs typeface="Eurostile"/>
              </a:rPr>
              <a:t> of EMU</a:t>
            </a:r>
          </a:p>
          <a:p>
            <a:pPr algn="just"/>
            <a:endParaRPr lang="it-IT" sz="2000" dirty="0" smtClean="0">
              <a:solidFill>
                <a:srgbClr val="3F3F3F"/>
              </a:solidFill>
            </a:endParaRPr>
          </a:p>
          <a:p>
            <a:r>
              <a:rPr lang="it-IT" sz="2000" b="1" dirty="0" smtClean="0">
                <a:solidFill>
                  <a:srgbClr val="073779"/>
                </a:solidFill>
                <a:latin typeface="Eurostile"/>
                <a:cs typeface="Eurostile"/>
              </a:rPr>
              <a:t>SCORPIO </a:t>
            </a:r>
            <a:r>
              <a:rPr lang="it-IT" sz="2000" dirty="0" err="1" smtClean="0">
                <a:solidFill>
                  <a:srgbClr val="073779"/>
                </a:solidFill>
                <a:latin typeface="Eurostile"/>
                <a:cs typeface="Eurostile"/>
              </a:rPr>
              <a:t>used</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as</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testbed</a:t>
            </a:r>
            <a:r>
              <a:rPr lang="it-IT" sz="2000" dirty="0" smtClean="0">
                <a:solidFill>
                  <a:srgbClr val="073779"/>
                </a:solidFill>
                <a:latin typeface="Eurostile"/>
                <a:cs typeface="Eurostile"/>
              </a:rPr>
              <a:t> to test the ASKAP </a:t>
            </a:r>
            <a:r>
              <a:rPr lang="it-IT" sz="2000" dirty="0" err="1" smtClean="0">
                <a:solidFill>
                  <a:srgbClr val="073779"/>
                </a:solidFill>
                <a:latin typeface="Eurostile"/>
                <a:cs typeface="Eurostile"/>
              </a:rPr>
              <a:t>capability</a:t>
            </a:r>
            <a:r>
              <a:rPr lang="it-IT" sz="2000" dirty="0" smtClean="0">
                <a:solidFill>
                  <a:srgbClr val="073779"/>
                </a:solidFill>
                <a:latin typeface="Eurostile"/>
                <a:cs typeface="Eurostile"/>
              </a:rPr>
              <a:t> on the GP:</a:t>
            </a:r>
          </a:p>
          <a:p>
            <a:pPr marL="342900" indent="-342900">
              <a:buFont typeface="Arial"/>
              <a:buChar char="•"/>
            </a:pPr>
            <a:r>
              <a:rPr lang="it-IT" sz="2000" dirty="0" smtClean="0">
                <a:solidFill>
                  <a:srgbClr val="073779"/>
                </a:solidFill>
                <a:latin typeface="Eurostile"/>
                <a:cs typeface="Eurostile"/>
              </a:rPr>
              <a:t>to </a:t>
            </a:r>
            <a:r>
              <a:rPr lang="it-IT" sz="2000" dirty="0" err="1" smtClean="0">
                <a:solidFill>
                  <a:srgbClr val="073779"/>
                </a:solidFill>
                <a:latin typeface="Eurostile"/>
                <a:cs typeface="Eurostile"/>
              </a:rPr>
              <a:t>evaluate</a:t>
            </a:r>
            <a:r>
              <a:rPr lang="it-IT" sz="2000" dirty="0" smtClean="0">
                <a:solidFill>
                  <a:srgbClr val="073779"/>
                </a:solidFill>
                <a:latin typeface="Eurostile"/>
                <a:cs typeface="Eurostile"/>
              </a:rPr>
              <a:t> the </a:t>
            </a:r>
            <a:r>
              <a:rPr lang="it-IT" sz="2000" dirty="0" err="1" smtClean="0">
                <a:solidFill>
                  <a:srgbClr val="073779"/>
                </a:solidFill>
                <a:latin typeface="Eurostile"/>
                <a:cs typeface="Eurostile"/>
              </a:rPr>
              <a:t>limitations</a:t>
            </a:r>
            <a:r>
              <a:rPr lang="it-IT" sz="2000" dirty="0" smtClean="0">
                <a:solidFill>
                  <a:srgbClr val="073779"/>
                </a:solidFill>
                <a:latin typeface="Eurostile"/>
                <a:cs typeface="Eurostile"/>
              </a:rPr>
              <a:t> in </a:t>
            </a:r>
            <a:r>
              <a:rPr lang="it-IT" sz="2000" dirty="0" err="1" smtClean="0">
                <a:solidFill>
                  <a:srgbClr val="073779"/>
                </a:solidFill>
                <a:latin typeface="Eurostile"/>
                <a:cs typeface="Eurostile"/>
              </a:rPr>
              <a:t>depth</a:t>
            </a:r>
            <a:r>
              <a:rPr lang="it-IT" sz="2000" dirty="0" smtClean="0">
                <a:solidFill>
                  <a:srgbClr val="073779"/>
                </a:solidFill>
                <a:latin typeface="Eurostile"/>
                <a:cs typeface="Eurostile"/>
              </a:rPr>
              <a:t> of EMU </a:t>
            </a:r>
            <a:r>
              <a:rPr lang="it-IT" sz="2000" dirty="0" err="1" smtClean="0">
                <a:solidFill>
                  <a:srgbClr val="073779"/>
                </a:solidFill>
                <a:latin typeface="Eurostile"/>
                <a:cs typeface="Eurostile"/>
              </a:rPr>
              <a:t>close</a:t>
            </a:r>
            <a:r>
              <a:rPr lang="it-IT" sz="2000" dirty="0" smtClean="0">
                <a:solidFill>
                  <a:srgbClr val="073779"/>
                </a:solidFill>
                <a:latin typeface="Eurostile"/>
                <a:cs typeface="Eurostile"/>
              </a:rPr>
              <a:t> to the GP </a:t>
            </a:r>
          </a:p>
          <a:p>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bright</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extended</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Galactic</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sources</a:t>
            </a:r>
            <a:r>
              <a:rPr lang="it-IT" sz="2000" dirty="0">
                <a:solidFill>
                  <a:srgbClr val="073779"/>
                </a:solidFill>
                <a:latin typeface="Eurostile"/>
                <a:cs typeface="Eurostile"/>
              </a:rPr>
              <a:t> </a:t>
            </a:r>
            <a:r>
              <a:rPr lang="it-IT" sz="2000" dirty="0" smtClean="0">
                <a:solidFill>
                  <a:srgbClr val="073779"/>
                </a:solidFill>
                <a:latin typeface="Eurostile"/>
                <a:cs typeface="Eurostile"/>
              </a:rPr>
              <a:t>and diffuse </a:t>
            </a:r>
            <a:r>
              <a:rPr lang="it-IT" sz="2000" dirty="0" err="1" smtClean="0">
                <a:solidFill>
                  <a:srgbClr val="073779"/>
                </a:solidFill>
                <a:latin typeface="Eurostile"/>
                <a:cs typeface="Eurostile"/>
              </a:rPr>
              <a:t>emission</a:t>
            </a:r>
            <a:r>
              <a:rPr lang="it-IT" sz="2000" dirty="0" smtClean="0">
                <a:solidFill>
                  <a:srgbClr val="073779"/>
                </a:solidFill>
                <a:latin typeface="Eurostile"/>
                <a:cs typeface="Eurostile"/>
              </a:rPr>
              <a:t>)</a:t>
            </a:r>
          </a:p>
          <a:p>
            <a:pPr marL="342900" indent="-342900">
              <a:buFont typeface="Arial"/>
              <a:buChar char="•"/>
            </a:pPr>
            <a:r>
              <a:rPr lang="it-IT" sz="2000" dirty="0" smtClean="0">
                <a:solidFill>
                  <a:srgbClr val="073779"/>
                </a:solidFill>
                <a:latin typeface="Eurostile"/>
                <a:cs typeface="Eurostile"/>
              </a:rPr>
              <a:t>To </a:t>
            </a:r>
            <a:r>
              <a:rPr lang="it-IT" sz="2000" dirty="0" err="1" smtClean="0">
                <a:solidFill>
                  <a:srgbClr val="073779"/>
                </a:solidFill>
                <a:latin typeface="Eurostile"/>
                <a:cs typeface="Eurostile"/>
              </a:rPr>
              <a:t>evaluate</a:t>
            </a:r>
            <a:r>
              <a:rPr lang="it-IT" sz="2000" dirty="0" smtClean="0">
                <a:solidFill>
                  <a:srgbClr val="073779"/>
                </a:solidFill>
                <a:latin typeface="Eurostile"/>
                <a:cs typeface="Eurostile"/>
              </a:rPr>
              <a:t> the </a:t>
            </a:r>
            <a:r>
              <a:rPr lang="it-IT" sz="2000" dirty="0" err="1" smtClean="0">
                <a:solidFill>
                  <a:srgbClr val="073779"/>
                </a:solidFill>
                <a:latin typeface="Eurostile"/>
                <a:cs typeface="Eurostile"/>
              </a:rPr>
              <a:t>need</a:t>
            </a:r>
            <a:r>
              <a:rPr lang="it-IT" sz="2000" dirty="0" smtClean="0">
                <a:solidFill>
                  <a:srgbClr val="073779"/>
                </a:solidFill>
                <a:latin typeface="Eurostile"/>
                <a:cs typeface="Eurostile"/>
              </a:rPr>
              <a:t> for single-</a:t>
            </a:r>
            <a:r>
              <a:rPr lang="it-IT" sz="2000" dirty="0" err="1" smtClean="0">
                <a:solidFill>
                  <a:srgbClr val="073779"/>
                </a:solidFill>
                <a:latin typeface="Eurostile"/>
                <a:cs typeface="Eurostile"/>
              </a:rPr>
              <a:t>dish</a:t>
            </a:r>
            <a:r>
              <a:rPr lang="it-IT" sz="2000" dirty="0" smtClean="0">
                <a:solidFill>
                  <a:srgbClr val="073779"/>
                </a:solidFill>
                <a:latin typeface="Eurostile"/>
                <a:cs typeface="Eurostile"/>
              </a:rPr>
              <a:t> data</a:t>
            </a:r>
          </a:p>
          <a:p>
            <a:pPr marL="342900" indent="-342900">
              <a:buFont typeface="Arial"/>
              <a:buChar char="•"/>
            </a:pPr>
            <a:endParaRPr lang="it-IT" sz="2000" dirty="0" smtClean="0">
              <a:solidFill>
                <a:srgbClr val="3F3F3F"/>
              </a:solidFill>
            </a:endParaRPr>
          </a:p>
          <a:p>
            <a:r>
              <a:rPr lang="it-IT" sz="2000" b="1" dirty="0" smtClean="0">
                <a:solidFill>
                  <a:srgbClr val="073779"/>
                </a:solidFill>
                <a:latin typeface="Eurostile"/>
                <a:cs typeface="Eurostile"/>
              </a:rPr>
              <a:t>SCORPIO </a:t>
            </a:r>
          </a:p>
          <a:p>
            <a:pPr marL="342900" indent="-342900">
              <a:buFont typeface="Arial"/>
              <a:buChar char="•"/>
            </a:pPr>
            <a:r>
              <a:rPr lang="it-IT" sz="2000" dirty="0" err="1" smtClean="0">
                <a:solidFill>
                  <a:srgbClr val="073779"/>
                </a:solidFill>
                <a:latin typeface="Eurostile"/>
                <a:cs typeface="Eurostile"/>
              </a:rPr>
              <a:t>Provides</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inputs</a:t>
            </a:r>
            <a:r>
              <a:rPr lang="it-IT" sz="2000" dirty="0" smtClean="0">
                <a:solidFill>
                  <a:srgbClr val="073779"/>
                </a:solidFill>
                <a:latin typeface="Eurostile"/>
                <a:cs typeface="Eurostile"/>
              </a:rPr>
              <a:t> for  ASKAP data </a:t>
            </a:r>
            <a:r>
              <a:rPr lang="it-IT" sz="2000" dirty="0" err="1" smtClean="0">
                <a:solidFill>
                  <a:srgbClr val="073779"/>
                </a:solidFill>
                <a:latin typeface="Eurostile"/>
                <a:cs typeface="Eurostile"/>
              </a:rPr>
              <a:t>reduction</a:t>
            </a:r>
            <a:r>
              <a:rPr lang="it-IT" sz="2000" dirty="0" smtClean="0">
                <a:solidFill>
                  <a:srgbClr val="073779"/>
                </a:solidFill>
                <a:latin typeface="Eurostile"/>
                <a:cs typeface="Eurostile"/>
              </a:rPr>
              <a:t> and </a:t>
            </a:r>
            <a:r>
              <a:rPr lang="it-IT" sz="2000" dirty="0" err="1" smtClean="0">
                <a:solidFill>
                  <a:srgbClr val="073779"/>
                </a:solidFill>
                <a:latin typeface="Eurostile"/>
                <a:cs typeface="Eurostile"/>
              </a:rPr>
              <a:t>analysis</a:t>
            </a:r>
            <a:r>
              <a:rPr lang="it-IT" sz="2000" dirty="0" smtClean="0">
                <a:solidFill>
                  <a:srgbClr val="073779"/>
                </a:solidFill>
                <a:latin typeface="Eurostile"/>
                <a:cs typeface="Eurostile"/>
              </a:rPr>
              <a:t>  </a:t>
            </a:r>
          </a:p>
          <a:p>
            <a:r>
              <a:rPr lang="it-IT" sz="2000" dirty="0" smtClean="0">
                <a:solidFill>
                  <a:srgbClr val="073779"/>
                </a:solidFill>
                <a:latin typeface="Eurostile"/>
                <a:cs typeface="Eurostile"/>
              </a:rPr>
              <a:t>      </a:t>
            </a:r>
            <a:r>
              <a:rPr lang="it-IT" sz="2000" dirty="0" err="1" smtClean="0">
                <a:solidFill>
                  <a:srgbClr val="B20000"/>
                </a:solidFill>
                <a:latin typeface="Eurostile"/>
                <a:cs typeface="Eurostile"/>
              </a:rPr>
              <a:t>fulfillment</a:t>
            </a:r>
            <a:r>
              <a:rPr lang="it-IT" sz="2000" dirty="0" smtClean="0">
                <a:solidFill>
                  <a:srgbClr val="B20000"/>
                </a:solidFill>
                <a:latin typeface="Eurostile"/>
                <a:cs typeface="Eurostile"/>
              </a:rPr>
              <a:t> of SCORPIO </a:t>
            </a:r>
            <a:r>
              <a:rPr lang="it-IT" sz="2000" dirty="0" err="1" smtClean="0">
                <a:solidFill>
                  <a:srgbClr val="B20000"/>
                </a:solidFill>
                <a:latin typeface="Eurostile"/>
                <a:cs typeface="Eurostile"/>
              </a:rPr>
              <a:t>technical</a:t>
            </a:r>
            <a:r>
              <a:rPr lang="it-IT" sz="2000" dirty="0" smtClean="0">
                <a:solidFill>
                  <a:srgbClr val="B20000"/>
                </a:solidFill>
                <a:latin typeface="Eurostile"/>
                <a:cs typeface="Eurostile"/>
              </a:rPr>
              <a:t> </a:t>
            </a:r>
            <a:r>
              <a:rPr lang="it-IT" sz="2000" dirty="0" err="1" smtClean="0">
                <a:solidFill>
                  <a:srgbClr val="B20000"/>
                </a:solidFill>
                <a:latin typeface="Eurostile"/>
                <a:cs typeface="Eurostile"/>
              </a:rPr>
              <a:t>goals</a:t>
            </a:r>
            <a:endParaRPr lang="it-IT" sz="2000" dirty="0" smtClean="0">
              <a:solidFill>
                <a:srgbClr val="3F3F3F"/>
              </a:solidFill>
              <a:latin typeface="Eurostile"/>
              <a:cs typeface="Eurostile"/>
            </a:endParaRPr>
          </a:p>
          <a:p>
            <a:endParaRPr lang="it-IT" sz="2000" dirty="0" smtClean="0">
              <a:solidFill>
                <a:srgbClr val="3F3F3F"/>
              </a:solidFill>
              <a:latin typeface="Eurostile"/>
              <a:cs typeface="Eurostile"/>
            </a:endParaRPr>
          </a:p>
          <a:p>
            <a:pPr marL="342900" indent="-342900">
              <a:buFont typeface="Arial"/>
              <a:buChar char="•"/>
            </a:pPr>
            <a:r>
              <a:rPr lang="it-IT" sz="2000" dirty="0" smtClean="0">
                <a:solidFill>
                  <a:srgbClr val="3F3F3F"/>
                </a:solidFill>
                <a:latin typeface="Eurostile"/>
                <a:cs typeface="Eurostile"/>
              </a:rPr>
              <a:t> </a:t>
            </a:r>
            <a:r>
              <a:rPr lang="it-IT" sz="2000" dirty="0" err="1" smtClean="0">
                <a:solidFill>
                  <a:srgbClr val="073779"/>
                </a:solidFill>
                <a:latin typeface="Eurostile"/>
                <a:cs typeface="Eurostile"/>
              </a:rPr>
              <a:t>Provides</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reliable</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forecasts</a:t>
            </a:r>
            <a:r>
              <a:rPr lang="it-IT" sz="2000" dirty="0" smtClean="0">
                <a:solidFill>
                  <a:srgbClr val="073779"/>
                </a:solidFill>
                <a:latin typeface="Eurostile"/>
                <a:cs typeface="Eurostile"/>
              </a:rPr>
              <a:t> for EMU </a:t>
            </a:r>
            <a:r>
              <a:rPr lang="it-IT" sz="2000" dirty="0" err="1" smtClean="0">
                <a:solidFill>
                  <a:srgbClr val="073779"/>
                </a:solidFill>
                <a:latin typeface="Eurostile"/>
                <a:cs typeface="Eurostile"/>
              </a:rPr>
              <a:t>discovery</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potential</a:t>
            </a:r>
            <a:r>
              <a:rPr lang="it-IT" sz="2000" dirty="0" smtClean="0">
                <a:solidFill>
                  <a:srgbClr val="073779"/>
                </a:solidFill>
                <a:latin typeface="Eurostile"/>
                <a:cs typeface="Eurostile"/>
              </a:rPr>
              <a:t>  </a:t>
            </a:r>
          </a:p>
          <a:p>
            <a:r>
              <a:rPr lang="it-IT" sz="2000" dirty="0" smtClean="0">
                <a:solidFill>
                  <a:srgbClr val="3F3F3F"/>
                </a:solidFill>
                <a:latin typeface="Eurostile"/>
                <a:cs typeface="Eurostile"/>
              </a:rPr>
              <a:t>      </a:t>
            </a:r>
            <a:r>
              <a:rPr lang="it-IT" sz="2000" dirty="0" err="1" smtClean="0">
                <a:solidFill>
                  <a:srgbClr val="B20000"/>
                </a:solidFill>
                <a:latin typeface="Eurostile"/>
                <a:cs typeface="Eurostile"/>
              </a:rPr>
              <a:t>fulfillment</a:t>
            </a:r>
            <a:r>
              <a:rPr lang="it-IT" sz="2000" dirty="0" smtClean="0">
                <a:solidFill>
                  <a:srgbClr val="B20000"/>
                </a:solidFill>
                <a:latin typeface="Eurostile"/>
                <a:cs typeface="Eurostile"/>
              </a:rPr>
              <a:t> of SCORPIO </a:t>
            </a:r>
            <a:r>
              <a:rPr lang="it-IT" sz="2000" dirty="0" err="1" smtClean="0">
                <a:solidFill>
                  <a:srgbClr val="B20000"/>
                </a:solidFill>
                <a:latin typeface="Eurostile"/>
                <a:cs typeface="Eurostile"/>
              </a:rPr>
              <a:t>scientific</a:t>
            </a:r>
            <a:r>
              <a:rPr lang="it-IT" sz="2000" dirty="0" smtClean="0">
                <a:solidFill>
                  <a:srgbClr val="B20000"/>
                </a:solidFill>
                <a:latin typeface="Eurostile"/>
                <a:cs typeface="Eurostile"/>
              </a:rPr>
              <a:t> </a:t>
            </a:r>
            <a:r>
              <a:rPr lang="it-IT" sz="2000" dirty="0" err="1" smtClean="0">
                <a:solidFill>
                  <a:srgbClr val="B20000"/>
                </a:solidFill>
                <a:latin typeface="Eurostile"/>
                <a:cs typeface="Eurostile"/>
              </a:rPr>
              <a:t>goals</a:t>
            </a:r>
            <a:r>
              <a:rPr lang="it-IT" sz="2000" dirty="0" smtClean="0">
                <a:solidFill>
                  <a:srgbClr val="3F3F3F"/>
                </a:solidFill>
                <a:latin typeface="Eurostile"/>
                <a:cs typeface="Eurostile"/>
              </a:rPr>
              <a:t>. </a:t>
            </a:r>
          </a:p>
          <a:p>
            <a:endParaRPr lang="it-IT" dirty="0"/>
          </a:p>
        </p:txBody>
      </p:sp>
      <p:sp>
        <p:nvSpPr>
          <p:cNvPr id="3" name="CasellaDiTesto 2"/>
          <p:cNvSpPr txBox="1"/>
          <p:nvPr/>
        </p:nvSpPr>
        <p:spPr>
          <a:xfrm>
            <a:off x="0" y="-93365"/>
            <a:ext cx="4530056" cy="461665"/>
          </a:xfrm>
          <a:prstGeom prst="rect">
            <a:avLst/>
          </a:prstGeom>
          <a:noFill/>
        </p:spPr>
        <p:txBody>
          <a:bodyPr wrap="none" rtlCol="0">
            <a:spAutoFit/>
          </a:bodyPr>
          <a:lstStyle/>
          <a:p>
            <a:r>
              <a:rPr lang="it-IT" sz="2400" dirty="0" smtClean="0">
                <a:solidFill>
                  <a:schemeClr val="bg1"/>
                </a:solidFill>
                <a:latin typeface="Eurostile"/>
                <a:cs typeface="Eurostile"/>
              </a:rPr>
              <a:t>SCORPIO </a:t>
            </a:r>
            <a:r>
              <a:rPr lang="it-IT" sz="2400" dirty="0" err="1" smtClean="0">
                <a:solidFill>
                  <a:schemeClr val="bg1"/>
                </a:solidFill>
                <a:latin typeface="Eurostile"/>
                <a:cs typeface="Eurostile"/>
              </a:rPr>
              <a:t>as</a:t>
            </a:r>
            <a:r>
              <a:rPr lang="it-IT" sz="2400" dirty="0" smtClean="0">
                <a:solidFill>
                  <a:schemeClr val="bg1"/>
                </a:solidFill>
                <a:latin typeface="Eurostile"/>
                <a:cs typeface="Eurostile"/>
              </a:rPr>
              <a:t> design </a:t>
            </a:r>
            <a:r>
              <a:rPr lang="it-IT" sz="2400" dirty="0" err="1" smtClean="0">
                <a:solidFill>
                  <a:schemeClr val="bg1"/>
                </a:solidFill>
                <a:latin typeface="Eurostile"/>
                <a:cs typeface="Eurostile"/>
              </a:rPr>
              <a:t>study</a:t>
            </a:r>
            <a:r>
              <a:rPr lang="it-IT" sz="2400" dirty="0" smtClean="0">
                <a:solidFill>
                  <a:schemeClr val="bg1"/>
                </a:solidFill>
                <a:latin typeface="Eurostile"/>
                <a:cs typeface="Eurostile"/>
              </a:rPr>
              <a:t> for EMU</a:t>
            </a:r>
            <a:endParaRPr lang="it-IT" sz="2400" dirty="0">
              <a:solidFill>
                <a:schemeClr val="bg1"/>
              </a:solidFill>
              <a:latin typeface="Eurostile"/>
              <a:cs typeface="Eurostile"/>
            </a:endParaRPr>
          </a:p>
        </p:txBody>
      </p:sp>
      <p:sp>
        <p:nvSpPr>
          <p:cNvPr id="4" name="CasellaDiTesto 3"/>
          <p:cNvSpPr txBox="1"/>
          <p:nvPr/>
        </p:nvSpPr>
        <p:spPr>
          <a:xfrm>
            <a:off x="7081898" y="4993810"/>
            <a:ext cx="924926" cy="461665"/>
          </a:xfrm>
          <a:prstGeom prst="rect">
            <a:avLst/>
          </a:prstGeom>
          <a:noFill/>
        </p:spPr>
        <p:txBody>
          <a:bodyPr wrap="square" rtlCol="0">
            <a:spAutoFit/>
          </a:bodyPr>
          <a:lstStyle/>
          <a:p>
            <a:r>
              <a:rPr lang="it-IT" dirty="0" smtClean="0">
                <a:latin typeface="Zapf Dingbats"/>
                <a:ea typeface="Zapf Dingbats"/>
                <a:cs typeface="Zapf Dingbats"/>
                <a:sym typeface="Zapf Dingbats"/>
              </a:rPr>
              <a:t>  </a:t>
            </a:r>
            <a:r>
              <a:rPr lang="it-IT" sz="2400" dirty="0" smtClean="0">
                <a:solidFill>
                  <a:srgbClr val="FF0000"/>
                </a:solidFill>
                <a:latin typeface="Zapf Dingbats"/>
                <a:ea typeface="Zapf Dingbats"/>
                <a:cs typeface="Zapf Dingbats"/>
                <a:sym typeface="Zapf Dingbats"/>
              </a:rPr>
              <a:t>✔</a:t>
            </a:r>
            <a:endParaRPr lang="it-IT" sz="2400" dirty="0">
              <a:solidFill>
                <a:srgbClr val="FF0000"/>
              </a:solidFill>
            </a:endParaRPr>
          </a:p>
        </p:txBody>
      </p:sp>
      <p:sp>
        <p:nvSpPr>
          <p:cNvPr id="5" name="CasellaDiTesto 4"/>
          <p:cNvSpPr txBox="1"/>
          <p:nvPr/>
        </p:nvSpPr>
        <p:spPr>
          <a:xfrm>
            <a:off x="7081898" y="5937002"/>
            <a:ext cx="924926" cy="461665"/>
          </a:xfrm>
          <a:prstGeom prst="rect">
            <a:avLst/>
          </a:prstGeom>
          <a:noFill/>
        </p:spPr>
        <p:txBody>
          <a:bodyPr wrap="square" rtlCol="0">
            <a:spAutoFit/>
          </a:bodyPr>
          <a:lstStyle/>
          <a:p>
            <a:r>
              <a:rPr lang="it-IT" dirty="0" smtClean="0">
                <a:latin typeface="Zapf Dingbats"/>
                <a:ea typeface="Zapf Dingbats"/>
                <a:cs typeface="Zapf Dingbats"/>
                <a:sym typeface="Zapf Dingbats"/>
              </a:rPr>
              <a:t>  </a:t>
            </a:r>
            <a:r>
              <a:rPr lang="it-IT" sz="2400" dirty="0" smtClean="0">
                <a:solidFill>
                  <a:srgbClr val="FF0000"/>
                </a:solidFill>
                <a:latin typeface="Zapf Dingbats"/>
                <a:ea typeface="Zapf Dingbats"/>
                <a:cs typeface="Zapf Dingbats"/>
                <a:sym typeface="Zapf Dingbats"/>
              </a:rPr>
              <a:t>✔</a:t>
            </a:r>
            <a:endParaRPr lang="it-IT" sz="2400" dirty="0">
              <a:solidFill>
                <a:srgbClr val="FF0000"/>
              </a:solidFill>
            </a:endParaRPr>
          </a:p>
        </p:txBody>
      </p:sp>
    </p:spTree>
    <p:extLst>
      <p:ext uri="{BB962C8B-B14F-4D97-AF65-F5344CB8AC3E}">
        <p14:creationId xmlns:p14="http://schemas.microsoft.com/office/powerpoint/2010/main" val="132288682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50800"/>
            <a:ext cx="9144000" cy="461665"/>
          </a:xfrm>
          <a:prstGeom prst="rect">
            <a:avLst/>
          </a:prstGeom>
          <a:noFill/>
        </p:spPr>
        <p:txBody>
          <a:bodyPr wrap="square" rtlCol="0">
            <a:spAutoFit/>
          </a:bodyPr>
          <a:lstStyle/>
          <a:p>
            <a:pPr defTabSz="914400"/>
            <a:r>
              <a:rPr lang="it-IT" sz="2400" dirty="0">
                <a:solidFill>
                  <a:prstClr val="white"/>
                </a:solidFill>
                <a:latin typeface="Eurostile"/>
                <a:cs typeface="Eurostile"/>
              </a:rPr>
              <a:t>The SCORPIO </a:t>
            </a:r>
            <a:r>
              <a:rPr lang="it-IT" sz="2400" dirty="0" err="1">
                <a:solidFill>
                  <a:prstClr val="white"/>
                </a:solidFill>
                <a:latin typeface="Eurostile"/>
                <a:cs typeface="Eurostile"/>
              </a:rPr>
              <a:t>field</a:t>
            </a:r>
            <a:r>
              <a:rPr lang="it-IT" sz="2400" dirty="0">
                <a:solidFill>
                  <a:prstClr val="white"/>
                </a:solidFill>
                <a:latin typeface="Eurostile"/>
                <a:cs typeface="Eurostile"/>
              </a:rPr>
              <a:t>      </a:t>
            </a:r>
            <a:r>
              <a:rPr lang="it-IT" sz="2400" dirty="0" smtClean="0">
                <a:solidFill>
                  <a:prstClr val="white"/>
                </a:solidFill>
                <a:latin typeface="Eurostile"/>
                <a:cs typeface="Eurostile"/>
              </a:rPr>
              <a:t>                                                             </a:t>
            </a:r>
            <a:r>
              <a:rPr lang="it-IT" sz="2400" dirty="0">
                <a:solidFill>
                  <a:prstClr val="white"/>
                </a:solidFill>
                <a:latin typeface="Eurostile"/>
                <a:cs typeface="Eurostile"/>
              </a:rPr>
              <a:t>ASKAP </a:t>
            </a:r>
            <a:r>
              <a:rPr lang="it-IT" sz="2400" dirty="0" err="1">
                <a:solidFill>
                  <a:prstClr val="white"/>
                </a:solidFill>
                <a:latin typeface="Eurostile"/>
                <a:cs typeface="Eurostile"/>
              </a:rPr>
              <a:t>map</a:t>
            </a:r>
            <a:r>
              <a:rPr lang="it-IT" sz="2400" dirty="0">
                <a:solidFill>
                  <a:prstClr val="white"/>
                </a:solidFill>
                <a:latin typeface="Eurostile"/>
                <a:cs typeface="Eurostile"/>
              </a:rPr>
              <a:t> </a:t>
            </a:r>
            <a:endParaRPr lang="it-IT" sz="2400" dirty="0">
              <a:solidFill>
                <a:srgbClr val="FFFFFF"/>
              </a:solidFill>
              <a:latin typeface="Eurostile"/>
              <a:cs typeface="Eurostile"/>
            </a:endParaRPr>
          </a:p>
        </p:txBody>
      </p:sp>
      <p:sp>
        <p:nvSpPr>
          <p:cNvPr id="4" name="CasellaDiTesto 3"/>
          <p:cNvSpPr txBox="1"/>
          <p:nvPr/>
        </p:nvSpPr>
        <p:spPr>
          <a:xfrm>
            <a:off x="0" y="410865"/>
            <a:ext cx="2613403" cy="1200329"/>
          </a:xfrm>
          <a:prstGeom prst="rect">
            <a:avLst/>
          </a:prstGeom>
          <a:noFill/>
        </p:spPr>
        <p:txBody>
          <a:bodyPr wrap="none" rtlCol="0">
            <a:spAutoFit/>
          </a:bodyPr>
          <a:lstStyle/>
          <a:p>
            <a:pPr defTabSz="914400"/>
            <a:r>
              <a:rPr lang="it-IT" dirty="0">
                <a:solidFill>
                  <a:srgbClr val="073779"/>
                </a:solidFill>
                <a:latin typeface="Eurostile"/>
                <a:cs typeface="Eurostile"/>
              </a:rPr>
              <a:t>Field center 343.8 -0.2</a:t>
            </a:r>
          </a:p>
          <a:p>
            <a:pPr defTabSz="914400"/>
            <a:r>
              <a:rPr lang="it-IT" dirty="0" err="1">
                <a:solidFill>
                  <a:srgbClr val="073779"/>
                </a:solidFill>
                <a:latin typeface="Eurostile"/>
                <a:cs typeface="Eurostile"/>
              </a:rPr>
              <a:t>Dimensions</a:t>
            </a:r>
            <a:r>
              <a:rPr lang="it-IT" dirty="0">
                <a:solidFill>
                  <a:srgbClr val="073779"/>
                </a:solidFill>
                <a:latin typeface="Eurostile"/>
                <a:cs typeface="Eurostile"/>
              </a:rPr>
              <a:t> 5.4x1.3 deg</a:t>
            </a:r>
            <a:r>
              <a:rPr lang="it-IT" baseline="30000" dirty="0">
                <a:solidFill>
                  <a:srgbClr val="073779"/>
                </a:solidFill>
                <a:latin typeface="Eurostile"/>
                <a:cs typeface="Eurostile"/>
              </a:rPr>
              <a:t>2</a:t>
            </a:r>
          </a:p>
          <a:p>
            <a:pPr defTabSz="914400"/>
            <a:endParaRPr lang="it-IT" dirty="0">
              <a:solidFill>
                <a:srgbClr val="073779"/>
              </a:solidFill>
              <a:latin typeface="Arial"/>
            </a:endParaRPr>
          </a:p>
          <a:p>
            <a:pPr defTabSz="914400"/>
            <a:endParaRPr lang="it-IT" dirty="0">
              <a:solidFill>
                <a:srgbClr val="073779"/>
              </a:solidFill>
              <a:latin typeface="Arial"/>
            </a:endParaRPr>
          </a:p>
        </p:txBody>
      </p:sp>
      <p:pic>
        <p:nvPicPr>
          <p:cNvPr id="2" name="Immagine 1" descr="scorpio_field_RGB_l=341.5-348.pdf"/>
          <p:cNvPicPr>
            <a:picLocks noChangeAspect="1"/>
          </p:cNvPicPr>
          <p:nvPr/>
        </p:nvPicPr>
        <p:blipFill rotWithShape="1">
          <a:blip r:embed="rId2">
            <a:extLst>
              <a:ext uri="{28A0092B-C50C-407E-A947-70E740481C1C}">
                <a14:useLocalDpi xmlns:a14="http://schemas.microsoft.com/office/drawing/2010/main" val="0"/>
              </a:ext>
            </a:extLst>
          </a:blip>
          <a:srcRect t="2967" b="6892"/>
          <a:stretch/>
        </p:blipFill>
        <p:spPr>
          <a:xfrm>
            <a:off x="-2026006" y="1360520"/>
            <a:ext cx="13468706" cy="4699000"/>
          </a:xfrm>
          <a:prstGeom prst="rect">
            <a:avLst/>
          </a:prstGeom>
          <a:noFill/>
          <a:ln>
            <a:noFill/>
          </a:ln>
        </p:spPr>
      </p:pic>
      <p:sp>
        <p:nvSpPr>
          <p:cNvPr id="6" name="CasellaDiTesto 5"/>
          <p:cNvSpPr txBox="1"/>
          <p:nvPr/>
        </p:nvSpPr>
        <p:spPr>
          <a:xfrm>
            <a:off x="6397260" y="410865"/>
            <a:ext cx="2560053" cy="1200329"/>
          </a:xfrm>
          <a:prstGeom prst="rect">
            <a:avLst/>
          </a:prstGeom>
          <a:noFill/>
        </p:spPr>
        <p:txBody>
          <a:bodyPr wrap="none" rtlCol="0">
            <a:spAutoFit/>
          </a:bodyPr>
          <a:lstStyle/>
          <a:p>
            <a:pPr defTabSz="914400"/>
            <a:r>
              <a:rPr lang="it-IT" dirty="0">
                <a:solidFill>
                  <a:srgbClr val="008000"/>
                </a:solidFill>
                <a:latin typeface="Eurostile"/>
                <a:cs typeface="Eurostile"/>
              </a:rPr>
              <a:t>Green </a:t>
            </a:r>
            <a:r>
              <a:rPr lang="it-IT" dirty="0">
                <a:solidFill>
                  <a:srgbClr val="073779"/>
                </a:solidFill>
                <a:latin typeface="Eurostile"/>
                <a:cs typeface="Eurostile"/>
              </a:rPr>
              <a:t> 8μm    GLIMPSE</a:t>
            </a:r>
          </a:p>
          <a:p>
            <a:pPr defTabSz="914400"/>
            <a:r>
              <a:rPr lang="it-IT" dirty="0" err="1">
                <a:solidFill>
                  <a:srgbClr val="FF0000"/>
                </a:solidFill>
                <a:latin typeface="Eurostile"/>
                <a:cs typeface="Eurostile"/>
              </a:rPr>
              <a:t>Red</a:t>
            </a:r>
            <a:r>
              <a:rPr lang="it-IT" dirty="0">
                <a:solidFill>
                  <a:srgbClr val="FF0000"/>
                </a:solidFill>
                <a:latin typeface="Eurostile"/>
                <a:cs typeface="Eurostile"/>
              </a:rPr>
              <a:t> </a:t>
            </a:r>
            <a:r>
              <a:rPr lang="it-IT" dirty="0">
                <a:solidFill>
                  <a:srgbClr val="073779"/>
                </a:solidFill>
                <a:latin typeface="Eurostile"/>
                <a:cs typeface="Eurostile"/>
              </a:rPr>
              <a:t>   70μm    Hi-GAL</a:t>
            </a:r>
          </a:p>
          <a:p>
            <a:pPr defTabSz="914400"/>
            <a:r>
              <a:rPr lang="it-IT" dirty="0">
                <a:solidFill>
                  <a:srgbClr val="073779"/>
                </a:solidFill>
                <a:latin typeface="Eurostile"/>
                <a:cs typeface="Eurostile"/>
              </a:rPr>
              <a:t>Blue   ASKAP   912MHz</a:t>
            </a:r>
          </a:p>
          <a:p>
            <a:pPr defTabSz="914400"/>
            <a:r>
              <a:rPr lang="it-IT" dirty="0" smtClean="0">
                <a:solidFill>
                  <a:srgbClr val="073779"/>
                </a:solidFill>
                <a:latin typeface="Arial"/>
              </a:rPr>
              <a:t>   </a:t>
            </a:r>
            <a:endParaRPr lang="it-IT" dirty="0">
              <a:solidFill>
                <a:srgbClr val="073779"/>
              </a:solidFill>
              <a:latin typeface="Arial"/>
            </a:endParaRPr>
          </a:p>
        </p:txBody>
      </p:sp>
      <p:pic>
        <p:nvPicPr>
          <p:cNvPr id="7" name="Immagine 6" descr="Umana_Milano"/>
          <p:cNvPicPr>
            <a:picLocks noChangeAspect="1"/>
          </p:cNvPicPr>
          <p:nvPr/>
        </p:nvPicPr>
        <p:blipFill rotWithShape="1">
          <a:blip r:embed="rId3" cstate="print">
            <a:extLst>
              <a:ext uri="{28A0092B-C50C-407E-A947-70E740481C1C}">
                <a14:useLocalDpi xmlns:a14="http://schemas.microsoft.com/office/drawing/2010/main" val="0"/>
              </a:ext>
            </a:extLst>
          </a:blip>
          <a:srcRect l="13627" t="-5416" r="26891" b="5416"/>
          <a:stretch/>
        </p:blipFill>
        <p:spPr>
          <a:xfrm>
            <a:off x="400118" y="1350269"/>
            <a:ext cx="3832017" cy="4831696"/>
          </a:xfrm>
          <a:prstGeom prst="rect">
            <a:avLst/>
          </a:prstGeom>
        </p:spPr>
      </p:pic>
    </p:spTree>
    <p:extLst>
      <p:ext uri="{BB962C8B-B14F-4D97-AF65-F5344CB8AC3E}">
        <p14:creationId xmlns:p14="http://schemas.microsoft.com/office/powerpoint/2010/main" val="13263239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857155" y="-56705"/>
            <a:ext cx="5095880" cy="472266"/>
          </a:xfrm>
          <a:prstGeom prst="rect">
            <a:avLst/>
          </a:prstGeom>
          <a:noFill/>
        </p:spPr>
        <p:txBody>
          <a:bodyPr wrap="square" lIns="91406" tIns="45703" rIns="91406" bIns="45703" rtlCol="0">
            <a:spAutoFit/>
          </a:bodyPr>
          <a:lstStyle/>
          <a:p>
            <a:r>
              <a:rPr lang="it-IT" sz="2400" dirty="0" smtClean="0">
                <a:solidFill>
                  <a:srgbClr val="FFFFFF"/>
                </a:solidFill>
                <a:latin typeface="Eurostile"/>
                <a:cs typeface="Eurostile"/>
              </a:rPr>
              <a:t>The </a:t>
            </a:r>
            <a:r>
              <a:rPr lang="it-IT" sz="2400" dirty="0" err="1" smtClean="0">
                <a:solidFill>
                  <a:srgbClr val="FFFFFF"/>
                </a:solidFill>
                <a:latin typeface="Eurostile"/>
                <a:cs typeface="Eurostile"/>
              </a:rPr>
              <a:t>concept</a:t>
            </a:r>
            <a:r>
              <a:rPr lang="it-IT" sz="2400" dirty="0" smtClean="0">
                <a:solidFill>
                  <a:srgbClr val="FFFFFF"/>
                </a:solidFill>
                <a:latin typeface="Eurostile"/>
                <a:cs typeface="Eurostile"/>
              </a:rPr>
              <a:t> of  </a:t>
            </a:r>
            <a:r>
              <a:rPr lang="it-IT" sz="2400" dirty="0" err="1" smtClean="0">
                <a:solidFill>
                  <a:srgbClr val="FFFFFF"/>
                </a:solidFill>
                <a:latin typeface="Eurostile"/>
                <a:cs typeface="Eurostile"/>
              </a:rPr>
              <a:t>Generic</a:t>
            </a:r>
            <a:r>
              <a:rPr lang="it-IT" sz="2400" dirty="0" smtClean="0">
                <a:solidFill>
                  <a:srgbClr val="FFFFFF"/>
                </a:solidFill>
                <a:latin typeface="Eurostile"/>
                <a:cs typeface="Eurostile"/>
              </a:rPr>
              <a:t> </a:t>
            </a:r>
            <a:r>
              <a:rPr lang="it-IT" sz="2400" dirty="0" err="1" smtClean="0">
                <a:solidFill>
                  <a:srgbClr val="FFFFFF"/>
                </a:solidFill>
                <a:latin typeface="Eurostile"/>
                <a:cs typeface="Eurostile"/>
              </a:rPr>
              <a:t>Surveys</a:t>
            </a:r>
            <a:r>
              <a:rPr lang="it-IT" sz="2400" dirty="0" smtClean="0">
                <a:solidFill>
                  <a:srgbClr val="FFFFFF"/>
                </a:solidFill>
                <a:latin typeface="Eurostile"/>
                <a:cs typeface="Eurostile"/>
              </a:rPr>
              <a:t> </a:t>
            </a:r>
            <a:endParaRPr lang="it-IT" sz="2400" dirty="0">
              <a:solidFill>
                <a:srgbClr val="FFFFFF"/>
              </a:solidFill>
              <a:latin typeface="Eurostile"/>
              <a:cs typeface="Eurostile"/>
            </a:endParaRPr>
          </a:p>
        </p:txBody>
      </p:sp>
      <p:sp>
        <p:nvSpPr>
          <p:cNvPr id="6" name="Segnaposto contenuto 4"/>
          <p:cNvSpPr txBox="1">
            <a:spLocks/>
          </p:cNvSpPr>
          <p:nvPr/>
        </p:nvSpPr>
        <p:spPr>
          <a:xfrm>
            <a:off x="1311152" y="439520"/>
            <a:ext cx="6108846" cy="2068259"/>
          </a:xfrm>
          <a:prstGeom prst="rect">
            <a:avLst/>
          </a:prstGeom>
          <a:noFill/>
          <a:ln>
            <a:solidFill>
              <a:schemeClr val="accent1"/>
            </a:solidFill>
          </a:ln>
        </p:spPr>
        <p:txBody>
          <a:bodyPr vert="horz" wrap="square" lIns="91440" tIns="45720" rIns="91440" bIns="45720" rtlCol="0">
            <a:sp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Font typeface="Arial" pitchFamily="34" charset="0"/>
              <a:buNone/>
            </a:pPr>
            <a:r>
              <a:rPr lang="en-US" sz="1800" dirty="0" smtClean="0">
                <a:solidFill>
                  <a:schemeClr val="accent1">
                    <a:lumMod val="75000"/>
                  </a:schemeClr>
                </a:solidFill>
                <a:effectLst>
                  <a:outerShdw blurRad="38100" dist="38100" dir="2700000" algn="tl">
                    <a:srgbClr val="DDDDDD"/>
                  </a:outerShdw>
                </a:effectLst>
                <a:latin typeface="Eurostile"/>
                <a:ea typeface="Calibri" pitchFamily="-111" charset="0"/>
                <a:cs typeface="Eurostile"/>
              </a:rPr>
              <a:t>SKA1_MID-A  Generic  Survey @ Band 2b (Full BW)</a:t>
            </a:r>
          </a:p>
          <a:p>
            <a:pPr marL="0" indent="0" algn="ctr">
              <a:buFont typeface="Arial" pitchFamily="34" charset="0"/>
              <a:buNone/>
            </a:pPr>
            <a:r>
              <a:rPr lang="en-US" sz="1800" dirty="0" smtClean="0">
                <a:solidFill>
                  <a:schemeClr val="accent1">
                    <a:lumMod val="75000"/>
                  </a:schemeClr>
                </a:solidFill>
                <a:effectLst>
                  <a:outerShdw blurRad="38100" dist="38100" dir="2700000" algn="tl">
                    <a:srgbClr val="DDDDDD"/>
                  </a:outerShdw>
                </a:effectLst>
                <a:latin typeface="Eurostile"/>
                <a:ea typeface="Calibri" pitchFamily="-111" charset="0"/>
                <a:cs typeface="Eurostile"/>
              </a:rPr>
              <a:t>           </a:t>
            </a:r>
            <a:r>
              <a:rPr lang="it-IT" sz="1800" dirty="0" smtClean="0">
                <a:solidFill>
                  <a:schemeClr val="accent1">
                    <a:lumMod val="75000"/>
                  </a:schemeClr>
                </a:solidFill>
                <a:latin typeface="Eurostile"/>
                <a:cs typeface="Eurostile"/>
              </a:rPr>
              <a:t>    (</a:t>
            </a:r>
            <a:r>
              <a:rPr lang="it-IT" sz="1800" dirty="0" err="1" smtClean="0">
                <a:solidFill>
                  <a:schemeClr val="accent1">
                    <a:lumMod val="75000"/>
                  </a:schemeClr>
                </a:solidFill>
                <a:latin typeface="Eurostile"/>
                <a:cs typeface="Eurostile"/>
              </a:rPr>
              <a:t>rms</a:t>
            </a:r>
            <a:r>
              <a:rPr lang="it-IT" sz="1800" dirty="0" smtClean="0">
                <a:solidFill>
                  <a:schemeClr val="accent1">
                    <a:lumMod val="75000"/>
                  </a:schemeClr>
                </a:solidFill>
                <a:latin typeface="Eurostile"/>
                <a:cs typeface="Eurostile"/>
              </a:rPr>
              <a:t> 5</a:t>
            </a:r>
            <a:r>
              <a:rPr lang="it-IT" sz="1800" dirty="0" smtClean="0">
                <a:solidFill>
                  <a:schemeClr val="accent1">
                    <a:lumMod val="75000"/>
                  </a:schemeClr>
                </a:solidFill>
                <a:latin typeface="Eurostile"/>
                <a:ea typeface="Lucida Grande"/>
                <a:cs typeface="Eurostile"/>
              </a:rPr>
              <a:t>μ</a:t>
            </a:r>
            <a:r>
              <a:rPr lang="it-IT" sz="1800" dirty="0" smtClean="0">
                <a:solidFill>
                  <a:schemeClr val="accent1">
                    <a:lumMod val="75000"/>
                  </a:schemeClr>
                </a:solidFill>
                <a:latin typeface="Eurostile"/>
                <a:cs typeface="Eurostile"/>
              </a:rPr>
              <a:t>Jy/b, 0.8”),  ≈8000  </a:t>
            </a:r>
            <a:r>
              <a:rPr lang="it-IT" sz="1800" dirty="0" err="1" smtClean="0">
                <a:solidFill>
                  <a:schemeClr val="accent1">
                    <a:lumMod val="75000"/>
                  </a:schemeClr>
                </a:solidFill>
                <a:latin typeface="Eurostile"/>
                <a:cs typeface="Eurostile"/>
              </a:rPr>
              <a:t>hrs</a:t>
            </a:r>
            <a:r>
              <a:rPr lang="it-IT" sz="1800" dirty="0" smtClean="0">
                <a:solidFill>
                  <a:schemeClr val="accent1">
                    <a:lumMod val="75000"/>
                  </a:schemeClr>
                </a:solidFill>
                <a:latin typeface="Eurostile"/>
                <a:cs typeface="Eurostile"/>
              </a:rPr>
              <a:t>, </a:t>
            </a:r>
            <a:r>
              <a:rPr lang="it-IT" sz="1800" dirty="0" err="1" smtClean="0">
                <a:solidFill>
                  <a:schemeClr val="accent1">
                    <a:lumMod val="75000"/>
                  </a:schemeClr>
                </a:solidFill>
                <a:latin typeface="Eurostile"/>
                <a:cs typeface="Eurostile"/>
              </a:rPr>
              <a:t>All-sky</a:t>
            </a:r>
            <a:r>
              <a:rPr lang="it-IT" sz="1800" dirty="0" smtClean="0">
                <a:solidFill>
                  <a:schemeClr val="accent1">
                    <a:lumMod val="75000"/>
                  </a:schemeClr>
                </a:solidFill>
                <a:latin typeface="Eurostile"/>
                <a:cs typeface="Eurostile"/>
              </a:rPr>
              <a:t> </a:t>
            </a:r>
          </a:p>
          <a:p>
            <a:pPr marL="0" indent="0" algn="ctr">
              <a:buFont typeface="Arial" pitchFamily="34" charset="0"/>
              <a:buNone/>
            </a:pPr>
            <a:endParaRPr lang="it-IT" sz="1800" dirty="0" smtClean="0">
              <a:solidFill>
                <a:schemeClr val="accent1">
                  <a:lumMod val="75000"/>
                </a:schemeClr>
              </a:solidFill>
              <a:latin typeface="Eurostile"/>
              <a:cs typeface="Eurostile"/>
            </a:endParaRPr>
          </a:p>
          <a:p>
            <a:pPr marL="0" indent="0" algn="ctr">
              <a:buFont typeface="Arial" pitchFamily="34" charset="0"/>
              <a:buNone/>
            </a:pPr>
            <a:r>
              <a:rPr lang="en-US" sz="1800" dirty="0" smtClean="0">
                <a:solidFill>
                  <a:schemeClr val="accent1">
                    <a:lumMod val="75000"/>
                  </a:schemeClr>
                </a:solidFill>
                <a:effectLst>
                  <a:outerShdw blurRad="38100" dist="38100" dir="2700000" algn="tl">
                    <a:srgbClr val="DDDDDD"/>
                  </a:outerShdw>
                </a:effectLst>
                <a:latin typeface="Eurostile"/>
                <a:ea typeface="Calibri" pitchFamily="-111" charset="0"/>
                <a:cs typeface="Eurostile"/>
              </a:rPr>
              <a:t>SKA1_MID-D  Generic  Survey @ Band 5 (Full BW)</a:t>
            </a:r>
          </a:p>
          <a:p>
            <a:pPr marL="0" indent="0" algn="ctr">
              <a:buFont typeface="Arial" pitchFamily="34" charset="0"/>
              <a:buNone/>
            </a:pPr>
            <a:r>
              <a:rPr lang="en-US" sz="1800" dirty="0" smtClean="0">
                <a:solidFill>
                  <a:schemeClr val="accent1">
                    <a:lumMod val="75000"/>
                  </a:schemeClr>
                </a:solidFill>
                <a:effectLst>
                  <a:outerShdw blurRad="38100" dist="38100" dir="2700000" algn="tl">
                    <a:srgbClr val="DDDDDD"/>
                  </a:outerShdw>
                </a:effectLst>
                <a:latin typeface="Eurostile"/>
                <a:ea typeface="Calibri" pitchFamily="-111" charset="0"/>
                <a:cs typeface="Eurostile"/>
              </a:rPr>
              <a:t>           </a:t>
            </a:r>
            <a:r>
              <a:rPr lang="it-IT" sz="1800" dirty="0" smtClean="0">
                <a:solidFill>
                  <a:schemeClr val="accent1">
                    <a:lumMod val="75000"/>
                  </a:schemeClr>
                </a:solidFill>
                <a:latin typeface="Eurostile"/>
                <a:cs typeface="Eurostile"/>
              </a:rPr>
              <a:t>    (</a:t>
            </a:r>
            <a:r>
              <a:rPr lang="it-IT" sz="1800" dirty="0" err="1" smtClean="0">
                <a:solidFill>
                  <a:schemeClr val="accent1">
                    <a:lumMod val="75000"/>
                  </a:schemeClr>
                </a:solidFill>
                <a:latin typeface="Eurostile"/>
                <a:cs typeface="Eurostile"/>
              </a:rPr>
              <a:t>rms</a:t>
            </a:r>
            <a:r>
              <a:rPr lang="it-IT" sz="1800" dirty="0" smtClean="0">
                <a:solidFill>
                  <a:schemeClr val="accent1">
                    <a:lumMod val="75000"/>
                  </a:schemeClr>
                </a:solidFill>
                <a:latin typeface="Eurostile"/>
                <a:cs typeface="Eurostile"/>
              </a:rPr>
              <a:t> 6</a:t>
            </a:r>
            <a:r>
              <a:rPr lang="it-IT" sz="1800" dirty="0" smtClean="0">
                <a:solidFill>
                  <a:schemeClr val="accent1">
                    <a:lumMod val="75000"/>
                  </a:schemeClr>
                </a:solidFill>
                <a:latin typeface="Eurostile"/>
                <a:ea typeface="Lucida Grande"/>
                <a:cs typeface="Eurostile"/>
              </a:rPr>
              <a:t>μ</a:t>
            </a:r>
            <a:r>
              <a:rPr lang="it-IT" sz="1800" dirty="0" smtClean="0">
                <a:solidFill>
                  <a:schemeClr val="accent1">
                    <a:lumMod val="75000"/>
                  </a:schemeClr>
                </a:solidFill>
                <a:latin typeface="Eurostile"/>
                <a:cs typeface="Eurostile"/>
              </a:rPr>
              <a:t>Jy/b, 0.2”),  ≈2000 </a:t>
            </a:r>
            <a:r>
              <a:rPr lang="it-IT" sz="1800" dirty="0" err="1" smtClean="0">
                <a:solidFill>
                  <a:schemeClr val="accent1">
                    <a:lumMod val="75000"/>
                  </a:schemeClr>
                </a:solidFill>
                <a:latin typeface="Eurostile"/>
                <a:cs typeface="Eurostile"/>
              </a:rPr>
              <a:t>hrs</a:t>
            </a:r>
            <a:r>
              <a:rPr lang="it-IT" sz="1800" dirty="0" smtClean="0">
                <a:solidFill>
                  <a:schemeClr val="accent1">
                    <a:lumMod val="75000"/>
                  </a:schemeClr>
                </a:solidFill>
                <a:latin typeface="Eurostile"/>
                <a:cs typeface="Eurostile"/>
              </a:rPr>
              <a:t>, 480 deg</a:t>
            </a:r>
            <a:r>
              <a:rPr lang="it-IT" sz="1800" baseline="30000" dirty="0" smtClean="0">
                <a:solidFill>
                  <a:schemeClr val="accent1">
                    <a:lumMod val="75000"/>
                  </a:schemeClr>
                </a:solidFill>
                <a:latin typeface="Eurostile"/>
                <a:cs typeface="Eurostile"/>
              </a:rPr>
              <a:t>2</a:t>
            </a:r>
            <a:r>
              <a:rPr lang="it-IT" sz="1800" dirty="0" smtClean="0">
                <a:solidFill>
                  <a:schemeClr val="accent1">
                    <a:lumMod val="75000"/>
                  </a:schemeClr>
                </a:solidFill>
                <a:latin typeface="Eurostile"/>
                <a:cs typeface="Eurostile"/>
              </a:rPr>
              <a:t>/GAL</a:t>
            </a:r>
          </a:p>
          <a:p>
            <a:pPr marL="0" indent="0" algn="ctr">
              <a:buFont typeface="Arial" pitchFamily="34" charset="0"/>
              <a:buNone/>
            </a:pPr>
            <a:r>
              <a:rPr lang="it-IT" sz="2000" dirty="0" smtClean="0">
                <a:solidFill>
                  <a:schemeClr val="accent1">
                    <a:lumMod val="75000"/>
                  </a:schemeClr>
                </a:solidFill>
                <a:latin typeface="Eurostile"/>
                <a:cs typeface="Eurostile"/>
              </a:rPr>
              <a:t>     </a:t>
            </a:r>
          </a:p>
        </p:txBody>
      </p:sp>
      <p:sp>
        <p:nvSpPr>
          <p:cNvPr id="7" name="Segnaposto contenuto 4"/>
          <p:cNvSpPr txBox="1">
            <a:spLocks/>
          </p:cNvSpPr>
          <p:nvPr/>
        </p:nvSpPr>
        <p:spPr>
          <a:xfrm>
            <a:off x="536834" y="3997872"/>
            <a:ext cx="7676275" cy="2696123"/>
          </a:xfrm>
          <a:prstGeom prst="rect">
            <a:avLst/>
          </a:prstGeom>
          <a:noFill/>
          <a:ln w="12700">
            <a:solidFill>
              <a:schemeClr val="accent1"/>
            </a:solidFill>
          </a:ln>
        </p:spPr>
        <p:txBody>
          <a:bodyPr vert="horz" wrap="none" lIns="91440" tIns="45720" rIns="91440" bIns="45720" rtlCol="0">
            <a:sp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it-IT" sz="1800" b="1" dirty="0" smtClean="0">
                <a:solidFill>
                  <a:srgbClr val="073779"/>
                </a:solidFill>
                <a:latin typeface="Eurostile"/>
                <a:cs typeface="Eurostile"/>
              </a:rPr>
              <a:t>High </a:t>
            </a:r>
            <a:r>
              <a:rPr lang="it-IT" sz="1800" b="1" dirty="0" err="1">
                <a:solidFill>
                  <a:srgbClr val="073779"/>
                </a:solidFill>
                <a:latin typeface="Eurostile"/>
                <a:cs typeface="Eurostile"/>
              </a:rPr>
              <a:t>angular</a:t>
            </a:r>
            <a:r>
              <a:rPr lang="it-IT" sz="1800" b="1" dirty="0">
                <a:solidFill>
                  <a:srgbClr val="073779"/>
                </a:solidFill>
                <a:latin typeface="Eurostile"/>
                <a:cs typeface="Eurostile"/>
              </a:rPr>
              <a:t> </a:t>
            </a:r>
            <a:r>
              <a:rPr lang="it-IT" sz="1800" b="1" dirty="0" err="1">
                <a:solidFill>
                  <a:srgbClr val="073779"/>
                </a:solidFill>
                <a:latin typeface="Eurostile"/>
                <a:cs typeface="Eurostile"/>
              </a:rPr>
              <a:t>resolution</a:t>
            </a:r>
            <a:r>
              <a:rPr lang="it-IT" sz="1800" b="1" dirty="0">
                <a:solidFill>
                  <a:srgbClr val="073779"/>
                </a:solidFill>
                <a:latin typeface="Eurostile"/>
                <a:cs typeface="Eurostile"/>
              </a:rPr>
              <a:t>, </a:t>
            </a:r>
            <a:r>
              <a:rPr lang="it-IT" sz="1800" b="1" dirty="0" err="1">
                <a:solidFill>
                  <a:srgbClr val="073779"/>
                </a:solidFill>
                <a:latin typeface="Eurostile"/>
                <a:cs typeface="Eurostile"/>
              </a:rPr>
              <a:t>limited</a:t>
            </a:r>
            <a:r>
              <a:rPr lang="it-IT" sz="1800" b="1" dirty="0">
                <a:solidFill>
                  <a:srgbClr val="073779"/>
                </a:solidFill>
                <a:latin typeface="Eurostile"/>
                <a:cs typeface="Eurostile"/>
              </a:rPr>
              <a:t> </a:t>
            </a:r>
            <a:r>
              <a:rPr lang="it-IT" sz="1800" b="1" dirty="0" err="1">
                <a:solidFill>
                  <a:srgbClr val="073779"/>
                </a:solidFill>
                <a:latin typeface="Eurostile"/>
                <a:cs typeface="Eurostile"/>
              </a:rPr>
              <a:t>areas</a:t>
            </a:r>
            <a:r>
              <a:rPr lang="it-IT" sz="1800" b="1" dirty="0" smtClean="0">
                <a:solidFill>
                  <a:srgbClr val="073779"/>
                </a:solidFill>
                <a:latin typeface="Eurostile"/>
                <a:cs typeface="Eurostile"/>
              </a:rPr>
              <a:t>:</a:t>
            </a:r>
          </a:p>
          <a:p>
            <a:pPr marL="0" indent="0" algn="ctr">
              <a:buNone/>
            </a:pPr>
            <a:r>
              <a:rPr lang="it-IT" sz="1800" dirty="0" smtClean="0">
                <a:solidFill>
                  <a:srgbClr val="073779"/>
                </a:solidFill>
                <a:latin typeface="Eurostile"/>
                <a:cs typeface="Eurostile"/>
              </a:rPr>
              <a:t>THOR (</a:t>
            </a:r>
            <a:r>
              <a:rPr lang="it-IT" sz="1800" dirty="0" err="1" smtClean="0">
                <a:solidFill>
                  <a:srgbClr val="073779"/>
                </a:solidFill>
                <a:latin typeface="Eurostile"/>
                <a:cs typeface="Eurostile"/>
              </a:rPr>
              <a:t>Bihr</a:t>
            </a:r>
            <a:r>
              <a:rPr lang="it-IT" sz="1800" dirty="0" smtClean="0">
                <a:solidFill>
                  <a:srgbClr val="073779"/>
                </a:solidFill>
                <a:latin typeface="Eurostile"/>
                <a:cs typeface="Eurostile"/>
              </a:rPr>
              <a:t> et al., 2016) 6cm, 10-20 arcsec, </a:t>
            </a:r>
            <a:r>
              <a:rPr lang="it-IT" sz="1800" dirty="0">
                <a:solidFill>
                  <a:srgbClr val="073779"/>
                </a:solidFill>
                <a:latin typeface="Eurostile"/>
                <a:cs typeface="Eurostile"/>
              </a:rPr>
              <a:t>100 deg</a:t>
            </a:r>
            <a:r>
              <a:rPr lang="it-IT" sz="1800" baseline="30000" dirty="0">
                <a:solidFill>
                  <a:srgbClr val="073779"/>
                </a:solidFill>
                <a:latin typeface="Eurostile"/>
                <a:cs typeface="Eurostile"/>
              </a:rPr>
              <a:t>2</a:t>
            </a:r>
            <a:r>
              <a:rPr lang="it-IT" sz="1800" dirty="0">
                <a:solidFill>
                  <a:srgbClr val="073779"/>
                </a:solidFill>
                <a:latin typeface="Eurostile"/>
                <a:cs typeface="Eurostile"/>
              </a:rPr>
              <a:t>, </a:t>
            </a:r>
            <a:r>
              <a:rPr lang="it-IT" sz="1800" dirty="0" err="1">
                <a:solidFill>
                  <a:srgbClr val="073779"/>
                </a:solidFill>
                <a:latin typeface="Eurostile"/>
                <a:cs typeface="Eurostile"/>
              </a:rPr>
              <a:t>few</a:t>
            </a:r>
            <a:r>
              <a:rPr lang="it-IT" sz="1800" dirty="0">
                <a:solidFill>
                  <a:srgbClr val="073779"/>
                </a:solidFill>
                <a:latin typeface="Eurostile"/>
                <a:cs typeface="Eurostile"/>
              </a:rPr>
              <a:t> </a:t>
            </a:r>
            <a:r>
              <a:rPr lang="it-IT" sz="1800" dirty="0" err="1">
                <a:solidFill>
                  <a:srgbClr val="073779"/>
                </a:solidFill>
                <a:latin typeface="Eurostile"/>
                <a:cs typeface="Eurostile"/>
              </a:rPr>
              <a:t>mJy</a:t>
            </a:r>
            <a:endParaRPr lang="it-IT" sz="1800" dirty="0">
              <a:solidFill>
                <a:srgbClr val="073779"/>
              </a:solidFill>
              <a:latin typeface="Eurostile"/>
              <a:cs typeface="Eurostile"/>
            </a:endParaRPr>
          </a:p>
          <a:p>
            <a:pPr marL="0" indent="0">
              <a:buNone/>
            </a:pPr>
            <a:r>
              <a:rPr lang="it-IT" sz="1800" dirty="0" smtClean="0">
                <a:solidFill>
                  <a:srgbClr val="073779"/>
                </a:solidFill>
                <a:latin typeface="Eurostile"/>
                <a:cs typeface="Eurostile"/>
              </a:rPr>
              <a:t>CORNISH </a:t>
            </a:r>
            <a:r>
              <a:rPr lang="it-IT" sz="1800" dirty="0">
                <a:solidFill>
                  <a:srgbClr val="073779"/>
                </a:solidFill>
                <a:latin typeface="Eurostile"/>
                <a:cs typeface="Eurostile"/>
              </a:rPr>
              <a:t>(</a:t>
            </a:r>
            <a:r>
              <a:rPr lang="it-IT" sz="1800" dirty="0" err="1">
                <a:solidFill>
                  <a:srgbClr val="073779"/>
                </a:solidFill>
                <a:latin typeface="Eurostile"/>
                <a:cs typeface="Eurostile"/>
              </a:rPr>
              <a:t>Purcell</a:t>
            </a:r>
            <a:r>
              <a:rPr lang="it-IT" sz="1800" dirty="0">
                <a:solidFill>
                  <a:srgbClr val="073779"/>
                </a:solidFill>
                <a:latin typeface="Eurostile"/>
                <a:cs typeface="Eurostile"/>
              </a:rPr>
              <a:t> and  </a:t>
            </a:r>
            <a:r>
              <a:rPr lang="it-IT" sz="1800" dirty="0" err="1">
                <a:solidFill>
                  <a:srgbClr val="073779"/>
                </a:solidFill>
                <a:latin typeface="Eurostile"/>
                <a:cs typeface="Eurostile"/>
              </a:rPr>
              <a:t>Hoare</a:t>
            </a:r>
            <a:r>
              <a:rPr lang="it-IT" sz="1800" dirty="0">
                <a:solidFill>
                  <a:srgbClr val="073779"/>
                </a:solidFill>
                <a:latin typeface="Eurostile"/>
                <a:cs typeface="Eurostile"/>
              </a:rPr>
              <a:t>, 2010)  6cm, 1-6 arcsec, ≈100 deg</a:t>
            </a:r>
            <a:r>
              <a:rPr lang="it-IT" sz="1800" baseline="30000" dirty="0">
                <a:solidFill>
                  <a:srgbClr val="073779"/>
                </a:solidFill>
                <a:latin typeface="Eurostile"/>
                <a:cs typeface="Eurostile"/>
              </a:rPr>
              <a:t>2</a:t>
            </a:r>
            <a:r>
              <a:rPr lang="it-IT" sz="1800" dirty="0">
                <a:solidFill>
                  <a:srgbClr val="073779"/>
                </a:solidFill>
                <a:latin typeface="Eurostile"/>
                <a:cs typeface="Eurostile"/>
              </a:rPr>
              <a:t>, </a:t>
            </a:r>
            <a:r>
              <a:rPr lang="it-IT" sz="1800" dirty="0" err="1">
                <a:solidFill>
                  <a:srgbClr val="073779"/>
                </a:solidFill>
                <a:latin typeface="Eurostile"/>
                <a:cs typeface="Eurostile"/>
              </a:rPr>
              <a:t>few</a:t>
            </a:r>
            <a:r>
              <a:rPr lang="it-IT" sz="1800" dirty="0">
                <a:solidFill>
                  <a:srgbClr val="073779"/>
                </a:solidFill>
                <a:latin typeface="Eurostile"/>
                <a:cs typeface="Eurostile"/>
              </a:rPr>
              <a:t> </a:t>
            </a:r>
            <a:r>
              <a:rPr lang="it-IT" sz="1800" dirty="0" err="1">
                <a:solidFill>
                  <a:srgbClr val="073779"/>
                </a:solidFill>
                <a:latin typeface="Eurostile"/>
                <a:cs typeface="Eurostile"/>
              </a:rPr>
              <a:t>mJy</a:t>
            </a:r>
            <a:endParaRPr lang="it-IT" sz="1800" dirty="0">
              <a:solidFill>
                <a:srgbClr val="073779"/>
              </a:solidFill>
              <a:latin typeface="Eurostile"/>
              <a:cs typeface="Eurostile"/>
            </a:endParaRPr>
          </a:p>
          <a:p>
            <a:pPr marL="0" indent="0">
              <a:buNone/>
            </a:pPr>
            <a:r>
              <a:rPr lang="it-IT" sz="1800" dirty="0" smtClean="0">
                <a:solidFill>
                  <a:srgbClr val="073779"/>
                </a:solidFill>
                <a:latin typeface="Eurostile"/>
                <a:cs typeface="Eurostile"/>
              </a:rPr>
              <a:t>MAGPIS   </a:t>
            </a:r>
            <a:r>
              <a:rPr lang="it-IT" sz="1800" dirty="0">
                <a:solidFill>
                  <a:srgbClr val="073779"/>
                </a:solidFill>
                <a:latin typeface="Eurostile"/>
                <a:cs typeface="Eurostile"/>
              </a:rPr>
              <a:t>(</a:t>
            </a:r>
            <a:r>
              <a:rPr lang="it-IT" sz="1800" dirty="0" err="1">
                <a:solidFill>
                  <a:srgbClr val="073779"/>
                </a:solidFill>
                <a:latin typeface="Eurostile"/>
                <a:cs typeface="Eurostile"/>
              </a:rPr>
              <a:t>Helfand</a:t>
            </a:r>
            <a:r>
              <a:rPr lang="it-IT" sz="1800" dirty="0">
                <a:solidFill>
                  <a:srgbClr val="073779"/>
                </a:solidFill>
                <a:latin typeface="Eurostile"/>
                <a:cs typeface="Eurostile"/>
              </a:rPr>
              <a:t> et al., 2006)       </a:t>
            </a:r>
            <a:r>
              <a:rPr lang="it-IT" sz="1800" dirty="0" smtClean="0">
                <a:solidFill>
                  <a:srgbClr val="073779"/>
                </a:solidFill>
                <a:latin typeface="Eurostile"/>
                <a:cs typeface="Eurostile"/>
              </a:rPr>
              <a:t>20</a:t>
            </a:r>
            <a:r>
              <a:rPr lang="it-IT" sz="1800" dirty="0">
                <a:solidFill>
                  <a:srgbClr val="073779"/>
                </a:solidFill>
                <a:latin typeface="Eurostile"/>
                <a:cs typeface="Eurostile"/>
              </a:rPr>
              <a:t>/6cm          “               “</a:t>
            </a:r>
          </a:p>
          <a:p>
            <a:endParaRPr lang="it-IT" sz="1800" dirty="0">
              <a:solidFill>
                <a:srgbClr val="073779"/>
              </a:solidFill>
              <a:latin typeface="Eurostile"/>
              <a:cs typeface="Eurostile"/>
            </a:endParaRPr>
          </a:p>
          <a:p>
            <a:pPr marL="0" indent="0">
              <a:buNone/>
            </a:pPr>
            <a:r>
              <a:rPr lang="it-IT" sz="1800" b="1" dirty="0" smtClean="0">
                <a:solidFill>
                  <a:srgbClr val="073779"/>
                </a:solidFill>
                <a:latin typeface="Eurostile"/>
                <a:cs typeface="Eurostile"/>
              </a:rPr>
              <a:t>Lower  </a:t>
            </a:r>
            <a:r>
              <a:rPr lang="it-IT" sz="1800" b="1" dirty="0" err="1">
                <a:solidFill>
                  <a:srgbClr val="073779"/>
                </a:solidFill>
                <a:latin typeface="Eurostile"/>
                <a:cs typeface="Eurostile"/>
              </a:rPr>
              <a:t>angular</a:t>
            </a:r>
            <a:r>
              <a:rPr lang="it-IT" sz="1800" b="1" dirty="0">
                <a:solidFill>
                  <a:srgbClr val="073779"/>
                </a:solidFill>
                <a:latin typeface="Eurostile"/>
                <a:cs typeface="Eurostile"/>
              </a:rPr>
              <a:t> </a:t>
            </a:r>
            <a:r>
              <a:rPr lang="it-IT" sz="1800" b="1" dirty="0" err="1">
                <a:solidFill>
                  <a:srgbClr val="073779"/>
                </a:solidFill>
                <a:latin typeface="Eurostile"/>
                <a:cs typeface="Eurostile"/>
              </a:rPr>
              <a:t>resolution</a:t>
            </a:r>
            <a:r>
              <a:rPr lang="it-IT" sz="1800" b="1" dirty="0">
                <a:solidFill>
                  <a:srgbClr val="073779"/>
                </a:solidFill>
                <a:latin typeface="Eurostile"/>
                <a:cs typeface="Eurostile"/>
              </a:rPr>
              <a:t>, wide  </a:t>
            </a:r>
            <a:r>
              <a:rPr lang="it-IT" sz="1800" b="1" dirty="0" err="1">
                <a:solidFill>
                  <a:srgbClr val="073779"/>
                </a:solidFill>
                <a:latin typeface="Eurostile"/>
                <a:cs typeface="Eurostile"/>
              </a:rPr>
              <a:t>areas</a:t>
            </a:r>
            <a:r>
              <a:rPr lang="it-IT" sz="1800" b="1" dirty="0">
                <a:solidFill>
                  <a:srgbClr val="073779"/>
                </a:solidFill>
                <a:latin typeface="Eurostile"/>
                <a:cs typeface="Eurostile"/>
              </a:rPr>
              <a:t>:</a:t>
            </a:r>
          </a:p>
          <a:p>
            <a:pPr marL="0" indent="0">
              <a:buNone/>
            </a:pPr>
            <a:r>
              <a:rPr lang="it-IT" sz="1800" dirty="0" smtClean="0">
                <a:solidFill>
                  <a:srgbClr val="073779"/>
                </a:solidFill>
                <a:latin typeface="Eurostile"/>
                <a:cs typeface="Eurostile"/>
              </a:rPr>
              <a:t> </a:t>
            </a:r>
            <a:r>
              <a:rPr lang="it-IT" sz="1800" dirty="0">
                <a:solidFill>
                  <a:srgbClr val="073779"/>
                </a:solidFill>
                <a:latin typeface="Eurostile"/>
                <a:cs typeface="Eurostile"/>
              </a:rPr>
              <a:t>CGPS (Taylor et al., 2006),            20cm, </a:t>
            </a:r>
            <a:r>
              <a:rPr lang="it-IT" sz="1800" dirty="0" err="1">
                <a:solidFill>
                  <a:srgbClr val="073779"/>
                </a:solidFill>
                <a:latin typeface="Eurostile"/>
                <a:cs typeface="Eurostile"/>
              </a:rPr>
              <a:t>arcmin</a:t>
            </a:r>
            <a:r>
              <a:rPr lang="it-IT" sz="1800" dirty="0">
                <a:solidFill>
                  <a:srgbClr val="073779"/>
                </a:solidFill>
                <a:latin typeface="Eurostile"/>
                <a:cs typeface="Eurostile"/>
              </a:rPr>
              <a:t>, </a:t>
            </a:r>
            <a:r>
              <a:rPr lang="it-IT" sz="1800" dirty="0" err="1">
                <a:solidFill>
                  <a:srgbClr val="073779"/>
                </a:solidFill>
                <a:latin typeface="Eurostile"/>
                <a:cs typeface="Eurostile"/>
              </a:rPr>
              <a:t>several</a:t>
            </a:r>
            <a:r>
              <a:rPr lang="it-IT" sz="1800" dirty="0">
                <a:solidFill>
                  <a:srgbClr val="073779"/>
                </a:solidFill>
                <a:latin typeface="Eurostile"/>
                <a:cs typeface="Eurostile"/>
              </a:rPr>
              <a:t> 100 deg</a:t>
            </a:r>
            <a:r>
              <a:rPr lang="it-IT" sz="1800" baseline="30000" dirty="0">
                <a:solidFill>
                  <a:srgbClr val="073779"/>
                </a:solidFill>
                <a:latin typeface="Eurostile"/>
                <a:cs typeface="Eurostile"/>
              </a:rPr>
              <a:t>2</a:t>
            </a:r>
            <a:r>
              <a:rPr lang="it-IT" sz="1800" dirty="0">
                <a:solidFill>
                  <a:srgbClr val="073779"/>
                </a:solidFill>
                <a:latin typeface="Eurostile"/>
                <a:cs typeface="Eurostile"/>
              </a:rPr>
              <a:t>, </a:t>
            </a:r>
            <a:r>
              <a:rPr lang="it-IT" sz="1800" dirty="0" err="1">
                <a:solidFill>
                  <a:srgbClr val="073779"/>
                </a:solidFill>
                <a:latin typeface="Eurostile"/>
                <a:cs typeface="Eurostile"/>
              </a:rPr>
              <a:t>few</a:t>
            </a:r>
            <a:r>
              <a:rPr lang="it-IT" sz="1800" dirty="0">
                <a:solidFill>
                  <a:srgbClr val="073779"/>
                </a:solidFill>
                <a:latin typeface="Eurostile"/>
                <a:cs typeface="Eurostile"/>
              </a:rPr>
              <a:t> </a:t>
            </a:r>
            <a:r>
              <a:rPr lang="it-IT" sz="1800" dirty="0" err="1">
                <a:solidFill>
                  <a:srgbClr val="073779"/>
                </a:solidFill>
                <a:latin typeface="Eurostile"/>
                <a:cs typeface="Eurostile"/>
              </a:rPr>
              <a:t>mJy</a:t>
            </a:r>
            <a:endParaRPr lang="it-IT" sz="1800" dirty="0">
              <a:solidFill>
                <a:srgbClr val="073779"/>
              </a:solidFill>
              <a:latin typeface="Eurostile"/>
              <a:cs typeface="Eurostile"/>
            </a:endParaRPr>
          </a:p>
          <a:p>
            <a:pPr marL="0" indent="0">
              <a:buNone/>
            </a:pPr>
            <a:r>
              <a:rPr lang="it-IT" sz="1800" dirty="0">
                <a:solidFill>
                  <a:srgbClr val="073779"/>
                </a:solidFill>
                <a:latin typeface="Eurostile"/>
                <a:cs typeface="Eurostile"/>
              </a:rPr>
              <a:t> </a:t>
            </a:r>
            <a:r>
              <a:rPr lang="it-IT" sz="1800" dirty="0" smtClean="0">
                <a:solidFill>
                  <a:srgbClr val="073779"/>
                </a:solidFill>
                <a:latin typeface="Eurostile"/>
                <a:cs typeface="Eurostile"/>
              </a:rPr>
              <a:t>SGPS </a:t>
            </a:r>
            <a:r>
              <a:rPr lang="it-IT" sz="1800" dirty="0">
                <a:solidFill>
                  <a:srgbClr val="073779"/>
                </a:solidFill>
                <a:latin typeface="Eurostile"/>
                <a:cs typeface="Eurostile"/>
              </a:rPr>
              <a:t>(</a:t>
            </a:r>
            <a:r>
              <a:rPr lang="it-IT" sz="1800" dirty="0" err="1">
                <a:solidFill>
                  <a:srgbClr val="073779"/>
                </a:solidFill>
                <a:latin typeface="Eurostile"/>
                <a:cs typeface="Eurostile"/>
              </a:rPr>
              <a:t>McClure</a:t>
            </a:r>
            <a:r>
              <a:rPr lang="it-IT" sz="1800" dirty="0">
                <a:solidFill>
                  <a:srgbClr val="073779"/>
                </a:solidFill>
                <a:latin typeface="Eurostile"/>
                <a:cs typeface="Eurostile"/>
              </a:rPr>
              <a:t>-Griffiths et al., 2005) </a:t>
            </a:r>
          </a:p>
        </p:txBody>
      </p:sp>
      <p:sp>
        <p:nvSpPr>
          <p:cNvPr id="8" name="CasellaDiTesto 7"/>
          <p:cNvSpPr txBox="1"/>
          <p:nvPr/>
        </p:nvSpPr>
        <p:spPr>
          <a:xfrm>
            <a:off x="0" y="2514054"/>
            <a:ext cx="9017709" cy="1600438"/>
          </a:xfrm>
          <a:prstGeom prst="rect">
            <a:avLst/>
          </a:prstGeom>
          <a:noFill/>
        </p:spPr>
        <p:txBody>
          <a:bodyPr wrap="square" rtlCol="0">
            <a:spAutoFit/>
          </a:bodyPr>
          <a:lstStyle/>
          <a:p>
            <a:pPr algn="ctr"/>
            <a:r>
              <a:rPr lang="it-IT" sz="2000" b="1" dirty="0" smtClean="0">
                <a:solidFill>
                  <a:srgbClr val="073779"/>
                </a:solidFill>
                <a:latin typeface="Eurostile"/>
                <a:cs typeface="Eurostile"/>
              </a:rPr>
              <a:t>The </a:t>
            </a:r>
            <a:r>
              <a:rPr lang="it-IT" sz="2000" b="1" dirty="0" err="1">
                <a:solidFill>
                  <a:srgbClr val="073779"/>
                </a:solidFill>
                <a:latin typeface="Eurostile"/>
                <a:cs typeface="Eurostile"/>
              </a:rPr>
              <a:t>most</a:t>
            </a:r>
            <a:r>
              <a:rPr lang="it-IT" sz="2000" b="1" dirty="0">
                <a:solidFill>
                  <a:srgbClr val="073779"/>
                </a:solidFill>
                <a:latin typeface="Eurostile"/>
                <a:cs typeface="Eurostile"/>
              </a:rPr>
              <a:t> complete </a:t>
            </a:r>
            <a:r>
              <a:rPr lang="it-IT" sz="2000" b="1" dirty="0" err="1">
                <a:solidFill>
                  <a:srgbClr val="073779"/>
                </a:solidFill>
                <a:latin typeface="Eurostile"/>
                <a:cs typeface="Eurostile"/>
              </a:rPr>
              <a:t>catalogue</a:t>
            </a:r>
            <a:r>
              <a:rPr lang="it-IT" sz="2000" b="1" dirty="0">
                <a:solidFill>
                  <a:srgbClr val="073779"/>
                </a:solidFill>
                <a:latin typeface="Eurostile"/>
                <a:cs typeface="Eurostile"/>
              </a:rPr>
              <a:t> of the </a:t>
            </a:r>
            <a:r>
              <a:rPr lang="it-IT" sz="2000" b="1" dirty="0" err="1">
                <a:solidFill>
                  <a:srgbClr val="073779"/>
                </a:solidFill>
                <a:latin typeface="Eurostile"/>
                <a:cs typeface="Eurostile"/>
              </a:rPr>
              <a:t>Galactic</a:t>
            </a:r>
            <a:r>
              <a:rPr lang="it-IT" sz="2000" b="1" dirty="0">
                <a:solidFill>
                  <a:srgbClr val="073779"/>
                </a:solidFill>
                <a:latin typeface="Eurostile"/>
                <a:cs typeface="Eurostile"/>
              </a:rPr>
              <a:t> </a:t>
            </a:r>
            <a:r>
              <a:rPr lang="it-IT" sz="2000" b="1" dirty="0" err="1">
                <a:solidFill>
                  <a:srgbClr val="073779"/>
                </a:solidFill>
                <a:latin typeface="Eurostile"/>
                <a:cs typeface="Eurostile"/>
              </a:rPr>
              <a:t>Plane</a:t>
            </a:r>
            <a:r>
              <a:rPr lang="it-IT" sz="2000" b="1" dirty="0">
                <a:solidFill>
                  <a:srgbClr val="073779"/>
                </a:solidFill>
                <a:latin typeface="Eurostile"/>
                <a:cs typeface="Eurostile"/>
              </a:rPr>
              <a:t> to </a:t>
            </a:r>
            <a:r>
              <a:rPr lang="it-IT" sz="2000" b="1" dirty="0" smtClean="0">
                <a:solidFill>
                  <a:srgbClr val="073779"/>
                </a:solidFill>
                <a:latin typeface="Eurostile"/>
                <a:cs typeface="Eurostile"/>
              </a:rPr>
              <a:t>date</a:t>
            </a:r>
          </a:p>
          <a:p>
            <a:endParaRPr lang="it-IT" sz="2000" dirty="0" smtClean="0">
              <a:solidFill>
                <a:srgbClr val="073779"/>
              </a:solidFill>
              <a:latin typeface="Eurostile"/>
              <a:cs typeface="Eurostile"/>
            </a:endParaRPr>
          </a:p>
          <a:p>
            <a:pPr lvl="1"/>
            <a:r>
              <a:rPr lang="it-IT" sz="2000" dirty="0" err="1" smtClean="0">
                <a:solidFill>
                  <a:srgbClr val="073779"/>
                </a:solidFill>
                <a:latin typeface="Eurostile"/>
                <a:cs typeface="Eurostile"/>
              </a:rPr>
              <a:t>Much</a:t>
            </a:r>
            <a:r>
              <a:rPr lang="it-IT" sz="2000" dirty="0" smtClean="0">
                <a:solidFill>
                  <a:srgbClr val="073779"/>
                </a:solidFill>
                <a:latin typeface="Eurostile"/>
                <a:cs typeface="Eurostile"/>
              </a:rPr>
              <a:t> </a:t>
            </a:r>
            <a:r>
              <a:rPr lang="it-IT" sz="2000" dirty="0" err="1">
                <a:solidFill>
                  <a:srgbClr val="073779"/>
                </a:solidFill>
                <a:latin typeface="Eurostile"/>
                <a:cs typeface="Eurostile"/>
              </a:rPr>
              <a:t>deeper</a:t>
            </a:r>
            <a:r>
              <a:rPr lang="it-IT" sz="2000" dirty="0">
                <a:solidFill>
                  <a:srgbClr val="073779"/>
                </a:solidFill>
                <a:latin typeface="Eurostile"/>
                <a:cs typeface="Eurostile"/>
              </a:rPr>
              <a:t> and </a:t>
            </a:r>
            <a:r>
              <a:rPr lang="it-IT" sz="2000" dirty="0" err="1">
                <a:solidFill>
                  <a:srgbClr val="073779"/>
                </a:solidFill>
                <a:latin typeface="Eurostile"/>
                <a:cs typeface="Eurostile"/>
              </a:rPr>
              <a:t>higher</a:t>
            </a:r>
            <a:r>
              <a:rPr lang="it-IT" sz="2000" dirty="0">
                <a:solidFill>
                  <a:srgbClr val="073779"/>
                </a:solidFill>
                <a:latin typeface="Eurostile"/>
                <a:cs typeface="Eurostile"/>
              </a:rPr>
              <a:t> </a:t>
            </a:r>
            <a:r>
              <a:rPr lang="it-IT" sz="2000" dirty="0" err="1">
                <a:solidFill>
                  <a:srgbClr val="073779"/>
                </a:solidFill>
                <a:latin typeface="Eurostile"/>
                <a:cs typeface="Eurostile"/>
              </a:rPr>
              <a:t>resolution</a:t>
            </a:r>
            <a:r>
              <a:rPr lang="it-IT" sz="2000" dirty="0">
                <a:solidFill>
                  <a:srgbClr val="073779"/>
                </a:solidFill>
                <a:latin typeface="Eurostile"/>
                <a:cs typeface="Eurostile"/>
              </a:rPr>
              <a:t> </a:t>
            </a:r>
            <a:r>
              <a:rPr lang="it-IT" sz="2000" dirty="0" err="1">
                <a:solidFill>
                  <a:srgbClr val="073779"/>
                </a:solidFill>
                <a:latin typeface="Eurostile"/>
                <a:cs typeface="Eurostile"/>
              </a:rPr>
              <a:t>than</a:t>
            </a:r>
            <a:r>
              <a:rPr lang="it-IT" sz="2000" dirty="0">
                <a:solidFill>
                  <a:srgbClr val="073779"/>
                </a:solidFill>
                <a:latin typeface="Eurostile"/>
                <a:cs typeface="Eurostile"/>
              </a:rPr>
              <a:t> </a:t>
            </a:r>
            <a:r>
              <a:rPr lang="it-IT" sz="2000" dirty="0" err="1">
                <a:solidFill>
                  <a:srgbClr val="073779"/>
                </a:solidFill>
                <a:latin typeface="Eurostile"/>
                <a:cs typeface="Eurostile"/>
              </a:rPr>
              <a:t>any</a:t>
            </a:r>
            <a:r>
              <a:rPr lang="it-IT" sz="2000" dirty="0">
                <a:solidFill>
                  <a:srgbClr val="073779"/>
                </a:solidFill>
                <a:latin typeface="Eurostile"/>
                <a:cs typeface="Eurostile"/>
              </a:rPr>
              <a:t> </a:t>
            </a:r>
            <a:r>
              <a:rPr lang="it-IT" sz="2000" dirty="0" err="1" smtClean="0">
                <a:solidFill>
                  <a:srgbClr val="073779"/>
                </a:solidFill>
                <a:latin typeface="Eurostile"/>
                <a:cs typeface="Eurostile"/>
              </a:rPr>
              <a:t>other</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survey</a:t>
            </a:r>
            <a:r>
              <a:rPr lang="it-IT" sz="2000" dirty="0" smtClean="0">
                <a:solidFill>
                  <a:srgbClr val="073779"/>
                </a:solidFill>
                <a:latin typeface="Eurostile"/>
                <a:cs typeface="Eurostile"/>
              </a:rPr>
              <a:t> </a:t>
            </a:r>
          </a:p>
          <a:p>
            <a:pPr lvl="1"/>
            <a:r>
              <a:rPr lang="it-IT" sz="2000" dirty="0" smtClean="0">
                <a:solidFill>
                  <a:srgbClr val="073779"/>
                </a:solidFill>
                <a:latin typeface="Eurostile"/>
                <a:cs typeface="Eurostile"/>
              </a:rPr>
              <a:t>Will </a:t>
            </a:r>
            <a:r>
              <a:rPr lang="it-IT" sz="2000" dirty="0">
                <a:solidFill>
                  <a:srgbClr val="073779"/>
                </a:solidFill>
                <a:latin typeface="Eurostile"/>
                <a:cs typeface="Eurostile"/>
              </a:rPr>
              <a:t>bridge the gap in </a:t>
            </a:r>
            <a:r>
              <a:rPr lang="it-IT" sz="2000" dirty="0" err="1">
                <a:solidFill>
                  <a:srgbClr val="073779"/>
                </a:solidFill>
                <a:latin typeface="Eurostile"/>
                <a:cs typeface="Eurostile"/>
              </a:rPr>
              <a:t>sensitivity</a:t>
            </a:r>
            <a:r>
              <a:rPr lang="it-IT" sz="2000" dirty="0">
                <a:solidFill>
                  <a:srgbClr val="073779"/>
                </a:solidFill>
                <a:latin typeface="Eurostile"/>
                <a:cs typeface="Eurostile"/>
              </a:rPr>
              <a:t> and </a:t>
            </a:r>
            <a:r>
              <a:rPr lang="it-IT" sz="2000" dirty="0" err="1" smtClean="0">
                <a:solidFill>
                  <a:srgbClr val="073779"/>
                </a:solidFill>
                <a:latin typeface="Eurostile"/>
                <a:cs typeface="Eurostile"/>
              </a:rPr>
              <a:t>resolution</a:t>
            </a:r>
            <a:r>
              <a:rPr lang="it-IT" sz="2000" dirty="0" smtClean="0">
                <a:solidFill>
                  <a:srgbClr val="073779"/>
                </a:solidFill>
                <a:latin typeface="Eurostile"/>
                <a:cs typeface="Eurostile"/>
              </a:rPr>
              <a:t>  </a:t>
            </a:r>
            <a:r>
              <a:rPr lang="it-IT" sz="2000" dirty="0" err="1">
                <a:solidFill>
                  <a:srgbClr val="073779"/>
                </a:solidFill>
                <a:latin typeface="Eurostile"/>
                <a:cs typeface="Eurostile"/>
              </a:rPr>
              <a:t>between</a:t>
            </a:r>
            <a:r>
              <a:rPr lang="it-IT" sz="2000" dirty="0">
                <a:solidFill>
                  <a:srgbClr val="073779"/>
                </a:solidFill>
                <a:latin typeface="Eurostile"/>
                <a:cs typeface="Eurostile"/>
              </a:rPr>
              <a:t> </a:t>
            </a:r>
            <a:r>
              <a:rPr lang="it-IT" sz="2000" dirty="0" err="1">
                <a:solidFill>
                  <a:srgbClr val="073779"/>
                </a:solidFill>
                <a:latin typeface="Eurostile"/>
                <a:cs typeface="Eurostile"/>
              </a:rPr>
              <a:t>available</a:t>
            </a:r>
            <a:r>
              <a:rPr lang="it-IT" sz="2000" dirty="0">
                <a:solidFill>
                  <a:srgbClr val="073779"/>
                </a:solidFill>
                <a:latin typeface="Eurostile"/>
                <a:cs typeface="Eurostile"/>
              </a:rPr>
              <a:t> GP </a:t>
            </a:r>
            <a:r>
              <a:rPr lang="it-IT" sz="2000" dirty="0" err="1" smtClean="0">
                <a:solidFill>
                  <a:srgbClr val="073779"/>
                </a:solidFill>
                <a:latin typeface="Eurostile"/>
                <a:cs typeface="Eurostile"/>
              </a:rPr>
              <a:t>surveys</a:t>
            </a:r>
            <a:endParaRPr lang="it-IT" sz="2000" dirty="0">
              <a:solidFill>
                <a:srgbClr val="073779"/>
              </a:solidFill>
              <a:latin typeface="Eurostile"/>
              <a:cs typeface="Eurostile"/>
            </a:endParaRPr>
          </a:p>
          <a:p>
            <a:r>
              <a:rPr lang="it-IT" dirty="0" smtClean="0"/>
              <a:t> </a:t>
            </a:r>
            <a:endParaRPr lang="it-IT" dirty="0"/>
          </a:p>
        </p:txBody>
      </p:sp>
    </p:spTree>
    <p:extLst>
      <p:ext uri="{BB962C8B-B14F-4D97-AF65-F5344CB8AC3E}">
        <p14:creationId xmlns:p14="http://schemas.microsoft.com/office/powerpoint/2010/main" val="40931517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7000" y="59386"/>
            <a:ext cx="8302273" cy="7140416"/>
          </a:xfrm>
          <a:prstGeom prst="rect">
            <a:avLst/>
          </a:prstGeom>
          <a:noFill/>
        </p:spPr>
        <p:txBody>
          <a:bodyPr wrap="none" rtlCol="0">
            <a:spAutoFit/>
          </a:bodyPr>
          <a:lstStyle/>
          <a:p>
            <a:endParaRPr lang="it-IT" sz="2400" b="1" dirty="0" smtClean="0">
              <a:latin typeface="Comic Sans MS"/>
            </a:endParaRPr>
          </a:p>
          <a:p>
            <a:r>
              <a:rPr lang="it-IT" sz="2000" dirty="0" smtClean="0">
                <a:solidFill>
                  <a:srgbClr val="073779"/>
                </a:solidFill>
                <a:latin typeface="Eurostile"/>
                <a:cs typeface="Eurostile"/>
              </a:rPr>
              <a:t>A SKA-</a:t>
            </a:r>
            <a:r>
              <a:rPr lang="it-IT" sz="2000" dirty="0" err="1" smtClean="0">
                <a:solidFill>
                  <a:srgbClr val="073779"/>
                </a:solidFill>
                <a:latin typeface="Eurostile"/>
                <a:cs typeface="Eurostile"/>
              </a:rPr>
              <a:t>survey</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results</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will</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address</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several</a:t>
            </a:r>
            <a:r>
              <a:rPr lang="it-IT" sz="2000" dirty="0" smtClean="0">
                <a:solidFill>
                  <a:srgbClr val="073779"/>
                </a:solidFill>
                <a:latin typeface="Eurostile"/>
                <a:cs typeface="Eurostile"/>
              </a:rPr>
              <a:t> science </a:t>
            </a:r>
            <a:r>
              <a:rPr lang="it-IT" sz="2000" dirty="0" err="1" smtClean="0">
                <a:solidFill>
                  <a:srgbClr val="073779"/>
                </a:solidFill>
                <a:latin typeface="Eurostile"/>
                <a:cs typeface="Eurostile"/>
              </a:rPr>
              <a:t>topics</a:t>
            </a:r>
            <a:r>
              <a:rPr lang="it-IT" sz="2000" dirty="0" smtClean="0">
                <a:solidFill>
                  <a:srgbClr val="073779"/>
                </a:solidFill>
                <a:latin typeface="Eurostile"/>
                <a:cs typeface="Eurostile"/>
              </a:rPr>
              <a:t>:</a:t>
            </a:r>
          </a:p>
          <a:p>
            <a:r>
              <a:rPr lang="it-IT" sz="2000" dirty="0">
                <a:solidFill>
                  <a:srgbClr val="073779"/>
                </a:solidFill>
                <a:latin typeface="Eurostile"/>
                <a:cs typeface="Eurostile"/>
              </a:rPr>
              <a:t>	</a:t>
            </a:r>
            <a:r>
              <a:rPr lang="it-IT" sz="2000" dirty="0" smtClean="0">
                <a:solidFill>
                  <a:srgbClr val="073779"/>
                </a:solidFill>
                <a:latin typeface="Eurostile"/>
                <a:cs typeface="Eurostile"/>
              </a:rPr>
              <a:t>					      (list </a:t>
            </a:r>
            <a:r>
              <a:rPr lang="it-IT" sz="2000" dirty="0" err="1" smtClean="0">
                <a:solidFill>
                  <a:srgbClr val="073779"/>
                </a:solidFill>
                <a:latin typeface="Eurostile"/>
                <a:cs typeface="Eurostile"/>
              </a:rPr>
              <a:t>not</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exhaustive</a:t>
            </a:r>
            <a:r>
              <a:rPr lang="it-IT" sz="2000" dirty="0" smtClean="0">
                <a:solidFill>
                  <a:srgbClr val="073779"/>
                </a:solidFill>
                <a:latin typeface="Eurostile"/>
                <a:cs typeface="Eurostile"/>
              </a:rPr>
              <a:t>!)</a:t>
            </a:r>
          </a:p>
          <a:p>
            <a:r>
              <a:rPr lang="it-IT" sz="2000" b="1" i="1" dirty="0" smtClean="0">
                <a:solidFill>
                  <a:srgbClr val="073779"/>
                </a:solidFill>
                <a:latin typeface="Eurostile"/>
                <a:cs typeface="Eurostile"/>
              </a:rPr>
              <a:t>Massive </a:t>
            </a:r>
            <a:r>
              <a:rPr lang="it-IT" sz="2000" b="1" i="1" dirty="0" err="1" smtClean="0">
                <a:solidFill>
                  <a:srgbClr val="073779"/>
                </a:solidFill>
                <a:latin typeface="Eurostile"/>
                <a:cs typeface="Eurostile"/>
              </a:rPr>
              <a:t>stars</a:t>
            </a:r>
            <a:r>
              <a:rPr lang="it-IT" sz="2000" b="1" i="1" dirty="0" smtClean="0">
                <a:solidFill>
                  <a:srgbClr val="073779"/>
                </a:solidFill>
                <a:latin typeface="Eurostile"/>
                <a:cs typeface="Eurostile"/>
              </a:rPr>
              <a:t> </a:t>
            </a:r>
            <a:r>
              <a:rPr lang="it-IT" sz="2000" b="1" i="1" dirty="0" err="1" smtClean="0">
                <a:solidFill>
                  <a:srgbClr val="073779"/>
                </a:solidFill>
                <a:latin typeface="Eurostile"/>
                <a:cs typeface="Eurostile"/>
              </a:rPr>
              <a:t>formation</a:t>
            </a:r>
            <a:endParaRPr lang="it-IT" sz="2000" b="1" i="1" dirty="0" smtClean="0">
              <a:solidFill>
                <a:srgbClr val="073779"/>
              </a:solidFill>
              <a:latin typeface="Eurostile"/>
              <a:cs typeface="Eurostile"/>
            </a:endParaRPr>
          </a:p>
          <a:p>
            <a:endParaRPr lang="it-IT" sz="2000" b="1" dirty="0" smtClean="0">
              <a:solidFill>
                <a:srgbClr val="073779"/>
              </a:solidFill>
              <a:latin typeface="Eurostile"/>
              <a:cs typeface="Eurostile"/>
            </a:endParaRPr>
          </a:p>
          <a:p>
            <a:pPr marL="285750" indent="-285750">
              <a:buFont typeface="Arial"/>
              <a:buChar char="•"/>
            </a:pPr>
            <a:r>
              <a:rPr lang="it-IT" sz="2000" dirty="0" smtClean="0">
                <a:solidFill>
                  <a:srgbClr val="073779"/>
                </a:solidFill>
                <a:latin typeface="Eurostile"/>
                <a:cs typeface="Eurostile"/>
              </a:rPr>
              <a:t>A </a:t>
            </a:r>
            <a:r>
              <a:rPr lang="it-IT" sz="2000" dirty="0" err="1" smtClean="0">
                <a:solidFill>
                  <a:srgbClr val="073779"/>
                </a:solidFill>
                <a:latin typeface="Eurostile"/>
                <a:cs typeface="Eurostile"/>
              </a:rPr>
              <a:t>census</a:t>
            </a:r>
            <a:r>
              <a:rPr lang="it-IT" sz="2000" dirty="0" smtClean="0">
                <a:solidFill>
                  <a:srgbClr val="073779"/>
                </a:solidFill>
                <a:latin typeface="Eurostile"/>
                <a:cs typeface="Eurostile"/>
              </a:rPr>
              <a:t> of the </a:t>
            </a:r>
            <a:r>
              <a:rPr lang="it-IT" sz="2000" dirty="0" err="1" smtClean="0">
                <a:solidFill>
                  <a:srgbClr val="073779"/>
                </a:solidFill>
                <a:latin typeface="Eurostile"/>
                <a:cs typeface="Eurostile"/>
              </a:rPr>
              <a:t>early</a:t>
            </a:r>
            <a:r>
              <a:rPr lang="it-IT" sz="2000" dirty="0" smtClean="0">
                <a:solidFill>
                  <a:srgbClr val="073779"/>
                </a:solidFill>
                <a:latin typeface="Eurostile"/>
                <a:cs typeface="Eurostile"/>
              </a:rPr>
              <a:t> stage of massive </a:t>
            </a:r>
            <a:r>
              <a:rPr lang="it-IT" sz="2000" dirty="0" err="1" smtClean="0">
                <a:solidFill>
                  <a:srgbClr val="073779"/>
                </a:solidFill>
                <a:latin typeface="Eurostile"/>
                <a:cs typeface="Eurostile"/>
              </a:rPr>
              <a:t>stars</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formation</a:t>
            </a:r>
            <a:r>
              <a:rPr lang="it-IT" sz="2000" dirty="0" smtClean="0">
                <a:solidFill>
                  <a:srgbClr val="073779"/>
                </a:solidFill>
                <a:latin typeface="Eurostile"/>
                <a:cs typeface="Eurostile"/>
              </a:rPr>
              <a:t> in the GP</a:t>
            </a:r>
          </a:p>
          <a:p>
            <a:pPr marL="285750" indent="-285750">
              <a:buFont typeface="Arial"/>
              <a:buChar char="•"/>
            </a:pPr>
            <a:endParaRPr lang="it-IT" sz="2000" dirty="0" smtClean="0">
              <a:solidFill>
                <a:srgbClr val="073779"/>
              </a:solidFill>
              <a:latin typeface="Eurostile"/>
              <a:cs typeface="Eurostile"/>
            </a:endParaRPr>
          </a:p>
          <a:p>
            <a:pPr marL="285750" indent="-285750">
              <a:buFont typeface="Arial"/>
              <a:buChar char="•"/>
            </a:pPr>
            <a:r>
              <a:rPr lang="it-IT" sz="2000" dirty="0" err="1" smtClean="0">
                <a:solidFill>
                  <a:srgbClr val="073779"/>
                </a:solidFill>
                <a:latin typeface="Eurostile"/>
                <a:cs typeface="Eurostile"/>
              </a:rPr>
              <a:t>Giant</a:t>
            </a:r>
            <a:r>
              <a:rPr lang="it-IT" sz="2000" dirty="0" smtClean="0">
                <a:solidFill>
                  <a:srgbClr val="073779"/>
                </a:solidFill>
                <a:latin typeface="Eurostile"/>
                <a:cs typeface="Eurostile"/>
              </a:rPr>
              <a:t> HII and </a:t>
            </a:r>
            <a:r>
              <a:rPr lang="it-IT" sz="2000" dirty="0" err="1" smtClean="0">
                <a:solidFill>
                  <a:srgbClr val="073779"/>
                </a:solidFill>
                <a:latin typeface="Eurostile"/>
                <a:cs typeface="Eurostile"/>
              </a:rPr>
              <a:t>interaction</a:t>
            </a:r>
            <a:r>
              <a:rPr lang="it-IT" sz="2000" dirty="0" smtClean="0">
                <a:solidFill>
                  <a:srgbClr val="073779"/>
                </a:solidFill>
                <a:latin typeface="Eurostile"/>
                <a:cs typeface="Eurostile"/>
              </a:rPr>
              <a:t> with </a:t>
            </a:r>
            <a:r>
              <a:rPr lang="it-IT" sz="2000" dirty="0" err="1" smtClean="0">
                <a:solidFill>
                  <a:srgbClr val="073779"/>
                </a:solidFill>
                <a:latin typeface="Eurostile"/>
                <a:cs typeface="Eurostile"/>
              </a:rPr>
              <a:t>their</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environments</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triggered</a:t>
            </a:r>
            <a:r>
              <a:rPr lang="it-IT" sz="2000" dirty="0" smtClean="0">
                <a:solidFill>
                  <a:srgbClr val="073779"/>
                </a:solidFill>
                <a:latin typeface="Eurostile"/>
                <a:cs typeface="Eurostile"/>
              </a:rPr>
              <a:t> star </a:t>
            </a:r>
            <a:r>
              <a:rPr lang="it-IT" sz="2000" dirty="0" err="1" smtClean="0">
                <a:solidFill>
                  <a:srgbClr val="073779"/>
                </a:solidFill>
                <a:latin typeface="Eurostile"/>
                <a:cs typeface="Eurostile"/>
              </a:rPr>
              <a:t>formation</a:t>
            </a:r>
            <a:endParaRPr lang="it-IT" sz="2000" dirty="0" smtClean="0">
              <a:solidFill>
                <a:srgbClr val="073779"/>
              </a:solidFill>
              <a:latin typeface="Eurostile"/>
              <a:cs typeface="Eurostile"/>
            </a:endParaRPr>
          </a:p>
          <a:p>
            <a:pPr marL="285750" indent="-285750">
              <a:buFont typeface="Arial"/>
              <a:buChar char="•"/>
            </a:pPr>
            <a:endParaRPr lang="it-IT" sz="2000" dirty="0">
              <a:solidFill>
                <a:srgbClr val="073779"/>
              </a:solidFill>
              <a:latin typeface="Eurostile"/>
              <a:cs typeface="Eurostile"/>
            </a:endParaRPr>
          </a:p>
          <a:p>
            <a:r>
              <a:rPr lang="it-IT" sz="2000" b="1" i="1" dirty="0" err="1" smtClean="0">
                <a:solidFill>
                  <a:srgbClr val="073779"/>
                </a:solidFill>
                <a:latin typeface="Eurostile"/>
                <a:cs typeface="Eurostile"/>
              </a:rPr>
              <a:t>Evolved</a:t>
            </a:r>
            <a:r>
              <a:rPr lang="it-IT" sz="2000" b="1" i="1" dirty="0" smtClean="0">
                <a:solidFill>
                  <a:srgbClr val="073779"/>
                </a:solidFill>
                <a:latin typeface="Eurostile"/>
                <a:cs typeface="Eurostile"/>
              </a:rPr>
              <a:t> </a:t>
            </a:r>
            <a:r>
              <a:rPr lang="it-IT" sz="2000" b="1" i="1" dirty="0" err="1" smtClean="0">
                <a:solidFill>
                  <a:srgbClr val="073779"/>
                </a:solidFill>
                <a:latin typeface="Eurostile"/>
                <a:cs typeface="Eurostile"/>
              </a:rPr>
              <a:t>stars</a:t>
            </a:r>
            <a:endParaRPr lang="it-IT" sz="2000" b="1" i="1" dirty="0" smtClean="0">
              <a:solidFill>
                <a:srgbClr val="073779"/>
              </a:solidFill>
              <a:latin typeface="Eurostile"/>
              <a:cs typeface="Eurostile"/>
            </a:endParaRPr>
          </a:p>
          <a:p>
            <a:pPr marL="285750" indent="-285750">
              <a:buFont typeface="Arial"/>
              <a:buChar char="•"/>
            </a:pPr>
            <a:endParaRPr lang="it-IT" sz="2000" dirty="0" smtClean="0">
              <a:solidFill>
                <a:srgbClr val="073779"/>
              </a:solidFill>
              <a:latin typeface="Eurostile"/>
              <a:cs typeface="Eurostile"/>
            </a:endParaRPr>
          </a:p>
          <a:p>
            <a:pPr marL="285750" indent="-285750">
              <a:buFont typeface="Arial"/>
              <a:buChar char="•"/>
            </a:pPr>
            <a:r>
              <a:rPr lang="it-IT" sz="2000" dirty="0" err="1" smtClean="0">
                <a:solidFill>
                  <a:srgbClr val="073779"/>
                </a:solidFill>
                <a:latin typeface="Eurostile"/>
                <a:cs typeface="Eurostile"/>
              </a:rPr>
              <a:t>Detection</a:t>
            </a:r>
            <a:r>
              <a:rPr lang="it-IT" sz="2000" dirty="0" smtClean="0">
                <a:solidFill>
                  <a:srgbClr val="073779"/>
                </a:solidFill>
                <a:latin typeface="Eurostile"/>
                <a:cs typeface="Eurostile"/>
              </a:rPr>
              <a:t> of </a:t>
            </a:r>
            <a:r>
              <a:rPr lang="it-IT" sz="2000" dirty="0" err="1" smtClean="0">
                <a:solidFill>
                  <a:srgbClr val="073779"/>
                </a:solidFill>
                <a:latin typeface="Eurostile"/>
                <a:cs typeface="Eurostile"/>
              </a:rPr>
              <a:t>SNRs</a:t>
            </a:r>
            <a:endParaRPr lang="it-IT" sz="2000" dirty="0" smtClean="0">
              <a:solidFill>
                <a:srgbClr val="073779"/>
              </a:solidFill>
              <a:latin typeface="Eurostile"/>
              <a:cs typeface="Eurostile"/>
            </a:endParaRPr>
          </a:p>
          <a:p>
            <a:pPr marL="285750" indent="-285750">
              <a:buFont typeface="Arial"/>
              <a:buChar char="•"/>
            </a:pPr>
            <a:endParaRPr lang="it-IT" sz="2000" dirty="0" smtClean="0">
              <a:solidFill>
                <a:srgbClr val="073779"/>
              </a:solidFill>
              <a:latin typeface="Eurostile"/>
              <a:cs typeface="Eurostile"/>
            </a:endParaRPr>
          </a:p>
          <a:p>
            <a:pPr marL="285750" indent="-285750">
              <a:buFont typeface="Arial"/>
              <a:buChar char="•"/>
            </a:pPr>
            <a:r>
              <a:rPr lang="it-IT" sz="2000" dirty="0" err="1" smtClean="0">
                <a:solidFill>
                  <a:srgbClr val="073779"/>
                </a:solidFill>
                <a:latin typeface="Eurostile"/>
                <a:cs typeface="Eurostile"/>
              </a:rPr>
              <a:t>Detection</a:t>
            </a:r>
            <a:r>
              <a:rPr lang="it-IT" sz="2000" dirty="0" smtClean="0">
                <a:solidFill>
                  <a:srgbClr val="073779"/>
                </a:solidFill>
                <a:latin typeface="Eurostile"/>
                <a:cs typeface="Eurostile"/>
              </a:rPr>
              <a:t> of </a:t>
            </a:r>
            <a:r>
              <a:rPr lang="it-IT" sz="2000" dirty="0" err="1" smtClean="0">
                <a:solidFill>
                  <a:srgbClr val="073779"/>
                </a:solidFill>
                <a:latin typeface="Eurostile"/>
                <a:cs typeface="Eurostile"/>
              </a:rPr>
              <a:t>PNs</a:t>
            </a:r>
            <a:endParaRPr lang="it-IT" sz="2000" dirty="0" smtClean="0">
              <a:solidFill>
                <a:srgbClr val="073779"/>
              </a:solidFill>
              <a:latin typeface="Eurostile"/>
              <a:cs typeface="Eurostile"/>
            </a:endParaRPr>
          </a:p>
          <a:p>
            <a:pPr marL="285750" indent="-285750">
              <a:buFont typeface="Arial"/>
              <a:buChar char="•"/>
            </a:pPr>
            <a:endParaRPr lang="it-IT" sz="2000" dirty="0">
              <a:solidFill>
                <a:srgbClr val="073779"/>
              </a:solidFill>
              <a:latin typeface="Eurostile"/>
              <a:cs typeface="Eurostile"/>
            </a:endParaRPr>
          </a:p>
          <a:p>
            <a:r>
              <a:rPr lang="it-IT" sz="2000" b="1" i="1" dirty="0" smtClean="0">
                <a:solidFill>
                  <a:srgbClr val="073779"/>
                </a:solidFill>
                <a:latin typeface="Eurostile"/>
                <a:cs typeface="Eurostile"/>
              </a:rPr>
              <a:t>Radio Stars</a:t>
            </a:r>
          </a:p>
          <a:p>
            <a:endParaRPr lang="it-IT" sz="2000" b="1" i="1" dirty="0">
              <a:solidFill>
                <a:srgbClr val="073779"/>
              </a:solidFill>
              <a:latin typeface="Eurostile"/>
              <a:cs typeface="Eurostile"/>
            </a:endParaRPr>
          </a:p>
          <a:p>
            <a:r>
              <a:rPr lang="it-IT" sz="2000" b="1" i="1" dirty="0" err="1" smtClean="0">
                <a:solidFill>
                  <a:srgbClr val="073779"/>
                </a:solidFill>
                <a:latin typeface="Eurostile"/>
                <a:cs typeface="Eurostile"/>
              </a:rPr>
              <a:t>Serendipitous</a:t>
            </a:r>
            <a:r>
              <a:rPr lang="it-IT" sz="2000" b="1" i="1" dirty="0" smtClean="0">
                <a:solidFill>
                  <a:srgbClr val="073779"/>
                </a:solidFill>
                <a:latin typeface="Eurostile"/>
                <a:cs typeface="Eurostile"/>
              </a:rPr>
              <a:t> </a:t>
            </a:r>
            <a:r>
              <a:rPr lang="it-IT" sz="2000" b="1" i="1" dirty="0" err="1" smtClean="0">
                <a:solidFill>
                  <a:srgbClr val="073779"/>
                </a:solidFill>
                <a:latin typeface="Eurostile"/>
                <a:cs typeface="Eurostile"/>
              </a:rPr>
              <a:t>discoveries</a:t>
            </a:r>
            <a:endParaRPr lang="it-IT" sz="2000" b="1" i="1" dirty="0" smtClean="0">
              <a:solidFill>
                <a:srgbClr val="073779"/>
              </a:solidFill>
              <a:latin typeface="Eurostile"/>
              <a:cs typeface="Eurostile"/>
            </a:endParaRPr>
          </a:p>
          <a:p>
            <a:endParaRPr lang="it-IT" sz="2000" b="1" i="1" dirty="0" smtClean="0">
              <a:solidFill>
                <a:srgbClr val="073779"/>
              </a:solidFill>
              <a:latin typeface="Eurostile"/>
              <a:cs typeface="Eurostile"/>
            </a:endParaRPr>
          </a:p>
          <a:p>
            <a:endParaRPr lang="it-IT" sz="2000" b="1" i="1" dirty="0" smtClean="0">
              <a:solidFill>
                <a:srgbClr val="073779"/>
              </a:solidFill>
            </a:endParaRPr>
          </a:p>
          <a:p>
            <a:pPr marL="285750" indent="-285750">
              <a:buFont typeface="Arial"/>
              <a:buChar char="•"/>
            </a:pPr>
            <a:endParaRPr lang="it-IT" dirty="0" smtClean="0">
              <a:latin typeface="Comic Sans MS"/>
            </a:endParaRPr>
          </a:p>
          <a:p>
            <a:pPr marL="285750" indent="-285750">
              <a:buFont typeface="Arial"/>
              <a:buChar char="•"/>
            </a:pPr>
            <a:endParaRPr lang="it-IT" dirty="0" smtClean="0">
              <a:latin typeface="Comic Sans MS"/>
            </a:endParaRPr>
          </a:p>
          <a:p>
            <a:pPr marL="285750" indent="-285750">
              <a:buFont typeface="Arial"/>
              <a:buChar char="•"/>
            </a:pPr>
            <a:endParaRPr lang="it-IT" dirty="0">
              <a:latin typeface="Comic Sans MS"/>
            </a:endParaRPr>
          </a:p>
        </p:txBody>
      </p:sp>
      <p:sp>
        <p:nvSpPr>
          <p:cNvPr id="7" name="CasellaDiTesto 6"/>
          <p:cNvSpPr txBox="1"/>
          <p:nvPr/>
        </p:nvSpPr>
        <p:spPr>
          <a:xfrm>
            <a:off x="3284685" y="3642097"/>
            <a:ext cx="5192535" cy="646331"/>
          </a:xfrm>
          <a:prstGeom prst="rect">
            <a:avLst/>
          </a:prstGeom>
          <a:noFill/>
          <a:ln>
            <a:solidFill>
              <a:schemeClr val="accent1"/>
            </a:solidFill>
          </a:ln>
        </p:spPr>
        <p:txBody>
          <a:bodyPr wrap="none" rtlCol="0">
            <a:spAutoFit/>
          </a:bodyPr>
          <a:lstStyle/>
          <a:p>
            <a:pPr algn="ctr"/>
            <a:r>
              <a:rPr lang="it-IT" dirty="0" smtClean="0">
                <a:solidFill>
                  <a:srgbClr val="073779"/>
                </a:solidFill>
                <a:latin typeface="Eurostile"/>
                <a:cs typeface="Eurostile"/>
              </a:rPr>
              <a:t>To derive accurate </a:t>
            </a:r>
            <a:r>
              <a:rPr lang="it-IT" dirty="0" err="1" smtClean="0">
                <a:solidFill>
                  <a:srgbClr val="073779"/>
                </a:solidFill>
                <a:latin typeface="Eurostile"/>
                <a:cs typeface="Eurostile"/>
              </a:rPr>
              <a:t>space</a:t>
            </a:r>
            <a:r>
              <a:rPr lang="it-IT" dirty="0" smtClean="0">
                <a:solidFill>
                  <a:srgbClr val="073779"/>
                </a:solidFill>
                <a:latin typeface="Eurostile"/>
                <a:cs typeface="Eurostile"/>
              </a:rPr>
              <a:t> </a:t>
            </a:r>
            <a:r>
              <a:rPr lang="it-IT" dirty="0" err="1" smtClean="0">
                <a:solidFill>
                  <a:srgbClr val="073779"/>
                </a:solidFill>
                <a:latin typeface="Eurostile"/>
                <a:cs typeface="Eurostile"/>
              </a:rPr>
              <a:t>density</a:t>
            </a:r>
            <a:r>
              <a:rPr lang="it-IT" dirty="0" smtClean="0">
                <a:solidFill>
                  <a:srgbClr val="073779"/>
                </a:solidFill>
                <a:latin typeface="Eurostile"/>
                <a:cs typeface="Eurostile"/>
              </a:rPr>
              <a:t> and rate </a:t>
            </a:r>
            <a:r>
              <a:rPr lang="it-IT" dirty="0" err="1" smtClean="0">
                <a:solidFill>
                  <a:srgbClr val="073779"/>
                </a:solidFill>
                <a:latin typeface="Eurostile"/>
                <a:cs typeface="Eurostile"/>
              </a:rPr>
              <a:t>formation</a:t>
            </a:r>
            <a:endParaRPr lang="it-IT" dirty="0" smtClean="0">
              <a:solidFill>
                <a:srgbClr val="073779"/>
              </a:solidFill>
              <a:latin typeface="Eurostile"/>
              <a:cs typeface="Eurostile"/>
            </a:endParaRPr>
          </a:p>
          <a:p>
            <a:pPr algn="ctr"/>
            <a:r>
              <a:rPr lang="it-IT" dirty="0" smtClean="0">
                <a:solidFill>
                  <a:srgbClr val="073779"/>
                </a:solidFill>
                <a:latin typeface="Eurostile"/>
                <a:cs typeface="Eurostile"/>
              </a:rPr>
              <a:t> Radio </a:t>
            </a:r>
            <a:r>
              <a:rPr lang="it-IT" dirty="0" err="1" smtClean="0">
                <a:solidFill>
                  <a:srgbClr val="073779"/>
                </a:solidFill>
                <a:latin typeface="Eurostile"/>
                <a:cs typeface="Eurostile"/>
              </a:rPr>
              <a:t>needed</a:t>
            </a:r>
            <a:r>
              <a:rPr lang="it-IT" dirty="0" smtClean="0">
                <a:solidFill>
                  <a:srgbClr val="073779"/>
                </a:solidFill>
                <a:latin typeface="Eurostile"/>
                <a:cs typeface="Eurostile"/>
              </a:rPr>
              <a:t> for </a:t>
            </a:r>
            <a:r>
              <a:rPr lang="it-IT" dirty="0" err="1" smtClean="0">
                <a:solidFill>
                  <a:srgbClr val="073779"/>
                </a:solidFill>
                <a:latin typeface="Eurostile"/>
                <a:cs typeface="Eurostile"/>
              </a:rPr>
              <a:t>robust</a:t>
            </a:r>
            <a:r>
              <a:rPr lang="it-IT" dirty="0" smtClean="0">
                <a:solidFill>
                  <a:srgbClr val="073779"/>
                </a:solidFill>
                <a:latin typeface="Eurostile"/>
                <a:cs typeface="Eurostile"/>
              </a:rPr>
              <a:t> </a:t>
            </a:r>
            <a:r>
              <a:rPr lang="it-IT" dirty="0" err="1" smtClean="0">
                <a:solidFill>
                  <a:srgbClr val="073779"/>
                </a:solidFill>
                <a:latin typeface="Eurostile"/>
                <a:cs typeface="Eurostile"/>
              </a:rPr>
              <a:t>identification</a:t>
            </a:r>
            <a:endParaRPr lang="it-IT" dirty="0">
              <a:solidFill>
                <a:srgbClr val="073779"/>
              </a:solidFill>
              <a:latin typeface="Eurostile"/>
              <a:cs typeface="Eurostile"/>
            </a:endParaRPr>
          </a:p>
        </p:txBody>
      </p:sp>
      <p:sp>
        <p:nvSpPr>
          <p:cNvPr id="3" name="CasellaDiTesto 2"/>
          <p:cNvSpPr txBox="1"/>
          <p:nvPr/>
        </p:nvSpPr>
        <p:spPr>
          <a:xfrm>
            <a:off x="3597596" y="-25400"/>
            <a:ext cx="5105184" cy="461665"/>
          </a:xfrm>
          <a:prstGeom prst="rect">
            <a:avLst/>
          </a:prstGeom>
          <a:noFill/>
        </p:spPr>
        <p:txBody>
          <a:bodyPr wrap="none" rtlCol="0">
            <a:spAutoFit/>
          </a:bodyPr>
          <a:lstStyle/>
          <a:p>
            <a:r>
              <a:rPr lang="it-IT" sz="2400" dirty="0" smtClean="0">
                <a:solidFill>
                  <a:srgbClr val="FFFFFF"/>
                </a:solidFill>
                <a:latin typeface="Eurostile"/>
                <a:cs typeface="Eurostile"/>
              </a:rPr>
              <a:t>The impact of SKA on </a:t>
            </a:r>
            <a:r>
              <a:rPr lang="it-IT" sz="2400" dirty="0" err="1" smtClean="0">
                <a:solidFill>
                  <a:srgbClr val="FFFFFF"/>
                </a:solidFill>
                <a:latin typeface="Eurostile"/>
                <a:cs typeface="Eurostile"/>
              </a:rPr>
              <a:t>Galactic</a:t>
            </a:r>
            <a:r>
              <a:rPr lang="it-IT" sz="2400" dirty="0" smtClean="0">
                <a:solidFill>
                  <a:srgbClr val="FFFFFF"/>
                </a:solidFill>
                <a:latin typeface="Eurostile"/>
                <a:cs typeface="Eurostile"/>
              </a:rPr>
              <a:t> Science </a:t>
            </a:r>
            <a:endParaRPr lang="it-IT" sz="2400" dirty="0">
              <a:solidFill>
                <a:srgbClr val="FFFFFF"/>
              </a:solidFill>
              <a:latin typeface="Eurostile"/>
              <a:cs typeface="Eurostile"/>
            </a:endParaRPr>
          </a:p>
        </p:txBody>
      </p:sp>
      <p:sp>
        <p:nvSpPr>
          <p:cNvPr id="6" name="CasellaDiTesto 5"/>
          <p:cNvSpPr txBox="1"/>
          <p:nvPr/>
        </p:nvSpPr>
        <p:spPr>
          <a:xfrm>
            <a:off x="757964" y="6231289"/>
            <a:ext cx="7072569" cy="400110"/>
          </a:xfrm>
          <a:prstGeom prst="rect">
            <a:avLst/>
          </a:prstGeom>
          <a:noFill/>
          <a:ln>
            <a:solidFill>
              <a:schemeClr val="accent1"/>
            </a:solidFill>
          </a:ln>
        </p:spPr>
        <p:txBody>
          <a:bodyPr wrap="none" rtlCol="0">
            <a:spAutoFit/>
          </a:bodyPr>
          <a:lstStyle/>
          <a:p>
            <a:pPr algn="ctr"/>
            <a:r>
              <a:rPr lang="it-IT" sz="2000" dirty="0" err="1" smtClean="0">
                <a:solidFill>
                  <a:srgbClr val="073779"/>
                </a:solidFill>
                <a:latin typeface="Eurostile"/>
                <a:cs typeface="Eurostile"/>
              </a:rPr>
              <a:t>Providing</a:t>
            </a:r>
            <a:r>
              <a:rPr lang="it-IT" sz="2000" dirty="0" smtClean="0">
                <a:solidFill>
                  <a:srgbClr val="073779"/>
                </a:solidFill>
                <a:latin typeface="Eurostile"/>
                <a:cs typeface="Eurostile"/>
              </a:rPr>
              <a:t>  the </a:t>
            </a:r>
            <a:r>
              <a:rPr lang="it-IT" sz="2000" dirty="0" err="1" smtClean="0">
                <a:solidFill>
                  <a:srgbClr val="073779"/>
                </a:solidFill>
                <a:latin typeface="Eurostile"/>
                <a:cs typeface="Eurostile"/>
              </a:rPr>
              <a:t>most</a:t>
            </a:r>
            <a:r>
              <a:rPr lang="it-IT" sz="2000" dirty="0" smtClean="0">
                <a:solidFill>
                  <a:srgbClr val="073779"/>
                </a:solidFill>
                <a:latin typeface="Eurostile"/>
                <a:cs typeface="Eurostile"/>
              </a:rPr>
              <a:t> complete </a:t>
            </a:r>
            <a:r>
              <a:rPr lang="it-IT" sz="2000" dirty="0" err="1" smtClean="0">
                <a:solidFill>
                  <a:srgbClr val="073779"/>
                </a:solidFill>
                <a:latin typeface="Eurostile"/>
                <a:cs typeface="Eurostile"/>
              </a:rPr>
              <a:t>catalog</a:t>
            </a:r>
            <a:r>
              <a:rPr lang="it-IT" sz="2000" dirty="0" smtClean="0">
                <a:solidFill>
                  <a:srgbClr val="073779"/>
                </a:solidFill>
                <a:latin typeface="Eurostile"/>
                <a:cs typeface="Eurostile"/>
              </a:rPr>
              <a:t> of </a:t>
            </a:r>
            <a:r>
              <a:rPr lang="it-IT" sz="2000" dirty="0" err="1" smtClean="0">
                <a:solidFill>
                  <a:srgbClr val="073779"/>
                </a:solidFill>
                <a:latin typeface="Eurostile"/>
                <a:cs typeface="Eurostile"/>
              </a:rPr>
              <a:t>Galactic</a:t>
            </a:r>
            <a:r>
              <a:rPr lang="it-IT" sz="2000" dirty="0" smtClean="0">
                <a:solidFill>
                  <a:srgbClr val="073779"/>
                </a:solidFill>
                <a:latin typeface="Eurostile"/>
                <a:cs typeface="Eurostile"/>
              </a:rPr>
              <a:t> </a:t>
            </a:r>
            <a:r>
              <a:rPr lang="it-IT" sz="2000" dirty="0" err="1" smtClean="0">
                <a:solidFill>
                  <a:srgbClr val="073779"/>
                </a:solidFill>
                <a:latin typeface="Eurostile"/>
                <a:cs typeface="Eurostile"/>
              </a:rPr>
              <a:t>Sources</a:t>
            </a:r>
            <a:r>
              <a:rPr lang="it-IT" sz="2000" dirty="0" smtClean="0">
                <a:solidFill>
                  <a:srgbClr val="073779"/>
                </a:solidFill>
                <a:latin typeface="Eurostile"/>
                <a:cs typeface="Eurostile"/>
              </a:rPr>
              <a:t> to date</a:t>
            </a:r>
          </a:p>
        </p:txBody>
      </p:sp>
    </p:spTree>
    <p:extLst>
      <p:ext uri="{BB962C8B-B14F-4D97-AF65-F5344CB8AC3E}">
        <p14:creationId xmlns:p14="http://schemas.microsoft.com/office/powerpoint/2010/main" val="40275397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699"/>
          <a:stretch/>
        </p:blipFill>
        <p:spPr bwMode="auto">
          <a:xfrm>
            <a:off x="-5019" y="29330"/>
            <a:ext cx="9177027" cy="245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79308" y="2480151"/>
            <a:ext cx="8754533" cy="3037755"/>
          </a:xfrm>
          <a:prstGeom prst="rect">
            <a:avLst/>
          </a:prstGeom>
        </p:spPr>
        <p:txBody>
          <a:bodyPr wrap="square">
            <a:spAutoFit/>
          </a:bodyPr>
          <a:lstStyle/>
          <a:p>
            <a:pPr>
              <a:lnSpc>
                <a:spcPct val="90000"/>
              </a:lnSpc>
            </a:pPr>
            <a:endParaRPr lang="en-AU" b="1" dirty="0" smtClean="0">
              <a:solidFill>
                <a:srgbClr val="073779"/>
              </a:solidFill>
              <a:latin typeface="Eurostile"/>
              <a:ea typeface="ＭＳ Ｐゴシック" charset="0"/>
              <a:cs typeface="Eurostile"/>
            </a:endParaRPr>
          </a:p>
          <a:p>
            <a:pPr>
              <a:lnSpc>
                <a:spcPct val="90000"/>
              </a:lnSpc>
            </a:pPr>
            <a:r>
              <a:rPr lang="en-AU" b="1" dirty="0" smtClean="0">
                <a:solidFill>
                  <a:srgbClr val="073779"/>
                </a:solidFill>
                <a:latin typeface="Eurostile"/>
                <a:ea typeface="ＭＳ Ｐゴシック" charset="0"/>
                <a:cs typeface="Eurostile"/>
              </a:rPr>
              <a:t>ASKAP</a:t>
            </a:r>
            <a:r>
              <a:rPr lang="en-AU" dirty="0" smtClean="0">
                <a:solidFill>
                  <a:srgbClr val="073779"/>
                </a:solidFill>
                <a:latin typeface="Eurostile"/>
                <a:ea typeface="ＭＳ Ｐゴシック" charset="0"/>
                <a:cs typeface="Eurostile"/>
              </a:rPr>
              <a:t> Deep </a:t>
            </a:r>
            <a:r>
              <a:rPr lang="en-AU" dirty="0">
                <a:solidFill>
                  <a:srgbClr val="073779"/>
                </a:solidFill>
                <a:latin typeface="Eurostile"/>
                <a:ea typeface="ＭＳ Ｐゴシック" charset="0"/>
                <a:cs typeface="Eurostile"/>
              </a:rPr>
              <a:t>radio image of 75% of the sky </a:t>
            </a:r>
            <a:r>
              <a:rPr lang="en-AU" dirty="0" smtClean="0">
                <a:solidFill>
                  <a:srgbClr val="073779"/>
                </a:solidFill>
                <a:latin typeface="Eurostile"/>
                <a:ea typeface="ＭＳ Ｐゴシック" charset="0"/>
                <a:cs typeface="Eurostile"/>
              </a:rPr>
              <a:t>(up to </a:t>
            </a:r>
            <a:r>
              <a:rPr lang="en-AU" dirty="0">
                <a:solidFill>
                  <a:srgbClr val="073779"/>
                </a:solidFill>
                <a:latin typeface="Eurostile"/>
                <a:ea typeface="ＭＳ Ｐゴシック" charset="0"/>
                <a:cs typeface="Eurostile"/>
              </a:rPr>
              <a:t>declination +30°</a:t>
            </a:r>
            <a:r>
              <a:rPr lang="en-AU" dirty="0" smtClean="0">
                <a:solidFill>
                  <a:srgbClr val="073779"/>
                </a:solidFill>
                <a:latin typeface="Eurostile"/>
                <a:ea typeface="ＭＳ Ｐゴシック" charset="0"/>
                <a:cs typeface="Eurostile"/>
              </a:rPr>
              <a:t>), </a:t>
            </a:r>
            <a:r>
              <a:rPr lang="it-IT" dirty="0" smtClean="0">
                <a:solidFill>
                  <a:schemeClr val="accent1"/>
                </a:solidFill>
                <a:latin typeface="Eurostile"/>
                <a:cs typeface="Eurostile"/>
              </a:rPr>
              <a:t>1130-1430 MHz,  10 </a:t>
            </a:r>
            <a:r>
              <a:rPr lang="it-IT" dirty="0" err="1" smtClean="0">
                <a:solidFill>
                  <a:schemeClr val="accent1"/>
                </a:solidFill>
                <a:latin typeface="Eurostile"/>
                <a:cs typeface="Eurostile"/>
              </a:rPr>
              <a:t>μJy</a:t>
            </a:r>
            <a:r>
              <a:rPr lang="it-IT" dirty="0" smtClean="0">
                <a:solidFill>
                  <a:schemeClr val="accent1"/>
                </a:solidFill>
                <a:latin typeface="Eurostile"/>
                <a:cs typeface="Eurostile"/>
              </a:rPr>
              <a:t>/b, 10 arcsec . </a:t>
            </a:r>
          </a:p>
          <a:p>
            <a:pPr>
              <a:lnSpc>
                <a:spcPct val="90000"/>
              </a:lnSpc>
            </a:pPr>
            <a:r>
              <a:rPr lang="it-IT" dirty="0" smtClean="0">
                <a:solidFill>
                  <a:schemeClr val="accent1"/>
                </a:solidFill>
                <a:latin typeface="Eurostile"/>
                <a:cs typeface="Eurostile"/>
              </a:rPr>
              <a:t>                                                                                              </a:t>
            </a:r>
            <a:endParaRPr lang="en-AU" b="1" dirty="0" smtClean="0">
              <a:solidFill>
                <a:schemeClr val="accent1"/>
              </a:solidFill>
              <a:latin typeface="Eurostile"/>
              <a:ea typeface="ＭＳ Ｐゴシック" charset="0"/>
              <a:cs typeface="Eurostile"/>
            </a:endParaRPr>
          </a:p>
          <a:p>
            <a:pPr>
              <a:lnSpc>
                <a:spcPct val="80000"/>
              </a:lnSpc>
            </a:pPr>
            <a:r>
              <a:rPr lang="en-AU" dirty="0" smtClean="0">
                <a:solidFill>
                  <a:srgbClr val="073779"/>
                </a:solidFill>
                <a:latin typeface="Eurostile"/>
                <a:ea typeface="ＭＳ Ｐゴシック" charset="0"/>
                <a:cs typeface="Eurostile"/>
              </a:rPr>
              <a:t>Will </a:t>
            </a:r>
            <a:r>
              <a:rPr lang="en-AU" dirty="0">
                <a:solidFill>
                  <a:srgbClr val="073779"/>
                </a:solidFill>
                <a:latin typeface="Eurostile"/>
                <a:ea typeface="ＭＳ Ｐゴシック" charset="0"/>
                <a:cs typeface="Eurostile"/>
              </a:rPr>
              <a:t>detect and image ~70 million </a:t>
            </a:r>
            <a:r>
              <a:rPr lang="en-AU" dirty="0" smtClean="0">
                <a:solidFill>
                  <a:srgbClr val="073779"/>
                </a:solidFill>
                <a:latin typeface="Eurostile"/>
                <a:ea typeface="ＭＳ Ｐゴシック" charset="0"/>
                <a:cs typeface="Eurostile"/>
              </a:rPr>
              <a:t>galaxies</a:t>
            </a:r>
          </a:p>
          <a:p>
            <a:pPr>
              <a:lnSpc>
                <a:spcPct val="90000"/>
              </a:lnSpc>
            </a:pPr>
            <a:r>
              <a:rPr lang="en-AU" dirty="0" smtClean="0">
                <a:solidFill>
                  <a:srgbClr val="073779"/>
                </a:solidFill>
                <a:latin typeface="Eurostile"/>
                <a:ea typeface="ＭＳ Ｐゴシック" charset="0"/>
                <a:cs typeface="Eurostile"/>
              </a:rPr>
              <a:t>Primary </a:t>
            </a:r>
            <a:r>
              <a:rPr lang="en-AU" dirty="0">
                <a:solidFill>
                  <a:srgbClr val="073779"/>
                </a:solidFill>
                <a:latin typeface="Eurostile"/>
                <a:ea typeface="ＭＳ Ｐゴシック" charset="0"/>
                <a:cs typeface="Eurostile"/>
              </a:rPr>
              <a:t>science goal:  </a:t>
            </a:r>
            <a:r>
              <a:rPr lang="en-AU" b="1" dirty="0" smtClean="0">
                <a:solidFill>
                  <a:srgbClr val="073779"/>
                </a:solidFill>
                <a:latin typeface="Eurostile"/>
                <a:ea typeface="ＭＳ Ｐゴシック" charset="0"/>
                <a:cs typeface="Eurostile"/>
              </a:rPr>
              <a:t>How </a:t>
            </a:r>
            <a:r>
              <a:rPr lang="en-AU" b="1" dirty="0">
                <a:solidFill>
                  <a:srgbClr val="073779"/>
                </a:solidFill>
                <a:latin typeface="Eurostile"/>
                <a:ea typeface="ＭＳ Ｐゴシック" charset="0"/>
                <a:cs typeface="Eurostile"/>
              </a:rPr>
              <a:t>did galaxies form and evolve</a:t>
            </a:r>
            <a:r>
              <a:rPr lang="en-AU" b="1" dirty="0" smtClean="0">
                <a:solidFill>
                  <a:srgbClr val="073779"/>
                </a:solidFill>
                <a:latin typeface="Eurostile"/>
                <a:ea typeface="ＭＳ Ｐゴシック" charset="0"/>
                <a:cs typeface="Eurostile"/>
              </a:rPr>
              <a:t>?</a:t>
            </a:r>
          </a:p>
          <a:p>
            <a:pPr>
              <a:lnSpc>
                <a:spcPct val="90000"/>
              </a:lnSpc>
            </a:pPr>
            <a:endParaRPr lang="en-AU" sz="2000" b="1" dirty="0" smtClean="0">
              <a:solidFill>
                <a:srgbClr val="073779"/>
              </a:solidFill>
              <a:ea typeface="ＭＳ Ｐゴシック" charset="0"/>
              <a:cs typeface="ＭＳ Ｐゴシック" charset="0"/>
            </a:endParaRPr>
          </a:p>
          <a:p>
            <a:pPr>
              <a:lnSpc>
                <a:spcPct val="90000"/>
              </a:lnSpc>
            </a:pPr>
            <a:r>
              <a:rPr lang="en-AU" dirty="0" smtClean="0">
                <a:solidFill>
                  <a:srgbClr val="073779"/>
                </a:solidFill>
                <a:latin typeface="Eurostile"/>
                <a:ea typeface="ＭＳ Ｐゴシック" charset="0"/>
                <a:cs typeface="Eurostile"/>
              </a:rPr>
              <a:t>But…..will provide a “good view” of   the </a:t>
            </a:r>
            <a:r>
              <a:rPr lang="en-AU" b="1" i="1" dirty="0" smtClean="0">
                <a:solidFill>
                  <a:srgbClr val="073779"/>
                </a:solidFill>
                <a:latin typeface="Eurostile"/>
                <a:ea typeface="ＭＳ Ｐゴシック" charset="0"/>
                <a:cs typeface="Eurostile"/>
              </a:rPr>
              <a:t>Galactic Plane @ L-Band</a:t>
            </a:r>
          </a:p>
          <a:p>
            <a:pPr>
              <a:lnSpc>
                <a:spcPct val="90000"/>
              </a:lnSpc>
            </a:pPr>
            <a:endParaRPr lang="en-AU" b="1" i="1" dirty="0">
              <a:solidFill>
                <a:srgbClr val="073779"/>
              </a:solidFill>
              <a:latin typeface="Eurostile"/>
              <a:ea typeface="ＭＳ Ｐゴシック" charset="0"/>
              <a:cs typeface="Eurostile"/>
            </a:endParaRPr>
          </a:p>
          <a:p>
            <a:pPr>
              <a:lnSpc>
                <a:spcPct val="90000"/>
              </a:lnSpc>
            </a:pPr>
            <a:endParaRPr lang="en-AU" dirty="0" smtClean="0">
              <a:solidFill>
                <a:srgbClr val="073779"/>
              </a:solidFill>
              <a:latin typeface="Eurostile"/>
              <a:ea typeface="ＭＳ Ｐゴシック" charset="0"/>
              <a:cs typeface="Eurostile"/>
            </a:endParaRPr>
          </a:p>
          <a:p>
            <a:pPr algn="ctr">
              <a:lnSpc>
                <a:spcPct val="80000"/>
              </a:lnSpc>
            </a:pPr>
            <a:r>
              <a:rPr lang="en-AU" dirty="0" smtClean="0">
                <a:solidFill>
                  <a:srgbClr val="073779"/>
                </a:solidFill>
                <a:latin typeface="Eurostile"/>
                <a:ea typeface="ＭＳ Ｐゴシック" charset="0"/>
                <a:cs typeface="Eurostile"/>
              </a:rPr>
              <a:t>EMU team currently involved in the </a:t>
            </a:r>
            <a:r>
              <a:rPr lang="en-AU" u="sng" dirty="0" smtClean="0">
                <a:solidFill>
                  <a:srgbClr val="073779"/>
                </a:solidFill>
                <a:latin typeface="Eurostile"/>
                <a:ea typeface="ＭＳ Ｐゴシック" charset="0"/>
                <a:cs typeface="Eurostile"/>
              </a:rPr>
              <a:t>ASKAP Early Science </a:t>
            </a:r>
            <a:r>
              <a:rPr lang="en-AU" u="sng" dirty="0" err="1" smtClean="0">
                <a:solidFill>
                  <a:srgbClr val="073779"/>
                </a:solidFill>
                <a:latin typeface="Eurostile"/>
                <a:ea typeface="ＭＳ Ｐゴシック" charset="0"/>
                <a:cs typeface="Eurostile"/>
              </a:rPr>
              <a:t>Programm</a:t>
            </a:r>
            <a:r>
              <a:rPr lang="en-AU" u="sng" dirty="0" smtClean="0">
                <a:solidFill>
                  <a:srgbClr val="073779"/>
                </a:solidFill>
                <a:latin typeface="Eurostile"/>
                <a:ea typeface="ＭＳ Ｐゴシック" charset="0"/>
                <a:cs typeface="Eurostile"/>
              </a:rPr>
              <a:t> </a:t>
            </a:r>
          </a:p>
          <a:p>
            <a:pPr algn="ctr">
              <a:lnSpc>
                <a:spcPct val="80000"/>
              </a:lnSpc>
            </a:pPr>
            <a:endParaRPr lang="en-AU" u="sng" dirty="0">
              <a:solidFill>
                <a:srgbClr val="FF0000"/>
              </a:solidFill>
              <a:latin typeface="Eurostile"/>
              <a:ea typeface="ＭＳ Ｐゴシック" charset="0"/>
              <a:cs typeface="Eurostile"/>
            </a:endParaRPr>
          </a:p>
        </p:txBody>
      </p:sp>
      <p:sp>
        <p:nvSpPr>
          <p:cNvPr id="8" name="CasellaDiTesto 7"/>
          <p:cNvSpPr txBox="1"/>
          <p:nvPr/>
        </p:nvSpPr>
        <p:spPr>
          <a:xfrm>
            <a:off x="7044444" y="42985"/>
            <a:ext cx="1989397" cy="369332"/>
          </a:xfrm>
          <a:prstGeom prst="rect">
            <a:avLst/>
          </a:prstGeom>
          <a:noFill/>
        </p:spPr>
        <p:txBody>
          <a:bodyPr wrap="none" rtlCol="0">
            <a:spAutoFit/>
          </a:bodyPr>
          <a:lstStyle/>
          <a:p>
            <a:r>
              <a:rPr lang="it-IT" dirty="0" err="1" smtClean="0">
                <a:solidFill>
                  <a:schemeClr val="bg1"/>
                </a:solidFill>
              </a:rPr>
              <a:t>Norris</a:t>
            </a:r>
            <a:r>
              <a:rPr lang="it-IT" dirty="0" smtClean="0">
                <a:solidFill>
                  <a:schemeClr val="bg1"/>
                </a:solidFill>
              </a:rPr>
              <a:t> et al., 2011</a:t>
            </a:r>
            <a:endParaRPr lang="it-IT" dirty="0">
              <a:solidFill>
                <a:schemeClr val="bg1"/>
              </a:solidFill>
            </a:endParaRPr>
          </a:p>
        </p:txBody>
      </p:sp>
      <p:pic>
        <p:nvPicPr>
          <p:cNvPr id="5" name="Segnaposto contenuto 4" descr="2018_CSIRO_E9A2638-1.jpg"/>
          <p:cNvPicPr>
            <a:picLocks noGrp="1" noChangeAspect="1"/>
          </p:cNvPicPr>
          <p:nvPr>
            <p:ph idx="1"/>
          </p:nvPr>
        </p:nvPicPr>
        <p:blipFill>
          <a:blip r:embed="rId4">
            <a:extLst>
              <a:ext uri="{28A0092B-C50C-407E-A947-70E740481C1C}">
                <a14:useLocalDpi xmlns:a14="http://schemas.microsoft.com/office/drawing/2010/main" val="0"/>
              </a:ext>
            </a:extLst>
          </a:blip>
          <a:srcRect t="5556" b="5556"/>
          <a:stretch>
            <a:fillRect/>
          </a:stretch>
        </p:blipFill>
        <p:spPr>
          <a:xfrm>
            <a:off x="0" y="5311904"/>
            <a:ext cx="2609037" cy="1546096"/>
          </a:xfrm>
        </p:spPr>
      </p:pic>
      <p:pic>
        <p:nvPicPr>
          <p:cNvPr id="4" name="Immagine 3"/>
          <p:cNvPicPr>
            <a:picLocks noChangeAspect="1"/>
          </p:cNvPicPr>
          <p:nvPr/>
        </p:nvPicPr>
        <p:blipFill rotWithShape="1">
          <a:blip r:embed="rId5"/>
          <a:srcRect b="6685"/>
          <a:stretch/>
        </p:blipFill>
        <p:spPr>
          <a:xfrm>
            <a:off x="2609037" y="5311904"/>
            <a:ext cx="2918513" cy="1546096"/>
          </a:xfrm>
          <a:prstGeom prst="rect">
            <a:avLst/>
          </a:prstGeom>
        </p:spPr>
      </p:pic>
      <p:pic>
        <p:nvPicPr>
          <p:cNvPr id="7" name="Immagine 6"/>
          <p:cNvPicPr>
            <a:picLocks noChangeAspect="1"/>
          </p:cNvPicPr>
          <p:nvPr/>
        </p:nvPicPr>
        <p:blipFill rotWithShape="1">
          <a:blip r:embed="rId6"/>
          <a:srcRect t="3415" b="19225"/>
          <a:stretch/>
        </p:blipFill>
        <p:spPr>
          <a:xfrm>
            <a:off x="7837398" y="5311002"/>
            <a:ext cx="1334610" cy="1546998"/>
          </a:xfrm>
          <a:prstGeom prst="rect">
            <a:avLst/>
          </a:prstGeom>
        </p:spPr>
      </p:pic>
      <p:pic>
        <p:nvPicPr>
          <p:cNvPr id="9" name="Immagine 8"/>
          <p:cNvPicPr>
            <a:picLocks noChangeAspect="1"/>
          </p:cNvPicPr>
          <p:nvPr/>
        </p:nvPicPr>
        <p:blipFill rotWithShape="1">
          <a:blip r:embed="rId7"/>
          <a:srcRect t="1" b="20084"/>
          <a:stretch/>
        </p:blipFill>
        <p:spPr>
          <a:xfrm>
            <a:off x="5527550" y="5311904"/>
            <a:ext cx="2898814" cy="1546096"/>
          </a:xfrm>
          <a:prstGeom prst="rect">
            <a:avLst/>
          </a:prstGeom>
        </p:spPr>
      </p:pic>
      <p:sp>
        <p:nvSpPr>
          <p:cNvPr id="10" name="CasellaDiTesto 9"/>
          <p:cNvSpPr txBox="1"/>
          <p:nvPr/>
        </p:nvSpPr>
        <p:spPr>
          <a:xfrm>
            <a:off x="0" y="5364017"/>
            <a:ext cx="650777" cy="307777"/>
          </a:xfrm>
          <a:prstGeom prst="rect">
            <a:avLst/>
          </a:prstGeom>
          <a:noFill/>
        </p:spPr>
        <p:txBody>
          <a:bodyPr wrap="none" rtlCol="0">
            <a:spAutoFit/>
          </a:bodyPr>
          <a:lstStyle/>
          <a:p>
            <a:r>
              <a:rPr lang="it-IT" sz="1400" dirty="0" smtClean="0">
                <a:solidFill>
                  <a:srgbClr val="FFFFFF"/>
                </a:solidFill>
                <a:latin typeface="Eurostile"/>
                <a:cs typeface="Eurostile"/>
              </a:rPr>
              <a:t>CSIRO</a:t>
            </a:r>
            <a:endParaRPr lang="it-IT" sz="1400" dirty="0">
              <a:solidFill>
                <a:srgbClr val="FFFFFF"/>
              </a:solidFill>
              <a:latin typeface="Eurostile"/>
              <a:cs typeface="Eurostile"/>
            </a:endParaRPr>
          </a:p>
        </p:txBody>
      </p:sp>
    </p:spTree>
    <p:extLst>
      <p:ext uri="{BB962C8B-B14F-4D97-AF65-F5344CB8AC3E}">
        <p14:creationId xmlns:p14="http://schemas.microsoft.com/office/powerpoint/2010/main" val="10749095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6704" y="5527734"/>
            <a:ext cx="3556000" cy="1071186"/>
            <a:chOff x="4576704" y="5527734"/>
            <a:chExt cx="3556000" cy="1071186"/>
          </a:xfrm>
        </p:grpSpPr>
        <p:sp>
          <p:nvSpPr>
            <p:cNvPr id="17" name="CasellaDiTesto 16"/>
            <p:cNvSpPr txBox="1"/>
            <p:nvPr/>
          </p:nvSpPr>
          <p:spPr>
            <a:xfrm>
              <a:off x="4576704" y="5527734"/>
              <a:ext cx="3416470" cy="461665"/>
            </a:xfrm>
            <a:prstGeom prst="rect">
              <a:avLst/>
            </a:prstGeom>
            <a:noFill/>
          </p:spPr>
          <p:txBody>
            <a:bodyPr wrap="none" rtlCol="0">
              <a:spAutoFit/>
            </a:bodyPr>
            <a:lstStyle/>
            <a:p>
              <a:r>
                <a:rPr lang="it-IT" sz="2400" b="1" dirty="0">
                  <a:solidFill>
                    <a:srgbClr val="073779"/>
                  </a:solidFill>
                  <a:latin typeface="Arial"/>
                </a:rPr>
                <a:t>In the </a:t>
              </a:r>
              <a:r>
                <a:rPr lang="it-IT" sz="2400" b="1" dirty="0" err="1">
                  <a:solidFill>
                    <a:srgbClr val="073779"/>
                  </a:solidFill>
                  <a:latin typeface="Arial"/>
                </a:rPr>
                <a:t>tail</a:t>
              </a:r>
              <a:r>
                <a:rPr lang="it-IT" sz="2400" b="1" dirty="0">
                  <a:solidFill>
                    <a:srgbClr val="073779"/>
                  </a:solidFill>
                  <a:latin typeface="Arial"/>
                </a:rPr>
                <a:t> </a:t>
              </a:r>
              <a:r>
                <a:rPr lang="it-IT" sz="2400" b="1" dirty="0" err="1">
                  <a:solidFill>
                    <a:srgbClr val="073779"/>
                  </a:solidFill>
                  <a:latin typeface="Arial"/>
                </a:rPr>
                <a:t>of</a:t>
              </a:r>
              <a:r>
                <a:rPr lang="it-IT" sz="2400" b="1" dirty="0">
                  <a:solidFill>
                    <a:srgbClr val="073779"/>
                  </a:solidFill>
                  <a:latin typeface="Arial"/>
                </a:rPr>
                <a:t> SCORPIO</a:t>
              </a:r>
            </a:p>
          </p:txBody>
        </p:sp>
        <p:sp>
          <p:nvSpPr>
            <p:cNvPr id="18" name="CasellaDiTesto 17"/>
            <p:cNvSpPr txBox="1"/>
            <p:nvPr/>
          </p:nvSpPr>
          <p:spPr>
            <a:xfrm>
              <a:off x="4576704" y="5891034"/>
              <a:ext cx="3556000" cy="707886"/>
            </a:xfrm>
            <a:prstGeom prst="rect">
              <a:avLst/>
            </a:prstGeom>
            <a:noFill/>
          </p:spPr>
          <p:txBody>
            <a:bodyPr wrap="square" rtlCol="0">
              <a:spAutoFit/>
            </a:bodyPr>
            <a:lstStyle/>
            <a:p>
              <a:r>
                <a:rPr lang="it-IT" sz="2000" dirty="0">
                  <a:solidFill>
                    <a:srgbClr val="073779"/>
                  </a:solidFill>
                  <a:latin typeface="Arial"/>
                </a:rPr>
                <a:t>2 x 2 deg</a:t>
              </a:r>
              <a:r>
                <a:rPr lang="it-IT" sz="2000" baseline="30000" dirty="0">
                  <a:solidFill>
                    <a:srgbClr val="073779"/>
                  </a:solidFill>
                  <a:latin typeface="Arial"/>
                </a:rPr>
                <a:t>2</a:t>
              </a:r>
              <a:r>
                <a:rPr lang="it-IT" sz="2000" dirty="0">
                  <a:solidFill>
                    <a:srgbClr val="073779"/>
                  </a:solidFill>
                  <a:latin typeface="Arial"/>
                </a:rPr>
                <a:t> @ l=343.5, b=0.75</a:t>
              </a:r>
            </a:p>
            <a:p>
              <a:endParaRPr lang="it-IT" sz="2000" dirty="0">
                <a:solidFill>
                  <a:srgbClr val="073779"/>
                </a:solidFill>
                <a:latin typeface="Arial"/>
              </a:endParaRPr>
            </a:p>
          </p:txBody>
        </p:sp>
      </p:grpSp>
      <p:grpSp>
        <p:nvGrpSpPr>
          <p:cNvPr id="2" name="Gruppo 1"/>
          <p:cNvGrpSpPr/>
          <p:nvPr/>
        </p:nvGrpSpPr>
        <p:grpSpPr>
          <a:xfrm>
            <a:off x="145723" y="707884"/>
            <a:ext cx="4000495" cy="4986775"/>
            <a:chOff x="145723" y="707884"/>
            <a:chExt cx="4000495" cy="4986775"/>
          </a:xfrm>
        </p:grpSpPr>
        <p:pic>
          <p:nvPicPr>
            <p:cNvPr id="20" name="Immagine 2" descr="NGC6231w_30.jpg"/>
            <p:cNvPicPr>
              <a:picLocks noChangeAspect="1"/>
            </p:cNvPicPr>
            <p:nvPr/>
          </p:nvPicPr>
          <p:blipFill rotWithShape="1">
            <a:blip r:embed="rId3">
              <a:extLst>
                <a:ext uri="{28A0092B-C50C-407E-A947-70E740481C1C}">
                  <a14:useLocalDpi xmlns:a14="http://schemas.microsoft.com/office/drawing/2010/main" val="0"/>
                </a:ext>
              </a:extLst>
            </a:blip>
            <a:srcRect l="27663" r="3242"/>
            <a:stretch/>
          </p:blipFill>
          <p:spPr bwMode="auto">
            <a:xfrm rot="16200000">
              <a:off x="206557" y="784814"/>
              <a:ext cx="4016591" cy="3862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ttangolo 20"/>
            <p:cNvSpPr/>
            <p:nvPr/>
          </p:nvSpPr>
          <p:spPr>
            <a:xfrm rot="3000000">
              <a:off x="765946" y="2335683"/>
              <a:ext cx="1858523" cy="18767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prstClr val="white"/>
                </a:solidFill>
                <a:latin typeface="Calibri"/>
              </a:endParaRPr>
            </a:p>
          </p:txBody>
        </p:sp>
        <p:cxnSp>
          <p:nvCxnSpPr>
            <p:cNvPr id="22" name="Connettore 1 21"/>
            <p:cNvCxnSpPr/>
            <p:nvPr/>
          </p:nvCxnSpPr>
          <p:spPr>
            <a:xfrm>
              <a:off x="145723" y="2249627"/>
              <a:ext cx="2339561" cy="247484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a:off x="2186609" y="1607780"/>
              <a:ext cx="1157911" cy="1376406"/>
            </a:xfrm>
            <a:prstGeom prst="line">
              <a:avLst/>
            </a:prstGeom>
            <a:ln>
              <a:solidFill>
                <a:schemeClr val="bg1"/>
              </a:solidFill>
              <a:headEnd type="triangle" w="lg"/>
              <a:tailEnd type="triangle" w="lg"/>
            </a:ln>
          </p:spPr>
          <p:style>
            <a:lnRef idx="2">
              <a:schemeClr val="accent1"/>
            </a:lnRef>
            <a:fillRef idx="0">
              <a:schemeClr val="accent1"/>
            </a:fillRef>
            <a:effectRef idx="1">
              <a:schemeClr val="accent1"/>
            </a:effectRef>
            <a:fontRef idx="minor">
              <a:schemeClr val="tx1"/>
            </a:fontRef>
          </p:style>
        </p:cxnSp>
        <p:sp>
          <p:nvSpPr>
            <p:cNvPr id="24" name="CasellaDiTesto 23"/>
            <p:cNvSpPr txBox="1"/>
            <p:nvPr/>
          </p:nvSpPr>
          <p:spPr>
            <a:xfrm rot="3060000">
              <a:off x="2717983" y="2004370"/>
              <a:ext cx="692805" cy="338554"/>
            </a:xfrm>
            <a:prstGeom prst="rect">
              <a:avLst/>
            </a:prstGeom>
            <a:noFill/>
          </p:spPr>
          <p:txBody>
            <a:bodyPr wrap="none" rtlCol="0">
              <a:spAutoFit/>
            </a:bodyPr>
            <a:lstStyle/>
            <a:p>
              <a:r>
                <a:rPr lang="it-IT" sz="1600" i="1" dirty="0">
                  <a:solidFill>
                    <a:prstClr val="white"/>
                  </a:solidFill>
                  <a:latin typeface="Arial"/>
                </a:rPr>
                <a:t>2 </a:t>
              </a:r>
              <a:r>
                <a:rPr lang="it-IT" sz="1600" i="1" dirty="0" err="1">
                  <a:solidFill>
                    <a:prstClr val="white"/>
                  </a:solidFill>
                  <a:latin typeface="Arial"/>
                </a:rPr>
                <a:t>deg</a:t>
              </a:r>
              <a:endParaRPr lang="it-IT" sz="1600" i="1" dirty="0">
                <a:solidFill>
                  <a:prstClr val="white"/>
                </a:solidFill>
                <a:latin typeface="Arial"/>
              </a:endParaRPr>
            </a:p>
          </p:txBody>
        </p:sp>
        <p:sp>
          <p:nvSpPr>
            <p:cNvPr id="25" name="CasellaDiTesto 24"/>
            <p:cNvSpPr txBox="1"/>
            <p:nvPr/>
          </p:nvSpPr>
          <p:spPr>
            <a:xfrm rot="2880000">
              <a:off x="3052044" y="5277729"/>
              <a:ext cx="464528" cy="369332"/>
            </a:xfrm>
            <a:prstGeom prst="rect">
              <a:avLst/>
            </a:prstGeom>
            <a:noFill/>
          </p:spPr>
          <p:txBody>
            <a:bodyPr wrap="none" rtlCol="0">
              <a:spAutoFit/>
            </a:bodyPr>
            <a:lstStyle/>
            <a:p>
              <a:r>
                <a:rPr lang="it-IT" b="1" dirty="0">
                  <a:solidFill>
                    <a:srgbClr val="FFFF00"/>
                  </a:solidFill>
                  <a:latin typeface="Arial"/>
                </a:rPr>
                <a:t>GP</a:t>
              </a:r>
            </a:p>
          </p:txBody>
        </p:sp>
      </p:grpSp>
      <p:sp>
        <p:nvSpPr>
          <p:cNvPr id="15" name="CasellaDiTesto 7"/>
          <p:cNvSpPr txBox="1"/>
          <p:nvPr/>
        </p:nvSpPr>
        <p:spPr>
          <a:xfrm>
            <a:off x="145723" y="-54620"/>
            <a:ext cx="6506909" cy="769441"/>
          </a:xfrm>
          <a:prstGeom prst="rect">
            <a:avLst/>
          </a:prstGeom>
          <a:noFill/>
        </p:spPr>
        <p:txBody>
          <a:bodyPr wrap="none" rtlCol="0">
            <a:spAutoFit/>
          </a:bodyPr>
          <a:lstStyle/>
          <a:p>
            <a:pPr defTabSz="457200"/>
            <a:r>
              <a:rPr lang="it-IT" sz="2400" b="1" dirty="0" smtClean="0">
                <a:solidFill>
                  <a:schemeClr val="bg1"/>
                </a:solidFill>
                <a:latin typeface="Eurostile"/>
                <a:cs typeface="Eurostile"/>
              </a:rPr>
              <a:t>SCORPIO</a:t>
            </a:r>
            <a:r>
              <a:rPr lang="it-IT" sz="2000" b="1" dirty="0" smtClean="0">
                <a:solidFill>
                  <a:schemeClr val="bg1"/>
                </a:solidFill>
                <a:latin typeface="Eurostile"/>
                <a:cs typeface="Eurostile"/>
              </a:rPr>
              <a:t>:  A </a:t>
            </a:r>
            <a:r>
              <a:rPr lang="it-IT" sz="2000" b="1" dirty="0" err="1">
                <a:solidFill>
                  <a:schemeClr val="bg1"/>
                </a:solidFill>
                <a:latin typeface="Eurostile"/>
                <a:cs typeface="Eurostile"/>
              </a:rPr>
              <a:t>deep</a:t>
            </a:r>
            <a:r>
              <a:rPr lang="it-IT" sz="2000" b="1" dirty="0">
                <a:solidFill>
                  <a:schemeClr val="bg1"/>
                </a:solidFill>
                <a:latin typeface="Eurostile"/>
                <a:cs typeface="Eurostile"/>
              </a:rPr>
              <a:t> radio </a:t>
            </a:r>
            <a:r>
              <a:rPr lang="it-IT" sz="2000" b="1" dirty="0" err="1">
                <a:solidFill>
                  <a:schemeClr val="bg1"/>
                </a:solidFill>
                <a:latin typeface="Eurostile"/>
                <a:cs typeface="Eurostile"/>
              </a:rPr>
              <a:t>survey</a:t>
            </a:r>
            <a:r>
              <a:rPr lang="it-IT" sz="2000" b="1" dirty="0">
                <a:solidFill>
                  <a:schemeClr val="bg1"/>
                </a:solidFill>
                <a:latin typeface="Eurostile"/>
                <a:cs typeface="Eurostile"/>
              </a:rPr>
              <a:t> in the GP with the ATCA </a:t>
            </a:r>
          </a:p>
          <a:p>
            <a:pPr defTabSz="457200"/>
            <a:r>
              <a:rPr lang="it-IT" sz="2000" b="1" dirty="0" smtClean="0">
                <a:solidFill>
                  <a:prstClr val="white"/>
                </a:solidFill>
                <a:latin typeface="Eurostile"/>
                <a:cs typeface="Eurostile"/>
              </a:rPr>
              <a:t> </a:t>
            </a:r>
            <a:endParaRPr lang="it-IT" sz="2000" b="1" dirty="0">
              <a:solidFill>
                <a:prstClr val="white"/>
              </a:solidFill>
              <a:latin typeface="Eurostile"/>
              <a:cs typeface="Eurostile"/>
            </a:endParaRPr>
          </a:p>
        </p:txBody>
      </p:sp>
      <p:pic>
        <p:nvPicPr>
          <p:cNvPr id="16" name="Immagine 15"/>
          <p:cNvPicPr>
            <a:picLocks noChangeAspect="1"/>
          </p:cNvPicPr>
          <p:nvPr/>
        </p:nvPicPr>
        <p:blipFill rotWithShape="1">
          <a:blip r:embed="rId4"/>
          <a:srcRect b="9366"/>
          <a:stretch/>
        </p:blipFill>
        <p:spPr>
          <a:xfrm>
            <a:off x="-68276" y="4833716"/>
            <a:ext cx="9641113" cy="2229110"/>
          </a:xfrm>
          <a:prstGeom prst="rect">
            <a:avLst/>
          </a:prstGeom>
        </p:spPr>
      </p:pic>
      <p:sp>
        <p:nvSpPr>
          <p:cNvPr id="26" name="CasellaDiTesto 25"/>
          <p:cNvSpPr txBox="1"/>
          <p:nvPr/>
        </p:nvSpPr>
        <p:spPr>
          <a:xfrm>
            <a:off x="4763599" y="721892"/>
            <a:ext cx="4139102" cy="3847208"/>
          </a:xfrm>
          <a:prstGeom prst="rect">
            <a:avLst/>
          </a:prstGeom>
          <a:noFill/>
          <a:ln w="38100" cmpd="sng">
            <a:noFill/>
          </a:ln>
        </p:spPr>
        <p:txBody>
          <a:bodyPr wrap="square" rtlCol="0">
            <a:spAutoFit/>
          </a:bodyPr>
          <a:lstStyle/>
          <a:p>
            <a:endParaRPr lang="it-IT" sz="2400" b="1" dirty="0" smtClean="0">
              <a:solidFill>
                <a:schemeClr val="accent1"/>
              </a:solidFill>
              <a:latin typeface="Eurostile"/>
              <a:cs typeface="Eurostile"/>
            </a:endParaRPr>
          </a:p>
          <a:p>
            <a:pPr lvl="0"/>
            <a:r>
              <a:rPr lang="it-IT" dirty="0" err="1" smtClean="0">
                <a:solidFill>
                  <a:schemeClr val="accent1"/>
                </a:solidFill>
                <a:latin typeface="Eurostile"/>
                <a:cs typeface="Eurostile"/>
              </a:rPr>
              <a:t>Frequency</a:t>
            </a:r>
            <a:r>
              <a:rPr lang="it-IT" dirty="0" smtClean="0">
                <a:solidFill>
                  <a:schemeClr val="accent1"/>
                </a:solidFill>
                <a:latin typeface="Eurostile"/>
                <a:cs typeface="Eurostile"/>
              </a:rPr>
              <a:t> L-Band, </a:t>
            </a:r>
            <a:r>
              <a:rPr lang="it-IT" dirty="0" err="1" smtClean="0">
                <a:solidFill>
                  <a:schemeClr val="accent1"/>
                </a:solidFill>
                <a:latin typeface="Eurostile"/>
                <a:cs typeface="Eurostile"/>
              </a:rPr>
              <a:t>comparable</a:t>
            </a:r>
            <a:r>
              <a:rPr lang="it-IT" dirty="0" smtClean="0">
                <a:solidFill>
                  <a:schemeClr val="accent1"/>
                </a:solidFill>
                <a:latin typeface="Eurostile"/>
                <a:cs typeface="Eurostile"/>
              </a:rPr>
              <a:t> to EMU</a:t>
            </a:r>
          </a:p>
          <a:p>
            <a:pPr lvl="0"/>
            <a:endParaRPr lang="it-IT" dirty="0">
              <a:solidFill>
                <a:schemeClr val="accent1"/>
              </a:solidFill>
              <a:latin typeface="Eurostile"/>
              <a:cs typeface="Eurostile"/>
            </a:endParaRPr>
          </a:p>
          <a:p>
            <a:pPr lvl="0"/>
            <a:r>
              <a:rPr lang="it-IT" dirty="0" smtClean="0">
                <a:solidFill>
                  <a:schemeClr val="accent1"/>
                </a:solidFill>
                <a:latin typeface="Eurostile"/>
                <a:cs typeface="Eurostile"/>
              </a:rPr>
              <a:t>High </a:t>
            </a:r>
            <a:r>
              <a:rPr lang="it-IT" dirty="0" err="1" smtClean="0">
                <a:solidFill>
                  <a:schemeClr val="accent1"/>
                </a:solidFill>
                <a:latin typeface="Eurostile"/>
                <a:cs typeface="Eurostile"/>
              </a:rPr>
              <a:t>Sensitivity</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approaching</a:t>
            </a:r>
            <a:r>
              <a:rPr lang="it-IT" dirty="0" smtClean="0">
                <a:solidFill>
                  <a:schemeClr val="accent1"/>
                </a:solidFill>
                <a:latin typeface="Eurostile"/>
                <a:cs typeface="Eurostile"/>
              </a:rPr>
              <a:t> future radio </a:t>
            </a:r>
            <a:r>
              <a:rPr lang="it-IT" dirty="0" err="1" smtClean="0">
                <a:solidFill>
                  <a:schemeClr val="accent1"/>
                </a:solidFill>
                <a:latin typeface="Eurostile"/>
                <a:cs typeface="Eurostile"/>
              </a:rPr>
              <a:t>facilities</a:t>
            </a:r>
            <a:endParaRPr lang="it-IT" dirty="0" smtClean="0">
              <a:solidFill>
                <a:schemeClr val="accent1"/>
              </a:solidFill>
              <a:latin typeface="Eurostile"/>
              <a:cs typeface="Eurostile"/>
            </a:endParaRPr>
          </a:p>
          <a:p>
            <a:pPr lvl="0"/>
            <a:endParaRPr lang="it-IT" dirty="0" smtClean="0">
              <a:solidFill>
                <a:schemeClr val="accent1"/>
              </a:solidFill>
              <a:latin typeface="Eurostile"/>
              <a:cs typeface="Eurostile"/>
            </a:endParaRPr>
          </a:p>
          <a:p>
            <a:r>
              <a:rPr lang="it-IT" dirty="0" err="1">
                <a:solidFill>
                  <a:schemeClr val="accent1"/>
                </a:solidFill>
                <a:latin typeface="Eurostile"/>
                <a:cs typeface="Eurostile"/>
              </a:rPr>
              <a:t>Same</a:t>
            </a:r>
            <a:r>
              <a:rPr lang="it-IT" dirty="0">
                <a:solidFill>
                  <a:schemeClr val="accent1"/>
                </a:solidFill>
                <a:latin typeface="Eurostile"/>
                <a:cs typeface="Eurostile"/>
              </a:rPr>
              <a:t> </a:t>
            </a:r>
            <a:r>
              <a:rPr lang="it-IT" dirty="0" err="1">
                <a:solidFill>
                  <a:schemeClr val="accent1"/>
                </a:solidFill>
                <a:latin typeface="Eurostile"/>
                <a:cs typeface="Eurostile"/>
              </a:rPr>
              <a:t>observing</a:t>
            </a:r>
            <a:r>
              <a:rPr lang="it-IT" dirty="0">
                <a:solidFill>
                  <a:schemeClr val="accent1"/>
                </a:solidFill>
                <a:latin typeface="Eurostile"/>
                <a:cs typeface="Eurostile"/>
              </a:rPr>
              <a:t> </a:t>
            </a:r>
            <a:r>
              <a:rPr lang="it-IT" dirty="0" err="1">
                <a:solidFill>
                  <a:schemeClr val="accent1"/>
                </a:solidFill>
                <a:latin typeface="Eurostile"/>
                <a:cs typeface="Eurostile"/>
              </a:rPr>
              <a:t>strategy</a:t>
            </a:r>
            <a:r>
              <a:rPr lang="it-IT" dirty="0">
                <a:solidFill>
                  <a:schemeClr val="accent1"/>
                </a:solidFill>
                <a:latin typeface="Eurostile"/>
                <a:cs typeface="Eurostile"/>
              </a:rPr>
              <a:t> </a:t>
            </a:r>
            <a:r>
              <a:rPr lang="it-IT" dirty="0" err="1">
                <a:solidFill>
                  <a:schemeClr val="accent1"/>
                </a:solidFill>
                <a:latin typeface="Eurostile"/>
                <a:cs typeface="Eurostile"/>
              </a:rPr>
              <a:t>as</a:t>
            </a:r>
            <a:r>
              <a:rPr lang="it-IT" dirty="0">
                <a:solidFill>
                  <a:schemeClr val="accent1"/>
                </a:solidFill>
                <a:latin typeface="Eurostile"/>
                <a:cs typeface="Eurostile"/>
              </a:rPr>
              <a:t> ATLAS</a:t>
            </a:r>
          </a:p>
          <a:p>
            <a:r>
              <a:rPr lang="it-IT" dirty="0">
                <a:solidFill>
                  <a:schemeClr val="accent1"/>
                </a:solidFill>
                <a:latin typeface="Eurostile"/>
                <a:cs typeface="Eurostile"/>
              </a:rPr>
              <a:t>(to </a:t>
            </a:r>
            <a:r>
              <a:rPr lang="it-IT" dirty="0" err="1">
                <a:solidFill>
                  <a:schemeClr val="accent1"/>
                </a:solidFill>
                <a:latin typeface="Eurostile"/>
                <a:cs typeface="Eurostile"/>
              </a:rPr>
              <a:t>capitalize</a:t>
            </a:r>
            <a:r>
              <a:rPr lang="it-IT" dirty="0">
                <a:solidFill>
                  <a:schemeClr val="accent1"/>
                </a:solidFill>
                <a:latin typeface="Eurostile"/>
                <a:cs typeface="Eurostile"/>
              </a:rPr>
              <a:t> on  </a:t>
            </a:r>
            <a:r>
              <a:rPr lang="it-IT" dirty="0" err="1">
                <a:solidFill>
                  <a:schemeClr val="accent1"/>
                </a:solidFill>
                <a:latin typeface="Eurostile"/>
                <a:cs typeface="Eurostile"/>
              </a:rPr>
              <a:t>previous</a:t>
            </a:r>
            <a:r>
              <a:rPr lang="it-IT" dirty="0">
                <a:solidFill>
                  <a:schemeClr val="accent1"/>
                </a:solidFill>
                <a:latin typeface="Eurostile"/>
                <a:cs typeface="Eurostile"/>
              </a:rPr>
              <a:t> </a:t>
            </a:r>
            <a:r>
              <a:rPr lang="it-IT" dirty="0" err="1">
                <a:solidFill>
                  <a:schemeClr val="accent1"/>
                </a:solidFill>
                <a:latin typeface="Eurostile"/>
                <a:cs typeface="Eurostile"/>
              </a:rPr>
              <a:t>experience</a:t>
            </a:r>
            <a:r>
              <a:rPr lang="it-IT" dirty="0">
                <a:solidFill>
                  <a:schemeClr val="accent1"/>
                </a:solidFill>
                <a:latin typeface="Eurostile"/>
                <a:cs typeface="Eurostile"/>
              </a:rPr>
              <a:t>)</a:t>
            </a:r>
          </a:p>
          <a:p>
            <a:endParaRPr lang="it-IT" dirty="0">
              <a:solidFill>
                <a:schemeClr val="accent1"/>
              </a:solidFill>
              <a:latin typeface="Eurostile"/>
              <a:cs typeface="Eurostile"/>
            </a:endParaRPr>
          </a:p>
          <a:p>
            <a:r>
              <a:rPr lang="it-IT" dirty="0" smtClean="0">
                <a:solidFill>
                  <a:schemeClr val="accent1"/>
                </a:solidFill>
                <a:latin typeface="Eurostile"/>
                <a:cs typeface="Eurostile"/>
              </a:rPr>
              <a:t>At </a:t>
            </a:r>
            <a:r>
              <a:rPr lang="it-IT" dirty="0" err="1" smtClean="0">
                <a:solidFill>
                  <a:schemeClr val="accent1"/>
                </a:solidFill>
                <a:latin typeface="Eurostile"/>
                <a:cs typeface="Eurostile"/>
              </a:rPr>
              <a:t>low</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Galactic</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latitude</a:t>
            </a:r>
            <a:endParaRPr lang="it-IT" dirty="0" smtClean="0">
              <a:solidFill>
                <a:schemeClr val="accent1"/>
              </a:solidFill>
              <a:latin typeface="Eurostile"/>
              <a:cs typeface="Eurostile"/>
            </a:endParaRPr>
          </a:p>
          <a:p>
            <a:r>
              <a:rPr lang="it-IT" dirty="0" smtClean="0">
                <a:solidFill>
                  <a:schemeClr val="accent1"/>
                </a:solidFill>
                <a:latin typeface="Eurostile"/>
                <a:cs typeface="Eurostile"/>
              </a:rPr>
              <a:t>(</a:t>
            </a:r>
            <a:r>
              <a:rPr lang="it-IT" dirty="0" err="1" smtClean="0">
                <a:solidFill>
                  <a:schemeClr val="accent1"/>
                </a:solidFill>
                <a:latin typeface="Eurostile"/>
                <a:cs typeface="Eurostile"/>
              </a:rPr>
              <a:t>well</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suited</a:t>
            </a:r>
            <a:r>
              <a:rPr lang="it-IT" dirty="0" smtClean="0">
                <a:solidFill>
                  <a:schemeClr val="accent1"/>
                </a:solidFill>
                <a:latin typeface="Eurostile"/>
                <a:cs typeface="Eurostile"/>
              </a:rPr>
              <a:t> for stellar/</a:t>
            </a:r>
            <a:r>
              <a:rPr lang="it-IT" dirty="0" err="1" smtClean="0">
                <a:solidFill>
                  <a:schemeClr val="accent1"/>
                </a:solidFill>
                <a:latin typeface="Eurostile"/>
                <a:cs typeface="Eurostile"/>
              </a:rPr>
              <a:t>Galactic</a:t>
            </a:r>
            <a:r>
              <a:rPr lang="it-IT" dirty="0" smtClean="0">
                <a:solidFill>
                  <a:schemeClr val="accent1"/>
                </a:solidFill>
                <a:latin typeface="Eurostile"/>
                <a:cs typeface="Eurostile"/>
              </a:rPr>
              <a:t>  work)</a:t>
            </a:r>
          </a:p>
          <a:p>
            <a:pPr marL="342900" indent="-342900">
              <a:buFont typeface="Arial"/>
              <a:buChar char="•"/>
            </a:pPr>
            <a:endParaRPr lang="it-IT" sz="2000" dirty="0">
              <a:solidFill>
                <a:schemeClr val="accent1"/>
              </a:solidFill>
              <a:latin typeface="Eurostile"/>
              <a:cs typeface="Eurostile"/>
            </a:endParaRPr>
          </a:p>
          <a:p>
            <a:pPr marL="342900" indent="-342900">
              <a:buFont typeface="Arial"/>
              <a:buChar char="•"/>
            </a:pPr>
            <a:endParaRPr lang="it-IT" sz="2000" dirty="0">
              <a:solidFill>
                <a:schemeClr val="accent1"/>
              </a:solidFill>
              <a:latin typeface="Eurostile"/>
              <a:cs typeface="Eurostile"/>
            </a:endParaRPr>
          </a:p>
        </p:txBody>
      </p:sp>
      <p:sp>
        <p:nvSpPr>
          <p:cNvPr id="31" name="Rettangolo 30"/>
          <p:cNvSpPr/>
          <p:nvPr/>
        </p:nvSpPr>
        <p:spPr>
          <a:xfrm rot="19200000">
            <a:off x="1212147" y="3556398"/>
            <a:ext cx="1862028" cy="481263"/>
          </a:xfrm>
          <a:prstGeom prst="rect">
            <a:avLst/>
          </a:prstGeom>
          <a:solidFill>
            <a:schemeClr val="accent2">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023340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6704" y="5527734"/>
            <a:ext cx="3556000" cy="1071186"/>
            <a:chOff x="4576704" y="5527734"/>
            <a:chExt cx="3556000" cy="1071186"/>
          </a:xfrm>
        </p:grpSpPr>
        <p:sp>
          <p:nvSpPr>
            <p:cNvPr id="17" name="CasellaDiTesto 16"/>
            <p:cNvSpPr txBox="1"/>
            <p:nvPr/>
          </p:nvSpPr>
          <p:spPr>
            <a:xfrm>
              <a:off x="4576704" y="5527734"/>
              <a:ext cx="3416470" cy="461665"/>
            </a:xfrm>
            <a:prstGeom prst="rect">
              <a:avLst/>
            </a:prstGeom>
            <a:noFill/>
          </p:spPr>
          <p:txBody>
            <a:bodyPr wrap="none" rtlCol="0">
              <a:spAutoFit/>
            </a:bodyPr>
            <a:lstStyle/>
            <a:p>
              <a:r>
                <a:rPr lang="it-IT" sz="2400" b="1" dirty="0">
                  <a:solidFill>
                    <a:srgbClr val="073779"/>
                  </a:solidFill>
                  <a:latin typeface="Arial"/>
                </a:rPr>
                <a:t>In the </a:t>
              </a:r>
              <a:r>
                <a:rPr lang="it-IT" sz="2400" b="1" dirty="0" err="1">
                  <a:solidFill>
                    <a:srgbClr val="073779"/>
                  </a:solidFill>
                  <a:latin typeface="Arial"/>
                </a:rPr>
                <a:t>tail</a:t>
              </a:r>
              <a:r>
                <a:rPr lang="it-IT" sz="2400" b="1" dirty="0">
                  <a:solidFill>
                    <a:srgbClr val="073779"/>
                  </a:solidFill>
                  <a:latin typeface="Arial"/>
                </a:rPr>
                <a:t> </a:t>
              </a:r>
              <a:r>
                <a:rPr lang="it-IT" sz="2400" b="1" dirty="0" err="1">
                  <a:solidFill>
                    <a:srgbClr val="073779"/>
                  </a:solidFill>
                  <a:latin typeface="Arial"/>
                </a:rPr>
                <a:t>of</a:t>
              </a:r>
              <a:r>
                <a:rPr lang="it-IT" sz="2400" b="1" dirty="0">
                  <a:solidFill>
                    <a:srgbClr val="073779"/>
                  </a:solidFill>
                  <a:latin typeface="Arial"/>
                </a:rPr>
                <a:t> SCORPIO</a:t>
              </a:r>
            </a:p>
          </p:txBody>
        </p:sp>
        <p:sp>
          <p:nvSpPr>
            <p:cNvPr id="18" name="CasellaDiTesto 17"/>
            <p:cNvSpPr txBox="1"/>
            <p:nvPr/>
          </p:nvSpPr>
          <p:spPr>
            <a:xfrm>
              <a:off x="4576704" y="5891034"/>
              <a:ext cx="3556000" cy="707886"/>
            </a:xfrm>
            <a:prstGeom prst="rect">
              <a:avLst/>
            </a:prstGeom>
            <a:noFill/>
          </p:spPr>
          <p:txBody>
            <a:bodyPr wrap="square" rtlCol="0">
              <a:spAutoFit/>
            </a:bodyPr>
            <a:lstStyle/>
            <a:p>
              <a:r>
                <a:rPr lang="it-IT" sz="2000" dirty="0">
                  <a:solidFill>
                    <a:srgbClr val="073779"/>
                  </a:solidFill>
                  <a:latin typeface="Arial"/>
                </a:rPr>
                <a:t>2 x 2 deg</a:t>
              </a:r>
              <a:r>
                <a:rPr lang="it-IT" sz="2000" baseline="30000" dirty="0">
                  <a:solidFill>
                    <a:srgbClr val="073779"/>
                  </a:solidFill>
                  <a:latin typeface="Arial"/>
                </a:rPr>
                <a:t>2</a:t>
              </a:r>
              <a:r>
                <a:rPr lang="it-IT" sz="2000" dirty="0">
                  <a:solidFill>
                    <a:srgbClr val="073779"/>
                  </a:solidFill>
                  <a:latin typeface="Arial"/>
                </a:rPr>
                <a:t> @ l=343.5, b=0.75</a:t>
              </a:r>
            </a:p>
            <a:p>
              <a:endParaRPr lang="it-IT" sz="2000" dirty="0">
                <a:solidFill>
                  <a:srgbClr val="073779"/>
                </a:solidFill>
                <a:latin typeface="Arial"/>
              </a:endParaRPr>
            </a:p>
          </p:txBody>
        </p:sp>
      </p:grpSp>
      <p:grpSp>
        <p:nvGrpSpPr>
          <p:cNvPr id="2" name="Gruppo 1"/>
          <p:cNvGrpSpPr/>
          <p:nvPr/>
        </p:nvGrpSpPr>
        <p:grpSpPr>
          <a:xfrm>
            <a:off x="145723" y="707884"/>
            <a:ext cx="4000495" cy="4986775"/>
            <a:chOff x="145723" y="707884"/>
            <a:chExt cx="4000495" cy="4986775"/>
          </a:xfrm>
        </p:grpSpPr>
        <p:pic>
          <p:nvPicPr>
            <p:cNvPr id="20" name="Immagine 2" descr="NGC6231w_30.jpg"/>
            <p:cNvPicPr>
              <a:picLocks noChangeAspect="1"/>
            </p:cNvPicPr>
            <p:nvPr/>
          </p:nvPicPr>
          <p:blipFill rotWithShape="1">
            <a:blip r:embed="rId3">
              <a:extLst>
                <a:ext uri="{28A0092B-C50C-407E-A947-70E740481C1C}">
                  <a14:useLocalDpi xmlns:a14="http://schemas.microsoft.com/office/drawing/2010/main" val="0"/>
                </a:ext>
              </a:extLst>
            </a:blip>
            <a:srcRect l="27663" r="3242"/>
            <a:stretch/>
          </p:blipFill>
          <p:spPr bwMode="auto">
            <a:xfrm rot="16200000">
              <a:off x="206557" y="784814"/>
              <a:ext cx="4016591" cy="3862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ttangolo 20"/>
            <p:cNvSpPr/>
            <p:nvPr/>
          </p:nvSpPr>
          <p:spPr>
            <a:xfrm rot="3000000">
              <a:off x="765946" y="2335683"/>
              <a:ext cx="1858523" cy="18767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prstClr val="white"/>
                </a:solidFill>
                <a:latin typeface="Calibri"/>
              </a:endParaRPr>
            </a:p>
          </p:txBody>
        </p:sp>
        <p:cxnSp>
          <p:nvCxnSpPr>
            <p:cNvPr id="22" name="Connettore 1 21"/>
            <p:cNvCxnSpPr/>
            <p:nvPr/>
          </p:nvCxnSpPr>
          <p:spPr>
            <a:xfrm>
              <a:off x="145723" y="2249627"/>
              <a:ext cx="2339561" cy="247484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a:off x="2186609" y="1607780"/>
              <a:ext cx="1157911" cy="1376406"/>
            </a:xfrm>
            <a:prstGeom prst="line">
              <a:avLst/>
            </a:prstGeom>
            <a:ln>
              <a:solidFill>
                <a:schemeClr val="bg1"/>
              </a:solidFill>
              <a:headEnd type="triangle" w="lg"/>
              <a:tailEnd type="triangle" w="lg"/>
            </a:ln>
          </p:spPr>
          <p:style>
            <a:lnRef idx="2">
              <a:schemeClr val="accent1"/>
            </a:lnRef>
            <a:fillRef idx="0">
              <a:schemeClr val="accent1"/>
            </a:fillRef>
            <a:effectRef idx="1">
              <a:schemeClr val="accent1"/>
            </a:effectRef>
            <a:fontRef idx="minor">
              <a:schemeClr val="tx1"/>
            </a:fontRef>
          </p:style>
        </p:cxnSp>
        <p:sp>
          <p:nvSpPr>
            <p:cNvPr id="24" name="CasellaDiTesto 23"/>
            <p:cNvSpPr txBox="1"/>
            <p:nvPr/>
          </p:nvSpPr>
          <p:spPr>
            <a:xfrm rot="3060000">
              <a:off x="2717983" y="2004370"/>
              <a:ext cx="692805" cy="338554"/>
            </a:xfrm>
            <a:prstGeom prst="rect">
              <a:avLst/>
            </a:prstGeom>
            <a:noFill/>
          </p:spPr>
          <p:txBody>
            <a:bodyPr wrap="none" rtlCol="0">
              <a:spAutoFit/>
            </a:bodyPr>
            <a:lstStyle/>
            <a:p>
              <a:r>
                <a:rPr lang="it-IT" sz="1600" i="1" dirty="0">
                  <a:solidFill>
                    <a:prstClr val="white"/>
                  </a:solidFill>
                  <a:latin typeface="Arial"/>
                </a:rPr>
                <a:t>2 </a:t>
              </a:r>
              <a:r>
                <a:rPr lang="it-IT" sz="1600" i="1" dirty="0" err="1">
                  <a:solidFill>
                    <a:prstClr val="white"/>
                  </a:solidFill>
                  <a:latin typeface="Arial"/>
                </a:rPr>
                <a:t>deg</a:t>
              </a:r>
              <a:endParaRPr lang="it-IT" sz="1600" i="1" dirty="0">
                <a:solidFill>
                  <a:prstClr val="white"/>
                </a:solidFill>
                <a:latin typeface="Arial"/>
              </a:endParaRPr>
            </a:p>
          </p:txBody>
        </p:sp>
        <p:sp>
          <p:nvSpPr>
            <p:cNvPr id="25" name="CasellaDiTesto 24"/>
            <p:cNvSpPr txBox="1"/>
            <p:nvPr/>
          </p:nvSpPr>
          <p:spPr>
            <a:xfrm rot="2880000">
              <a:off x="3052044" y="5277729"/>
              <a:ext cx="464528" cy="369332"/>
            </a:xfrm>
            <a:prstGeom prst="rect">
              <a:avLst/>
            </a:prstGeom>
            <a:noFill/>
          </p:spPr>
          <p:txBody>
            <a:bodyPr wrap="none" rtlCol="0">
              <a:spAutoFit/>
            </a:bodyPr>
            <a:lstStyle/>
            <a:p>
              <a:r>
                <a:rPr lang="it-IT" b="1" dirty="0">
                  <a:solidFill>
                    <a:srgbClr val="FFFF00"/>
                  </a:solidFill>
                  <a:latin typeface="Arial"/>
                </a:rPr>
                <a:t>GP</a:t>
              </a:r>
            </a:p>
          </p:txBody>
        </p:sp>
      </p:grpSp>
      <p:sp>
        <p:nvSpPr>
          <p:cNvPr id="15" name="CasellaDiTesto 7"/>
          <p:cNvSpPr txBox="1"/>
          <p:nvPr/>
        </p:nvSpPr>
        <p:spPr>
          <a:xfrm>
            <a:off x="145723" y="-54620"/>
            <a:ext cx="6506909" cy="769441"/>
          </a:xfrm>
          <a:prstGeom prst="rect">
            <a:avLst/>
          </a:prstGeom>
          <a:noFill/>
        </p:spPr>
        <p:txBody>
          <a:bodyPr wrap="none" rtlCol="0">
            <a:spAutoFit/>
          </a:bodyPr>
          <a:lstStyle/>
          <a:p>
            <a:pPr defTabSz="457200"/>
            <a:r>
              <a:rPr lang="it-IT" sz="2400" b="1" dirty="0" smtClean="0">
                <a:solidFill>
                  <a:schemeClr val="bg1"/>
                </a:solidFill>
                <a:latin typeface="Eurostile"/>
                <a:cs typeface="Eurostile"/>
              </a:rPr>
              <a:t>SCORPIO</a:t>
            </a:r>
            <a:r>
              <a:rPr lang="it-IT" sz="2000" b="1" dirty="0" smtClean="0">
                <a:solidFill>
                  <a:schemeClr val="bg1"/>
                </a:solidFill>
                <a:latin typeface="Eurostile"/>
                <a:cs typeface="Eurostile"/>
              </a:rPr>
              <a:t>:  A </a:t>
            </a:r>
            <a:r>
              <a:rPr lang="it-IT" sz="2000" b="1" dirty="0" err="1">
                <a:solidFill>
                  <a:schemeClr val="bg1"/>
                </a:solidFill>
                <a:latin typeface="Eurostile"/>
                <a:cs typeface="Eurostile"/>
              </a:rPr>
              <a:t>deep</a:t>
            </a:r>
            <a:r>
              <a:rPr lang="it-IT" sz="2000" b="1" dirty="0">
                <a:solidFill>
                  <a:schemeClr val="bg1"/>
                </a:solidFill>
                <a:latin typeface="Eurostile"/>
                <a:cs typeface="Eurostile"/>
              </a:rPr>
              <a:t> radio </a:t>
            </a:r>
            <a:r>
              <a:rPr lang="it-IT" sz="2000" b="1" dirty="0" err="1">
                <a:solidFill>
                  <a:schemeClr val="bg1"/>
                </a:solidFill>
                <a:latin typeface="Eurostile"/>
                <a:cs typeface="Eurostile"/>
              </a:rPr>
              <a:t>survey</a:t>
            </a:r>
            <a:r>
              <a:rPr lang="it-IT" sz="2000" b="1" dirty="0">
                <a:solidFill>
                  <a:schemeClr val="bg1"/>
                </a:solidFill>
                <a:latin typeface="Eurostile"/>
                <a:cs typeface="Eurostile"/>
              </a:rPr>
              <a:t> in the GP with the ATCA </a:t>
            </a:r>
          </a:p>
          <a:p>
            <a:pPr defTabSz="457200"/>
            <a:r>
              <a:rPr lang="it-IT" sz="2000" b="1" dirty="0" smtClean="0">
                <a:solidFill>
                  <a:prstClr val="white"/>
                </a:solidFill>
                <a:latin typeface="Eurostile"/>
                <a:cs typeface="Eurostile"/>
              </a:rPr>
              <a:t> </a:t>
            </a:r>
            <a:endParaRPr lang="it-IT" sz="2000" b="1" dirty="0">
              <a:solidFill>
                <a:prstClr val="white"/>
              </a:solidFill>
              <a:latin typeface="Eurostile"/>
              <a:cs typeface="Eurostile"/>
            </a:endParaRPr>
          </a:p>
        </p:txBody>
      </p:sp>
      <p:pic>
        <p:nvPicPr>
          <p:cNvPr id="16" name="Immagine 15"/>
          <p:cNvPicPr>
            <a:picLocks noChangeAspect="1"/>
          </p:cNvPicPr>
          <p:nvPr/>
        </p:nvPicPr>
        <p:blipFill rotWithShape="1">
          <a:blip r:embed="rId4"/>
          <a:srcRect b="9366"/>
          <a:stretch/>
        </p:blipFill>
        <p:spPr>
          <a:xfrm>
            <a:off x="-68276" y="4833716"/>
            <a:ext cx="9641113" cy="2229110"/>
          </a:xfrm>
          <a:prstGeom prst="rect">
            <a:avLst/>
          </a:prstGeom>
        </p:spPr>
      </p:pic>
      <p:sp>
        <p:nvSpPr>
          <p:cNvPr id="31" name="Rettangolo 30"/>
          <p:cNvSpPr/>
          <p:nvPr/>
        </p:nvSpPr>
        <p:spPr>
          <a:xfrm rot="19200000">
            <a:off x="1212147" y="3556398"/>
            <a:ext cx="1862028" cy="481263"/>
          </a:xfrm>
          <a:prstGeom prst="rect">
            <a:avLst/>
          </a:prstGeom>
          <a:solidFill>
            <a:schemeClr val="accent2">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p:nvSpPr>
        <p:spPr>
          <a:xfrm>
            <a:off x="4392929" y="641363"/>
            <a:ext cx="4756479" cy="3416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b="1" i="1" dirty="0" err="1" smtClean="0">
                <a:solidFill>
                  <a:schemeClr val="accent1"/>
                </a:solidFill>
                <a:latin typeface="Eurostile"/>
                <a:cs typeface="Eurostile"/>
              </a:rPr>
              <a:t>Requirements</a:t>
            </a:r>
            <a:r>
              <a:rPr lang="it-IT" b="1" i="1" dirty="0" smtClean="0">
                <a:solidFill>
                  <a:schemeClr val="accent1"/>
                </a:solidFill>
                <a:latin typeface="Eurostile"/>
                <a:cs typeface="Eurostile"/>
              </a:rPr>
              <a:t>:</a:t>
            </a:r>
          </a:p>
          <a:p>
            <a:pPr marL="285750" indent="-285750">
              <a:buFont typeface="Arial"/>
              <a:buChar char="•"/>
            </a:pPr>
            <a:endParaRPr lang="it-IT" dirty="0">
              <a:solidFill>
                <a:schemeClr val="accent1"/>
              </a:solidFill>
              <a:latin typeface="Eurostile"/>
              <a:cs typeface="Eurostile"/>
            </a:endParaRPr>
          </a:p>
          <a:p>
            <a:r>
              <a:rPr lang="it-IT" dirty="0" smtClean="0">
                <a:solidFill>
                  <a:schemeClr val="accent1"/>
                </a:solidFill>
                <a:latin typeface="Eurostile"/>
                <a:cs typeface="Eurostile"/>
              </a:rPr>
              <a:t>Close to the GP, </a:t>
            </a:r>
            <a:r>
              <a:rPr lang="it-IT" dirty="0" err="1" smtClean="0">
                <a:solidFill>
                  <a:schemeClr val="accent1"/>
                </a:solidFill>
                <a:latin typeface="Eurostile"/>
                <a:cs typeface="Eurostile"/>
              </a:rPr>
              <a:t>extending</a:t>
            </a:r>
            <a:r>
              <a:rPr lang="it-IT" dirty="0" smtClean="0">
                <a:solidFill>
                  <a:schemeClr val="accent1"/>
                </a:solidFill>
                <a:latin typeface="Eurostile"/>
                <a:cs typeface="Eurostile"/>
              </a:rPr>
              <a:t> to </a:t>
            </a:r>
            <a:r>
              <a:rPr lang="it-IT" dirty="0" err="1" smtClean="0">
                <a:solidFill>
                  <a:schemeClr val="accent1"/>
                </a:solidFill>
                <a:latin typeface="Eurostile"/>
                <a:cs typeface="Eurostile"/>
              </a:rPr>
              <a:t>higher</a:t>
            </a:r>
            <a:r>
              <a:rPr lang="it-IT" dirty="0" smtClean="0">
                <a:solidFill>
                  <a:schemeClr val="accent1"/>
                </a:solidFill>
                <a:latin typeface="Eurostile"/>
                <a:cs typeface="Eurostile"/>
              </a:rPr>
              <a:t> b</a:t>
            </a:r>
          </a:p>
          <a:p>
            <a:pPr marL="285750" indent="-285750">
              <a:buFont typeface="Arial"/>
              <a:buChar char="•"/>
            </a:pPr>
            <a:endParaRPr lang="it-IT" dirty="0" smtClean="0">
              <a:solidFill>
                <a:schemeClr val="accent1"/>
              </a:solidFill>
              <a:latin typeface="Eurostile"/>
              <a:cs typeface="Eurostile"/>
            </a:endParaRPr>
          </a:p>
          <a:p>
            <a:r>
              <a:rPr lang="it-IT" dirty="0" smtClean="0">
                <a:solidFill>
                  <a:schemeClr val="accent1"/>
                </a:solidFill>
                <a:latin typeface="Eurostile"/>
                <a:cs typeface="Eurostile"/>
              </a:rPr>
              <a:t>A “</a:t>
            </a:r>
            <a:r>
              <a:rPr lang="it-IT" dirty="0" err="1" smtClean="0">
                <a:solidFill>
                  <a:schemeClr val="accent1"/>
                </a:solidFill>
                <a:latin typeface="Eurostile"/>
                <a:cs typeface="Eurostile"/>
              </a:rPr>
              <a:t>sufficient</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number</a:t>
            </a:r>
            <a:r>
              <a:rPr lang="it-IT" dirty="0" smtClean="0">
                <a:solidFill>
                  <a:schemeClr val="accent1"/>
                </a:solidFill>
                <a:latin typeface="Eurostile"/>
                <a:cs typeface="Eurostile"/>
              </a:rPr>
              <a:t> of </a:t>
            </a:r>
            <a:r>
              <a:rPr lang="it-IT" dirty="0" err="1" smtClean="0">
                <a:solidFill>
                  <a:schemeClr val="accent1"/>
                </a:solidFill>
                <a:latin typeface="Eurostile"/>
                <a:cs typeface="Eurostile"/>
              </a:rPr>
              <a:t>stars</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good</a:t>
            </a:r>
            <a:r>
              <a:rPr lang="it-IT" dirty="0" smtClean="0">
                <a:solidFill>
                  <a:schemeClr val="accent1"/>
                </a:solidFill>
                <a:latin typeface="Eurostile"/>
                <a:cs typeface="Eurostile"/>
              </a:rPr>
              <a:t> spread in </a:t>
            </a:r>
            <a:r>
              <a:rPr lang="it-IT" dirty="0" err="1" smtClean="0">
                <a:solidFill>
                  <a:schemeClr val="accent1"/>
                </a:solidFill>
                <a:latin typeface="Eurostile"/>
                <a:cs typeface="Eurostile"/>
              </a:rPr>
              <a:t>potentially</a:t>
            </a:r>
            <a:r>
              <a:rPr lang="it-IT" dirty="0" smtClean="0">
                <a:solidFill>
                  <a:schemeClr val="accent1"/>
                </a:solidFill>
                <a:latin typeface="Eurostile"/>
                <a:cs typeface="Eurostile"/>
              </a:rPr>
              <a:t> radio </a:t>
            </a:r>
            <a:r>
              <a:rPr lang="it-IT" dirty="0" err="1" smtClean="0">
                <a:solidFill>
                  <a:schemeClr val="accent1"/>
                </a:solidFill>
                <a:latin typeface="Eurostile"/>
                <a:cs typeface="Eurostile"/>
              </a:rPr>
              <a:t>emitting</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objects</a:t>
            </a:r>
            <a:r>
              <a:rPr lang="it-IT" dirty="0" smtClean="0">
                <a:solidFill>
                  <a:schemeClr val="accent1"/>
                </a:solidFill>
                <a:latin typeface="Eurostile"/>
                <a:cs typeface="Eurostile"/>
              </a:rPr>
              <a:t>.</a:t>
            </a:r>
          </a:p>
          <a:p>
            <a:pPr marL="285750" indent="-285750">
              <a:buFont typeface="Arial"/>
              <a:buChar char="•"/>
            </a:pPr>
            <a:endParaRPr lang="it-IT" dirty="0" smtClean="0">
              <a:solidFill>
                <a:schemeClr val="accent1"/>
              </a:solidFill>
              <a:latin typeface="Eurostile"/>
              <a:cs typeface="Eurostile"/>
            </a:endParaRPr>
          </a:p>
          <a:p>
            <a:r>
              <a:rPr lang="it-IT" dirty="0" err="1" smtClean="0">
                <a:solidFill>
                  <a:schemeClr val="accent1"/>
                </a:solidFill>
                <a:latin typeface="Eurostile"/>
                <a:cs typeface="Eurostile"/>
              </a:rPr>
              <a:t>Few</a:t>
            </a:r>
            <a:r>
              <a:rPr lang="it-IT" dirty="0" smtClean="0">
                <a:solidFill>
                  <a:schemeClr val="accent1"/>
                </a:solidFill>
                <a:latin typeface="Eurostile"/>
                <a:cs typeface="Eurostile"/>
              </a:rPr>
              <a:t> radio </a:t>
            </a:r>
            <a:r>
              <a:rPr lang="it-IT" dirty="0" err="1" smtClean="0">
                <a:solidFill>
                  <a:schemeClr val="accent1"/>
                </a:solidFill>
                <a:latin typeface="Eurostile"/>
                <a:cs typeface="Eurostile"/>
              </a:rPr>
              <a:t>sources</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already</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detected</a:t>
            </a:r>
            <a:r>
              <a:rPr lang="it-IT" dirty="0" smtClean="0">
                <a:solidFill>
                  <a:schemeClr val="accent1"/>
                </a:solidFill>
                <a:latin typeface="Eurostile"/>
                <a:cs typeface="Eurostile"/>
              </a:rPr>
              <a:t> in </a:t>
            </a:r>
            <a:r>
              <a:rPr lang="it-IT" dirty="0" err="1" smtClean="0">
                <a:solidFill>
                  <a:schemeClr val="accent1"/>
                </a:solidFill>
                <a:latin typeface="Eurostile"/>
                <a:cs typeface="Eurostile"/>
              </a:rPr>
              <a:t>it</a:t>
            </a:r>
            <a:r>
              <a:rPr lang="it-IT" dirty="0" smtClean="0">
                <a:solidFill>
                  <a:schemeClr val="accent1"/>
                </a:solidFill>
                <a:latin typeface="Eurostile"/>
                <a:cs typeface="Eurostile"/>
              </a:rPr>
              <a:t>: to be </a:t>
            </a:r>
            <a:r>
              <a:rPr lang="it-IT" dirty="0" err="1" smtClean="0">
                <a:solidFill>
                  <a:schemeClr val="accent1"/>
                </a:solidFill>
                <a:latin typeface="Eurostile"/>
                <a:cs typeface="Eurostile"/>
              </a:rPr>
              <a:t>used</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as</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check</a:t>
            </a:r>
            <a:endParaRPr lang="it-IT" dirty="0" smtClean="0">
              <a:solidFill>
                <a:schemeClr val="accent1"/>
              </a:solidFill>
              <a:latin typeface="Eurostile"/>
              <a:cs typeface="Eurostile"/>
            </a:endParaRPr>
          </a:p>
          <a:p>
            <a:pPr marL="285750" indent="-285750">
              <a:buFont typeface="Arial"/>
              <a:buChar char="•"/>
            </a:pPr>
            <a:endParaRPr lang="it-IT" dirty="0" smtClean="0">
              <a:solidFill>
                <a:schemeClr val="accent1"/>
              </a:solidFill>
              <a:latin typeface="Eurostile"/>
              <a:cs typeface="Eurostile"/>
            </a:endParaRPr>
          </a:p>
          <a:p>
            <a:r>
              <a:rPr lang="it-IT" dirty="0" smtClean="0">
                <a:solidFill>
                  <a:schemeClr val="accent1"/>
                </a:solidFill>
                <a:latin typeface="Eurostile"/>
                <a:cs typeface="Eurostile"/>
              </a:rPr>
              <a:t>Multi-</a:t>
            </a:r>
            <a:r>
              <a:rPr lang="it-IT" dirty="0" err="1" smtClean="0">
                <a:solidFill>
                  <a:schemeClr val="accent1"/>
                </a:solidFill>
                <a:latin typeface="Eurostile"/>
                <a:ea typeface="Lucida Grande"/>
                <a:cs typeface="Eurostile"/>
              </a:rPr>
              <a:t>λ</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observations</a:t>
            </a:r>
            <a:r>
              <a:rPr lang="it-IT" dirty="0" smtClean="0">
                <a:solidFill>
                  <a:schemeClr val="accent1"/>
                </a:solidFill>
                <a:latin typeface="Eurostile"/>
                <a:cs typeface="Eurostile"/>
              </a:rPr>
              <a:t> </a:t>
            </a:r>
            <a:r>
              <a:rPr lang="it-IT" dirty="0" err="1" smtClean="0">
                <a:solidFill>
                  <a:schemeClr val="accent1"/>
                </a:solidFill>
                <a:latin typeface="Eurostile"/>
                <a:cs typeface="Eurostile"/>
              </a:rPr>
              <a:t>available</a:t>
            </a:r>
            <a:r>
              <a:rPr lang="it-IT" dirty="0" smtClean="0">
                <a:solidFill>
                  <a:schemeClr val="accent1"/>
                </a:solidFill>
                <a:latin typeface="Eurostile"/>
                <a:cs typeface="Eurostile"/>
              </a:rPr>
              <a:t> for </a:t>
            </a:r>
          </a:p>
          <a:p>
            <a:r>
              <a:rPr lang="it-IT" dirty="0" smtClean="0">
                <a:solidFill>
                  <a:schemeClr val="accent1"/>
                </a:solidFill>
                <a:latin typeface="Eurostile"/>
                <a:cs typeface="Eurostile"/>
              </a:rPr>
              <a:t> comparative </a:t>
            </a:r>
            <a:r>
              <a:rPr lang="it-IT" dirty="0" err="1" smtClean="0">
                <a:solidFill>
                  <a:schemeClr val="accent1"/>
                </a:solidFill>
                <a:latin typeface="Eurostile"/>
                <a:cs typeface="Eurostile"/>
              </a:rPr>
              <a:t>studies</a:t>
            </a:r>
            <a:r>
              <a:rPr lang="it-IT" dirty="0" smtClean="0">
                <a:solidFill>
                  <a:schemeClr val="accent1"/>
                </a:solidFill>
                <a:latin typeface="Eurostile"/>
                <a:cs typeface="Eurostile"/>
              </a:rPr>
              <a:t>.</a:t>
            </a:r>
          </a:p>
        </p:txBody>
      </p:sp>
      <p:sp>
        <p:nvSpPr>
          <p:cNvPr id="27" name="CasellaDiTesto 26"/>
          <p:cNvSpPr txBox="1"/>
          <p:nvPr/>
        </p:nvSpPr>
        <p:spPr>
          <a:xfrm>
            <a:off x="4274392" y="4267448"/>
            <a:ext cx="3073528" cy="461665"/>
          </a:xfrm>
          <a:prstGeom prst="rect">
            <a:avLst/>
          </a:prstGeom>
          <a:noFill/>
        </p:spPr>
        <p:txBody>
          <a:bodyPr wrap="none" rtlCol="0">
            <a:spAutoFit/>
          </a:bodyPr>
          <a:lstStyle/>
          <a:p>
            <a:r>
              <a:rPr lang="it-IT" sz="2400" b="1" dirty="0" smtClean="0">
                <a:solidFill>
                  <a:srgbClr val="073779"/>
                </a:solidFill>
                <a:latin typeface="Eurostile"/>
                <a:cs typeface="Eurostile"/>
              </a:rPr>
              <a:t>In the </a:t>
            </a:r>
            <a:r>
              <a:rPr lang="it-IT" sz="2400" b="1" dirty="0" err="1" smtClean="0">
                <a:solidFill>
                  <a:srgbClr val="073779"/>
                </a:solidFill>
                <a:latin typeface="Eurostile"/>
                <a:cs typeface="Eurostile"/>
              </a:rPr>
              <a:t>tail</a:t>
            </a:r>
            <a:r>
              <a:rPr lang="it-IT" sz="2400" b="1" dirty="0" smtClean="0">
                <a:solidFill>
                  <a:srgbClr val="073779"/>
                </a:solidFill>
                <a:latin typeface="Eurostile"/>
                <a:cs typeface="Eurostile"/>
              </a:rPr>
              <a:t> </a:t>
            </a:r>
            <a:r>
              <a:rPr lang="it-IT" sz="2400" b="1" dirty="0" err="1" smtClean="0">
                <a:solidFill>
                  <a:srgbClr val="073779"/>
                </a:solidFill>
                <a:latin typeface="Eurostile"/>
                <a:cs typeface="Eurostile"/>
              </a:rPr>
              <a:t>of</a:t>
            </a:r>
            <a:r>
              <a:rPr lang="it-IT" sz="2400" b="1" dirty="0" smtClean="0">
                <a:solidFill>
                  <a:srgbClr val="073779"/>
                </a:solidFill>
                <a:latin typeface="Eurostile"/>
                <a:cs typeface="Eurostile"/>
              </a:rPr>
              <a:t> SCORPIO</a:t>
            </a:r>
            <a:endParaRPr lang="it-IT" sz="2400" b="1" dirty="0">
              <a:solidFill>
                <a:srgbClr val="073779"/>
              </a:solidFill>
              <a:latin typeface="Eurostile"/>
              <a:cs typeface="Eurostile"/>
            </a:endParaRPr>
          </a:p>
        </p:txBody>
      </p:sp>
      <p:sp>
        <p:nvSpPr>
          <p:cNvPr id="29" name="CasellaDiTesto 28"/>
          <p:cNvSpPr txBox="1"/>
          <p:nvPr/>
        </p:nvSpPr>
        <p:spPr>
          <a:xfrm>
            <a:off x="7970220" y="4223815"/>
            <a:ext cx="1173780" cy="646331"/>
          </a:xfrm>
          <a:prstGeom prst="rect">
            <a:avLst/>
          </a:prstGeom>
          <a:noFill/>
        </p:spPr>
        <p:txBody>
          <a:bodyPr wrap="square" rtlCol="0">
            <a:spAutoFit/>
          </a:bodyPr>
          <a:lstStyle/>
          <a:p>
            <a:r>
              <a:rPr lang="it-IT" dirty="0" smtClean="0">
                <a:solidFill>
                  <a:srgbClr val="073779"/>
                </a:solidFill>
                <a:latin typeface="Eurostile"/>
                <a:cs typeface="Eurostile"/>
              </a:rPr>
              <a:t>l=344.25</a:t>
            </a:r>
          </a:p>
          <a:p>
            <a:r>
              <a:rPr lang="it-IT" dirty="0" smtClean="0">
                <a:solidFill>
                  <a:srgbClr val="073779"/>
                </a:solidFill>
                <a:latin typeface="Eurostile"/>
                <a:cs typeface="Eurostile"/>
              </a:rPr>
              <a:t>b=0.50</a:t>
            </a:r>
            <a:endParaRPr lang="it-IT" dirty="0">
              <a:solidFill>
                <a:srgbClr val="073779"/>
              </a:solidFill>
              <a:latin typeface="Eurostile"/>
              <a:cs typeface="Eurostile"/>
            </a:endParaRPr>
          </a:p>
        </p:txBody>
      </p:sp>
    </p:spTree>
    <p:extLst>
      <p:ext uri="{BB962C8B-B14F-4D97-AF65-F5344CB8AC3E}">
        <p14:creationId xmlns:p14="http://schemas.microsoft.com/office/powerpoint/2010/main" val="16224499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Chiarezza">
  <a:themeElements>
    <a:clrScheme name="Cielo">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Chiarezza.thmx</Template>
  <TotalTime>5723</TotalTime>
  <Words>5708</Words>
  <Application>Microsoft Macintosh PowerPoint</Application>
  <PresentationFormat>Presentazione su schermo (4:3)</PresentationFormat>
  <Paragraphs>609</Paragraphs>
  <Slides>49</Slides>
  <Notes>28</Notes>
  <HiddenSlides>0</HiddenSlides>
  <MMClips>0</MMClips>
  <ScaleCrop>false</ScaleCrop>
  <HeadingPairs>
    <vt:vector size="4" baseType="variant">
      <vt:variant>
        <vt:lpstr>Tema</vt:lpstr>
      </vt:variant>
      <vt:variant>
        <vt:i4>1</vt:i4>
      </vt:variant>
      <vt:variant>
        <vt:lpstr>Titoli diapositive</vt:lpstr>
      </vt:variant>
      <vt:variant>
        <vt:i4>49</vt:i4>
      </vt:variant>
    </vt:vector>
  </HeadingPairs>
  <TitlesOfParts>
    <vt:vector size="50" baseType="lpstr">
      <vt:lpstr>1_Chiarezza</vt:lpstr>
      <vt:lpstr> A first glimpse of the Galactic Plane  with ASKAP:   the SCORPIO  field</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INAF-Osservatorio Astrofisico Catania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Grazia Umana</dc:creator>
  <cp:lastModifiedBy>Grazia Umana</cp:lastModifiedBy>
  <cp:revision>621</cp:revision>
  <dcterms:created xsi:type="dcterms:W3CDTF">2017-10-15T07:08:06Z</dcterms:created>
  <dcterms:modified xsi:type="dcterms:W3CDTF">2019-10-23T07:14:07Z</dcterms:modified>
</cp:coreProperties>
</file>