
<file path=[Content_Types].xml><?xml version="1.0" encoding="utf-8"?>
<Types xmlns="http://schemas.openxmlformats.org/package/2006/content-types">
  <Default Extension="avi" ContentType="video/x-msvideo"/>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74" r:id="rId1"/>
  </p:sldMasterIdLst>
  <p:notesMasterIdLst>
    <p:notesMasterId r:id="rId11"/>
  </p:notesMasterIdLst>
  <p:handoutMasterIdLst>
    <p:handoutMasterId r:id="rId12"/>
  </p:handoutMasterIdLst>
  <p:sldIdLst>
    <p:sldId id="460" r:id="rId2"/>
    <p:sldId id="583" r:id="rId3"/>
    <p:sldId id="590" r:id="rId4"/>
    <p:sldId id="585" r:id="rId5"/>
    <p:sldId id="595" r:id="rId6"/>
    <p:sldId id="589" r:id="rId7"/>
    <p:sldId id="593" r:id="rId8"/>
    <p:sldId id="545" r:id="rId9"/>
    <p:sldId id="280" r:id="rId10"/>
  </p:sldIdLst>
  <p:sldSz cx="9144000" cy="5143500" type="screen16x9"/>
  <p:notesSz cx="6797675" cy="9872663"/>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2F"/>
    <a:srgbClr val="A88000"/>
    <a:srgbClr val="C49500"/>
    <a:srgbClr val="A50021"/>
    <a:srgbClr val="CC0000"/>
    <a:srgbClr val="E87E22"/>
    <a:srgbClr val="EF302B"/>
    <a:srgbClr val="E88122"/>
    <a:srgbClr val="E88120"/>
    <a:srgbClr val="F9A5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B301B821-A1FF-4177-AEE7-76D212191A09}" styleName="Medium Style 9">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1"/>
          </a:solidFill>
        </a:fill>
      </a:tcStyle>
    </a:firstRow>
    <a:neCell>
      <a:tcStyle>
        <a:tcBdr/>
      </a:tcStyle>
    </a:neCell>
    <a:nwCell>
      <a:tcStyle>
        <a:tcBdr/>
      </a:tcStyle>
    </a:nwCell>
  </a:tblStyle>
  <a:tblStyle styleId="{9DCAF9ED-07DC-4A11-8D7F-57B35C25682E}" styleName="Medium Style 10">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2H>
      <a:tcStyle>
        <a:tcBdr/>
      </a:tcStyle>
    </a:band2H>
    <a:band1V>
      <a:tcStyle>
        <a:tcBdr/>
        <a:fill>
          <a:solidFill>
            <a:schemeClr val="accent2">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2"/>
          </a:solidFill>
        </a:fill>
      </a:tcStyle>
    </a:firstRow>
    <a:neCell>
      <a:tcStyle>
        <a:tcBdr/>
      </a:tcStyle>
    </a:neCell>
    <a:nwCell>
      <a:tcStyle>
        <a:tcBdr/>
      </a:tcStyle>
    </a:nwCell>
  </a:tblStyle>
  <a:tblStyle styleId="{793D81CF-94F2-401A-BA57-92F5A7B2D0C5}" styleName="Medium Style 8">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2H>
      <a:tcStyle>
        <a:tcBdr/>
      </a:tcStyle>
    </a:band2H>
    <a:band1V>
      <a:tcStyle>
        <a:tcBdr/>
        <a:fill>
          <a:solidFill>
            <a:schemeClr val="dk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dk1"/>
          </a:solidFill>
        </a:fill>
      </a:tcStyle>
    </a:firstRow>
    <a:neCell>
      <a:tcStyle>
        <a:tcBdr/>
      </a:tcStyle>
    </a:neCell>
    <a:nwCell>
      <a:tcStyle>
        <a:tcBdr/>
      </a:tcStyle>
    </a:nwCell>
  </a:tblStyle>
  <a:tblStyle styleId="{5FD0F851-EC5A-4D38-B0AD-8093EC10F338}" styleName="Light Style 6">
    <a:wholeTbl>
      <a:tcTxStyle>
        <a:fontRef idx="minor">
          <a:scrgbClr r="0" g="0" b="0"/>
        </a:fontRef>
        <a:schemeClr val="accent5"/>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seCell>
      <a:tcStyle>
        <a:tcBdr/>
      </a:tcStyle>
    </a:seCell>
    <a:swCell>
      <a:tcStyle>
        <a:tcBdr/>
      </a:tcStyle>
    </a:swCell>
    <a:firstRow>
      <a:tcTxStyle b="on"/>
      <a:tcStyle>
        <a:tcBdr>
          <a:bottom>
            <a:ln w="12700" cmpd="sng">
              <a:solidFill>
                <a:schemeClr val="accent5"/>
              </a:solidFill>
            </a:ln>
          </a:bottom>
        </a:tcBdr>
        <a:fill>
          <a:noFill/>
        </a:fill>
      </a:tcStyle>
    </a:firstRow>
    <a:neCell>
      <a:tcStyle>
        <a:tcBdr/>
      </a:tcStyle>
    </a:neCell>
    <a:nwCell>
      <a:tcStyle>
        <a:tcBdr/>
      </a:tcStyle>
    </a:nwCell>
  </a:tblStyle>
  <a:tblStyle styleId="{1FECB4D8-DB02-4DC6-A0A2-4F2EBAE1DC90}" styleName="Medium Style 11">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2H>
      <a:tcStyle>
        <a:tcBdr/>
      </a:tcStyle>
    </a:band2H>
    <a:band1V>
      <a:tcStyle>
        <a:tcBdr/>
        <a:fill>
          <a:solidFill>
            <a:schemeClr val="accent3">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3"/>
          </a:solidFill>
        </a:fill>
      </a:tcStyle>
    </a:firstRow>
    <a:neCell>
      <a:tcStyle>
        <a:tcBdr/>
      </a:tcStyle>
    </a:neCell>
    <a:nwCell>
      <a:tcStyle>
        <a:tcBdr/>
      </a:tcStyle>
    </a:nwCell>
  </a:tblStyle>
  <a:tblStyle styleId="{3B4B98B0-60AC-42C2-AFA5-B58CD77FA1E5}" styleName="Light Style 2">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seCell>
      <a:tcStyle>
        <a:tcBdr/>
      </a:tcStyle>
    </a:seCell>
    <a:swCell>
      <a:tcStyle>
        <a:tcBdr/>
      </a:tcStyle>
    </a:swCell>
    <a:firstRow>
      <a:tcTxStyle b="on"/>
      <a:tcStyle>
        <a:tcBdr>
          <a:bottom>
            <a:ln w="12700" cmpd="sng">
              <a:solidFill>
                <a:schemeClr val="accent1"/>
              </a:solidFill>
            </a:ln>
          </a:bottom>
        </a:tcBdr>
        <a:fill>
          <a:noFill/>
        </a:fill>
      </a:tcStyle>
    </a:firstRow>
    <a:neCell>
      <a:tcStyle>
        <a:tcBdr/>
      </a:tcStyle>
    </a:neCell>
    <a:nwCell>
      <a:tcStyle>
        <a:tcBdr/>
      </a:tcStyle>
    </a:nwCell>
  </a:tblStyle>
  <a:tblStyle styleId="{0E3FDE45-AF77-4B5C-9715-49D594BDF05E}" styleName="Light Style 3">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seCell>
      <a:tcStyle>
        <a:tcBdr/>
      </a:tcStyle>
    </a:seCell>
    <a:swCell>
      <a:tcStyle>
        <a:tcBdr/>
      </a:tcStyle>
    </a:swCell>
    <a:firstRow>
      <a:tcTxStyle b="on"/>
      <a:tcStyle>
        <a:tcBdr>
          <a:bottom>
            <a:ln w="12700" cmpd="sng">
              <a:solidFill>
                <a:schemeClr val="accent2"/>
              </a:solidFill>
            </a:ln>
          </a:bottom>
        </a:tcBdr>
        <a:fill>
          <a:noFill/>
        </a:fill>
      </a:tcStyle>
    </a:firstRow>
    <a:neCell>
      <a:tcStyle>
        <a:tcBdr/>
      </a:tcStyle>
    </a:neCell>
    <a:nwCell>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48" autoAdjust="0"/>
    <p:restoredTop sz="96688" autoAdjust="0"/>
  </p:normalViewPr>
  <p:slideViewPr>
    <p:cSldViewPr>
      <p:cViewPr varScale="1">
        <p:scale>
          <a:sx n="155" d="100"/>
          <a:sy n="155" d="100"/>
        </p:scale>
        <p:origin x="642" y="138"/>
      </p:cViewPr>
      <p:guideLst>
        <p:guide orient="horz" pos="162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p:cViewPr varScale="1">
        <p:scale>
          <a:sx n="54" d="100"/>
          <a:sy n="54" d="100"/>
        </p:scale>
        <p:origin x="-2616" y="-102"/>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45659" cy="493633"/>
          </a:xfrm>
          <a:prstGeom prst="rect">
            <a:avLst/>
          </a:prstGeom>
        </p:spPr>
        <p:txBody>
          <a:bodyPr vert="horz"/>
          <a:lstStyle/>
          <a:p>
            <a:endParaRPr lang="en-US"/>
          </a:p>
        </p:txBody>
      </p:sp>
      <p:sp>
        <p:nvSpPr>
          <p:cNvPr id="3" name="Rectangle 3"/>
          <p:cNvSpPr>
            <a:spLocks noGrp="1"/>
          </p:cNvSpPr>
          <p:nvPr>
            <p:ph type="dt" sz="quarter" idx="1"/>
          </p:nvPr>
        </p:nvSpPr>
        <p:spPr>
          <a:xfrm>
            <a:off x="3850443" y="0"/>
            <a:ext cx="2945659" cy="493633"/>
          </a:xfrm>
          <a:prstGeom prst="rect">
            <a:avLst/>
          </a:prstGeom>
        </p:spPr>
        <p:txBody>
          <a:bodyPr vert="horz"/>
          <a:lstStyle/>
          <a:p>
            <a:fld id="{31555DB1-8736-42A3-B48D-2B08FB93332A}" type="datetimeFigureOut">
              <a:rPr lang="en-US" smtClean="0"/>
              <a:pPr/>
              <a:t>9/6/2021</a:t>
            </a:fld>
            <a:endParaRPr lang="en-US"/>
          </a:p>
        </p:txBody>
      </p:sp>
      <p:sp>
        <p:nvSpPr>
          <p:cNvPr id="4" name="Rectangle 4"/>
          <p:cNvSpPr>
            <a:spLocks noGrp="1"/>
          </p:cNvSpPr>
          <p:nvPr>
            <p:ph type="ftr" sz="quarter" idx="2"/>
          </p:nvPr>
        </p:nvSpPr>
        <p:spPr>
          <a:xfrm>
            <a:off x="0" y="9377316"/>
            <a:ext cx="2945659" cy="493633"/>
          </a:xfrm>
          <a:prstGeom prst="rect">
            <a:avLst/>
          </a:prstGeom>
        </p:spPr>
        <p:txBody>
          <a:bodyPr vert="horz"/>
          <a:lstStyle/>
          <a:p>
            <a:endParaRPr lang="en-US"/>
          </a:p>
        </p:txBody>
      </p:sp>
      <p:sp>
        <p:nvSpPr>
          <p:cNvPr id="5" name="Rectangle 5"/>
          <p:cNvSpPr>
            <a:spLocks noGrp="1"/>
          </p:cNvSpPr>
          <p:nvPr>
            <p:ph type="sldNum" sz="quarter" idx="3"/>
          </p:nvPr>
        </p:nvSpPr>
        <p:spPr>
          <a:xfrm>
            <a:off x="3850443" y="9377316"/>
            <a:ext cx="2945659" cy="493633"/>
          </a:xfrm>
          <a:prstGeom prst="rect">
            <a:avLst/>
          </a:prstGeom>
        </p:spPr>
        <p:txBody>
          <a:bodyPr vert="horz"/>
          <a:lstStyle/>
          <a:p>
            <a:fld id="{5400D380-E0D7-4EB1-B91E-BFCC7DA7F29D}" type="slidenum">
              <a:rPr lang="en-US" smtClean="0"/>
              <a:pPr/>
              <a:t>‹#›</a:t>
            </a:fld>
            <a:endParaRPr lang="en-US"/>
          </a:p>
        </p:txBody>
      </p:sp>
    </p:spTree>
    <p:extLst>
      <p:ext uri="{BB962C8B-B14F-4D97-AF65-F5344CB8AC3E}">
        <p14:creationId xmlns:p14="http://schemas.microsoft.com/office/powerpoint/2010/main" val="37726787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45659" cy="493633"/>
          </a:xfrm>
          <a:prstGeom prst="rect">
            <a:avLst/>
          </a:prstGeom>
        </p:spPr>
        <p:txBody>
          <a:bodyPr vert="horz"/>
          <a:lstStyle/>
          <a:p>
            <a:endParaRPr lang="en-US"/>
          </a:p>
        </p:txBody>
      </p:sp>
      <p:sp>
        <p:nvSpPr>
          <p:cNvPr id="3" name="Rectangle 3"/>
          <p:cNvSpPr>
            <a:spLocks noGrp="1"/>
          </p:cNvSpPr>
          <p:nvPr>
            <p:ph type="dt" idx="1"/>
          </p:nvPr>
        </p:nvSpPr>
        <p:spPr>
          <a:xfrm>
            <a:off x="3850443" y="0"/>
            <a:ext cx="2945659" cy="493633"/>
          </a:xfrm>
          <a:prstGeom prst="rect">
            <a:avLst/>
          </a:prstGeom>
        </p:spPr>
        <p:txBody>
          <a:bodyPr vert="horz"/>
          <a:lstStyle/>
          <a:p>
            <a:fld id="{0BDB199F-A56C-4049-BA04-1447030960FF}" type="datetimeFigureOut">
              <a:rPr lang="en-US" smtClean="0"/>
              <a:pPr/>
              <a:t>9/6/2021</a:t>
            </a:fld>
            <a:endParaRPr lang="en-US"/>
          </a:p>
        </p:txBody>
      </p:sp>
      <p:sp>
        <p:nvSpPr>
          <p:cNvPr id="4" name="Rectangle 4"/>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anchor="ctr"/>
          <a:lstStyle/>
          <a:p>
            <a:endParaRPr lang="en-US"/>
          </a:p>
        </p:txBody>
      </p:sp>
      <p:sp>
        <p:nvSpPr>
          <p:cNvPr id="5" name="Rectangle 5"/>
          <p:cNvSpPr>
            <a:spLocks noGrp="1"/>
          </p:cNvSpPr>
          <p:nvPr>
            <p:ph type="body" sz="quarter" idx="3"/>
          </p:nvPr>
        </p:nvSpPr>
        <p:spPr>
          <a:xfrm>
            <a:off x="679768" y="4689515"/>
            <a:ext cx="5438140" cy="4442698"/>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p:cNvSpPr>
          <p:nvPr>
            <p:ph type="ftr" sz="quarter" idx="4"/>
          </p:nvPr>
        </p:nvSpPr>
        <p:spPr>
          <a:xfrm>
            <a:off x="0" y="9377316"/>
            <a:ext cx="2945659" cy="493633"/>
          </a:xfrm>
          <a:prstGeom prst="rect">
            <a:avLst/>
          </a:prstGeom>
        </p:spPr>
        <p:txBody>
          <a:bodyPr vert="horz"/>
          <a:lstStyle/>
          <a:p>
            <a:endParaRPr lang="en-US"/>
          </a:p>
        </p:txBody>
      </p:sp>
      <p:sp>
        <p:nvSpPr>
          <p:cNvPr id="7" name="Rectangle 7"/>
          <p:cNvSpPr>
            <a:spLocks noGrp="1"/>
          </p:cNvSpPr>
          <p:nvPr>
            <p:ph type="sldNum" sz="quarter" idx="5"/>
          </p:nvPr>
        </p:nvSpPr>
        <p:spPr>
          <a:xfrm>
            <a:off x="3850443" y="9377316"/>
            <a:ext cx="2945659" cy="493633"/>
          </a:xfrm>
          <a:prstGeom prst="rect">
            <a:avLst/>
          </a:prstGeom>
        </p:spPr>
        <p:txBody>
          <a:bodyPr vert="horz"/>
          <a:lstStyle/>
          <a:p>
            <a:fld id="{B3A019F3-8596-4028-9847-CBD3A185B07A}" type="slidenum">
              <a:rPr lang="en-US" smtClean="0"/>
              <a:pPr/>
              <a:t>‹#›</a:t>
            </a:fld>
            <a:endParaRPr lang="en-US"/>
          </a:p>
        </p:txBody>
      </p:sp>
    </p:spTree>
    <p:extLst>
      <p:ext uri="{BB962C8B-B14F-4D97-AF65-F5344CB8AC3E}">
        <p14:creationId xmlns:p14="http://schemas.microsoft.com/office/powerpoint/2010/main" val="3103237363"/>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Order_(exchange)" TargetMode="External"/><Relationship Id="rId7" Type="http://schemas.openxmlformats.org/officeDocument/2006/relationships/hyperlink" Target="https://en.wikipedia.org/wiki/Exchange_(organized_market)"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n.wikipedia.org/wiki/Financial_exchange" TargetMode="External"/><Relationship Id="rId5" Type="http://schemas.openxmlformats.org/officeDocument/2006/relationships/hyperlink" Target="https://en.wikipedia.org/wiki/Commodity_market" TargetMode="External"/><Relationship Id="rId4" Type="http://schemas.openxmlformats.org/officeDocument/2006/relationships/hyperlink" Target="https://en.wikipedia.org/wiki/Stock_marke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120000"/>
              </a:lnSpc>
            </a:pPr>
            <a:r>
              <a:rPr lang="en-US" sz="1800" dirty="0">
                <a:effectLst/>
                <a:latin typeface="Arial" panose="020B0604020202020204" pitchFamily="34" charset="0"/>
                <a:ea typeface="Calibri" panose="020F0502020204030204" pitchFamily="34" charset="0"/>
                <a:cs typeface="Arial" panose="020B0604020202020204" pitchFamily="34" charset="0"/>
              </a:rPr>
              <a:t>Almost 30 years ago we built the second fastest, but smallest and power efficient supercomputer computer in the world. Due to our expertise in high-performance computing, electronic and software-engineering we are confident that we can provide added values to the SKA project in the field of 1) data processing and 2) precision time management. </a:t>
            </a:r>
            <a:endParaRPr lang="de-CH"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20000"/>
              </a:lnSpc>
            </a:pPr>
            <a:r>
              <a:rPr lang="en-US" sz="1800" dirty="0">
                <a:effectLst/>
                <a:latin typeface="Arial" panose="020B0604020202020204" pitchFamily="34" charset="0"/>
                <a:ea typeface="Calibri" panose="020F0502020204030204" pitchFamily="34" charset="0"/>
                <a:cs typeface="Arial" panose="020B0604020202020204" pitchFamily="34" charset="0"/>
              </a:rPr>
              <a:t> </a:t>
            </a:r>
            <a:endParaRPr lang="de-CH"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20000"/>
              </a:lnSpc>
            </a:pPr>
            <a:r>
              <a:rPr lang="en-US" sz="1800" dirty="0">
                <a:effectLst/>
                <a:latin typeface="Arial" panose="020B0604020202020204" pitchFamily="34" charset="0"/>
                <a:ea typeface="Calibri" panose="020F0502020204030204" pitchFamily="34" charset="0"/>
                <a:cs typeface="Arial" panose="020B0604020202020204" pitchFamily="34" charset="0"/>
              </a:rPr>
              <a:t>I very much welcome you to our presentation. My name is CAB, and jointly with my college FE we are showing you some customer projects that aim at demonstrating our expertise in the claimed SKA-fields.</a:t>
            </a:r>
            <a:endParaRPr lang="de-CH"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3A019F3-8596-4028-9847-CBD3A185B07A}" type="slidenum">
              <a:rPr lang="en-US" smtClean="0"/>
              <a:pPr/>
              <a:t>1</a:t>
            </a:fld>
            <a:endParaRPr lang="en-US"/>
          </a:p>
        </p:txBody>
      </p:sp>
    </p:spTree>
    <p:extLst>
      <p:ext uri="{BB962C8B-B14F-4D97-AF65-F5344CB8AC3E}">
        <p14:creationId xmlns:p14="http://schemas.microsoft.com/office/powerpoint/2010/main" val="821830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endParaRPr lang="de-CH"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3A019F3-8596-4028-9847-CBD3A185B07A}" type="slidenum">
              <a:rPr lang="en-US" smtClean="0"/>
              <a:pPr/>
              <a:t>2</a:t>
            </a:fld>
            <a:endParaRPr lang="en-US"/>
          </a:p>
        </p:txBody>
      </p:sp>
    </p:spTree>
    <p:extLst>
      <p:ext uri="{BB962C8B-B14F-4D97-AF65-F5344CB8AC3E}">
        <p14:creationId xmlns:p14="http://schemas.microsoft.com/office/powerpoint/2010/main" val="1328864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2000" dirty="0">
                <a:solidFill>
                  <a:srgbClr val="000000"/>
                </a:solidFill>
                <a:latin typeface="NewCenturySchlbk" charset="0"/>
                <a:cs typeface="Times New Roman" pitchFamily="18" charset="0"/>
              </a:rPr>
              <a:t>Generic HW-platform with FPGA accelerator, GigE, </a:t>
            </a:r>
            <a:r>
              <a:rPr lang="en-US" sz="2000" dirty="0">
                <a:latin typeface="Arial" charset="0"/>
                <a:cs typeface="+mn-cs"/>
              </a:rPr>
              <a:t>PCIe, SATA</a:t>
            </a:r>
            <a:r>
              <a:rPr lang="en-US" sz="2000" dirty="0">
                <a:solidFill>
                  <a:srgbClr val="000000"/>
                </a:solidFill>
                <a:latin typeface="NewCenturySchlbk" charset="0"/>
                <a:cs typeface="Times New Roman" pitchFamily="18" charset="0"/>
              </a:rPr>
              <a:t>, large on-board memory </a:t>
            </a:r>
          </a:p>
          <a:p>
            <a:pPr eaLnBrk="1" hangingPunct="1">
              <a:spcBef>
                <a:spcPts val="600"/>
              </a:spcBef>
              <a:spcAft>
                <a:spcPts val="600"/>
              </a:spcAft>
            </a:pPr>
            <a:endParaRPr lang="en-US" altLang="en-US" sz="2000" dirty="0">
              <a:solidFill>
                <a:srgbClr val="000000"/>
              </a:solidFill>
              <a:cs typeface="Times New Roman" pitchFamily="18" charset="0"/>
            </a:endParaRPr>
          </a:p>
          <a:p>
            <a:pPr eaLnBrk="1" hangingPunct="1">
              <a:spcBef>
                <a:spcPts val="600"/>
              </a:spcBef>
              <a:spcAft>
                <a:spcPts val="600"/>
              </a:spcAft>
            </a:pPr>
            <a:r>
              <a:rPr lang="en-US" altLang="en-US" sz="2000" dirty="0">
                <a:solidFill>
                  <a:srgbClr val="000000"/>
                </a:solidFill>
                <a:cs typeface="Times New Roman" pitchFamily="18" charset="0"/>
              </a:rPr>
              <a:t>FPGAs are cost- and power-effective alternatives to large servers</a:t>
            </a:r>
          </a:p>
          <a:p>
            <a:pPr lvl="1" eaLnBrk="1" hangingPunct="1">
              <a:spcBef>
                <a:spcPts val="600"/>
              </a:spcBef>
              <a:spcAft>
                <a:spcPts val="600"/>
              </a:spcAft>
              <a:buFont typeface="Arial" pitchFamily="34" charset="0"/>
              <a:buChar char="•"/>
            </a:pPr>
            <a:r>
              <a:rPr lang="en-US" altLang="en-US" dirty="0">
                <a:solidFill>
                  <a:srgbClr val="000000"/>
                </a:solidFill>
                <a:cs typeface="Times New Roman" pitchFamily="18" charset="0"/>
              </a:rPr>
              <a:t>architecture fully exploits </a:t>
            </a:r>
            <a:r>
              <a:rPr lang="en-US" altLang="en-US" dirty="0"/>
              <a:t>parallelism</a:t>
            </a:r>
          </a:p>
          <a:p>
            <a:pPr lvl="1" eaLnBrk="1" hangingPunct="1">
              <a:spcBef>
                <a:spcPts val="600"/>
              </a:spcBef>
              <a:spcAft>
                <a:spcPts val="1800"/>
              </a:spcAft>
              <a:buFont typeface="Arial" pitchFamily="34" charset="0"/>
              <a:buChar char="•"/>
            </a:pPr>
            <a:r>
              <a:rPr lang="en-US" altLang="en-US" dirty="0">
                <a:solidFill>
                  <a:srgbClr val="000000"/>
                </a:solidFill>
                <a:cs typeface="Times New Roman" pitchFamily="18" charset="0"/>
              </a:rPr>
              <a:t>provide high computational bandwidth</a:t>
            </a:r>
          </a:p>
          <a:p>
            <a:pPr lvl="1" eaLnBrk="1" hangingPunct="1">
              <a:spcBef>
                <a:spcPts val="600"/>
              </a:spcBef>
              <a:spcAft>
                <a:spcPts val="1800"/>
              </a:spcAft>
              <a:buFont typeface="Arial" pitchFamily="34" charset="0"/>
              <a:buChar char="•"/>
            </a:pPr>
            <a:endParaRPr lang="en-US" altLang="en-US" dirty="0">
              <a:solidFill>
                <a:srgbClr val="000000"/>
              </a:solidFill>
              <a:latin typeface="NewCenturySchlbk"/>
              <a:cs typeface="Times New Roman" pitchFamily="18" charset="0"/>
            </a:endParaRPr>
          </a:p>
          <a:p>
            <a:pPr lvl="1" eaLnBrk="1" hangingPunct="1">
              <a:spcBef>
                <a:spcPts val="600"/>
              </a:spcBef>
              <a:spcAft>
                <a:spcPts val="1800"/>
              </a:spcAft>
              <a:buFont typeface="Arial" pitchFamily="34" charset="0"/>
              <a:buChar char="•"/>
            </a:pPr>
            <a:endParaRPr lang="en-US" altLang="en-US" dirty="0">
              <a:solidFill>
                <a:srgbClr val="000000"/>
              </a:solidFill>
              <a:latin typeface="NewCenturySchlbk"/>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3</a:t>
            </a:fld>
            <a:endParaRPr lang="en-US"/>
          </a:p>
        </p:txBody>
      </p:sp>
    </p:spTree>
    <p:extLst>
      <p:ext uri="{BB962C8B-B14F-4D97-AF65-F5344CB8AC3E}">
        <p14:creationId xmlns:p14="http://schemas.microsoft.com/office/powerpoint/2010/main" val="4096884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spcBef>
                <a:spcPts val="600"/>
              </a:spcBef>
              <a:spcAft>
                <a:spcPts val="1800"/>
              </a:spcAft>
              <a:buFont typeface="Arial" pitchFamily="34" charset="0"/>
              <a:buChar char="•"/>
            </a:pPr>
            <a:endParaRPr lang="en-US" altLang="en-US" dirty="0">
              <a:solidFill>
                <a:srgbClr val="000000"/>
              </a:solidFill>
              <a:latin typeface="NewCenturySchlbk"/>
              <a:cs typeface="Times New Roman" pitchFamily="18" charset="0"/>
            </a:endParaRPr>
          </a:p>
          <a:p>
            <a:pPr lvl="1" eaLnBrk="1" hangingPunct="1">
              <a:spcBef>
                <a:spcPts val="600"/>
              </a:spcBef>
              <a:spcAft>
                <a:spcPts val="1800"/>
              </a:spcAft>
              <a:buFont typeface="Arial" pitchFamily="34" charset="0"/>
              <a:buChar char="•"/>
            </a:pPr>
            <a:endParaRPr lang="en-US" altLang="en-US" dirty="0">
              <a:solidFill>
                <a:srgbClr val="000000"/>
              </a:solidFill>
              <a:latin typeface="NewCenturySchlbk"/>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4</a:t>
            </a:fld>
            <a:endParaRPr lang="en-US"/>
          </a:p>
        </p:txBody>
      </p:sp>
    </p:spTree>
    <p:extLst>
      <p:ext uri="{BB962C8B-B14F-4D97-AF65-F5344CB8AC3E}">
        <p14:creationId xmlns:p14="http://schemas.microsoft.com/office/powerpoint/2010/main" val="2985823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spcBef>
                <a:spcPts val="600"/>
              </a:spcBef>
              <a:spcAft>
                <a:spcPts val="1800"/>
              </a:spcAft>
              <a:buFont typeface="Arial" pitchFamily="34" charset="0"/>
              <a:buChar char="•"/>
            </a:pPr>
            <a:endParaRPr lang="en-US" altLang="en-US" dirty="0">
              <a:solidFill>
                <a:srgbClr val="000000"/>
              </a:solidFill>
              <a:latin typeface="NewCenturySchlbk"/>
              <a:cs typeface="Times New Roman" pitchFamily="18" charset="0"/>
            </a:endParaRPr>
          </a:p>
          <a:p>
            <a:pPr lvl="1" eaLnBrk="1" hangingPunct="1">
              <a:spcBef>
                <a:spcPts val="600"/>
              </a:spcBef>
              <a:spcAft>
                <a:spcPts val="1800"/>
              </a:spcAft>
              <a:buFont typeface="Arial" pitchFamily="34" charset="0"/>
              <a:buChar char="•"/>
            </a:pPr>
            <a:endParaRPr lang="en-US" altLang="en-US" dirty="0">
              <a:solidFill>
                <a:srgbClr val="000000"/>
              </a:solidFill>
              <a:latin typeface="NewCenturySchlbk"/>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5</a:t>
            </a:fld>
            <a:endParaRPr lang="en-US"/>
          </a:p>
        </p:txBody>
      </p:sp>
    </p:spTree>
    <p:extLst>
      <p:ext uri="{BB962C8B-B14F-4D97-AF65-F5344CB8AC3E}">
        <p14:creationId xmlns:p14="http://schemas.microsoft.com/office/powerpoint/2010/main" val="4119700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3200" b="1" dirty="0">
                <a:solidFill>
                  <a:srgbClr val="FF0000"/>
                </a:solidFill>
              </a:rPr>
              <a:t>Our Key Message: </a:t>
            </a:r>
            <a:r>
              <a:rPr lang="en-US" sz="3200" dirty="0">
                <a:solidFill>
                  <a:srgbClr val="FF0000"/>
                </a:solidFill>
              </a:rPr>
              <a:t>We can manage precise timing via GM</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en-US" sz="3200" dirty="0"/>
          </a:p>
          <a:p>
            <a:pPr marL="0" marR="0" lvl="0" indent="0" algn="l" defTabSz="914400" rtl="0" eaLnBrk="1" fontAlgn="auto" latinLnBrk="0" hangingPunct="1">
              <a:lnSpc>
                <a:spcPct val="100000"/>
              </a:lnSpc>
              <a:spcBef>
                <a:spcPts val="600"/>
              </a:spcBef>
              <a:spcAft>
                <a:spcPts val="600"/>
              </a:spcAft>
              <a:buClrTx/>
              <a:buSzTx/>
              <a:buFontTx/>
              <a:buNone/>
              <a:tabLst/>
              <a:defRPr/>
            </a:pPr>
            <a:r>
              <a:rPr lang="en-US" sz="3200" b="1" dirty="0"/>
              <a:t>Supplementary Information</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en-US" sz="3200" dirty="0"/>
          </a:p>
          <a:p>
            <a:pPr marL="0" marR="0" lvl="0" indent="0" algn="l" defTabSz="914400" rtl="0" eaLnBrk="1" fontAlgn="auto" latinLnBrk="0" hangingPunct="1">
              <a:lnSpc>
                <a:spcPct val="100000"/>
              </a:lnSpc>
              <a:spcBef>
                <a:spcPts val="600"/>
              </a:spcBef>
              <a:spcAft>
                <a:spcPts val="600"/>
              </a:spcAft>
              <a:buClrTx/>
              <a:buSzTx/>
              <a:buFontTx/>
              <a:buNone/>
              <a:tabLst/>
              <a:defRPr/>
            </a:pPr>
            <a:r>
              <a:rPr lang="en-US" sz="3200" i="1" dirty="0"/>
              <a:t>FPGA =&gt; </a:t>
            </a:r>
            <a:r>
              <a:rPr lang="en-US" sz="3200" dirty="0"/>
              <a:t>Altera Stratix V GX</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en-US" sz="3200" dirty="0"/>
          </a:p>
          <a:p>
            <a:pPr marL="0" marR="0" lvl="0" indent="0" algn="l" defTabSz="914400" rtl="0" eaLnBrk="1" fontAlgn="auto" latinLnBrk="0" hangingPunct="1">
              <a:lnSpc>
                <a:spcPct val="100000"/>
              </a:lnSpc>
              <a:spcBef>
                <a:spcPts val="600"/>
              </a:spcBef>
              <a:spcAft>
                <a:spcPts val="600"/>
              </a:spcAft>
              <a:buClrTx/>
              <a:buSzTx/>
              <a:buFontTx/>
              <a:buNone/>
              <a:tabLst/>
              <a:defRPr/>
            </a:pPr>
            <a:r>
              <a:rPr lang="en-US" sz="3200" i="1" dirty="0"/>
              <a:t>Matcher =&gt; </a:t>
            </a:r>
            <a:r>
              <a:rPr lang="en-US" sz="3200" b="0" dirty="0"/>
              <a:t>Our matcher can hold up to 5 Mio order books in DDR4</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en-US" sz="3200" b="0" dirty="0"/>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3200" b="0" u="none" dirty="0">
                <a:solidFill>
                  <a:schemeClr val="tx1">
                    <a:lumMod val="95000"/>
                    <a:lumOff val="5000"/>
                  </a:schemeClr>
                </a:solidFill>
              </a:rPr>
              <a:t>An order matching system or simply matching system is an electronic system that matches </a:t>
            </a:r>
            <a:r>
              <a:rPr lang="en-US" sz="3200" b="0" u="none" dirty="0">
                <a:solidFill>
                  <a:schemeClr val="tx1">
                    <a:lumMod val="95000"/>
                    <a:lumOff val="5000"/>
                  </a:schemeClr>
                </a:solidFill>
                <a:hlinkClick r:id="rId3" tooltip="Order (exchange)">
                  <a:extLst>
                    <a:ext uri="{A12FA001-AC4F-418D-AE19-62706E023703}">
                      <ahyp:hlinkClr xmlns:ahyp="http://schemas.microsoft.com/office/drawing/2018/hyperlinkcolor" val="tx"/>
                    </a:ext>
                  </a:extLst>
                </a:hlinkClick>
              </a:rPr>
              <a:t>buy and sell orders</a:t>
            </a:r>
            <a:r>
              <a:rPr lang="en-US" sz="3200" b="0" u="none" dirty="0">
                <a:solidFill>
                  <a:schemeClr val="tx1">
                    <a:lumMod val="95000"/>
                    <a:lumOff val="5000"/>
                  </a:schemeClr>
                </a:solidFill>
              </a:rPr>
              <a:t> for a </a:t>
            </a:r>
            <a:r>
              <a:rPr lang="en-US" sz="3200" b="0" u="none" dirty="0">
                <a:solidFill>
                  <a:schemeClr val="tx1">
                    <a:lumMod val="95000"/>
                    <a:lumOff val="5000"/>
                  </a:schemeClr>
                </a:solidFill>
                <a:hlinkClick r:id="rId4" tooltip="Stock market">
                  <a:extLst>
                    <a:ext uri="{A12FA001-AC4F-418D-AE19-62706E023703}">
                      <ahyp:hlinkClr xmlns:ahyp="http://schemas.microsoft.com/office/drawing/2018/hyperlinkcolor" val="tx"/>
                    </a:ext>
                  </a:extLst>
                </a:hlinkClick>
              </a:rPr>
              <a:t>stock market</a:t>
            </a:r>
            <a:r>
              <a:rPr lang="en-US" sz="3200" b="0" u="none" dirty="0">
                <a:solidFill>
                  <a:schemeClr val="tx1">
                    <a:lumMod val="95000"/>
                    <a:lumOff val="5000"/>
                  </a:schemeClr>
                </a:solidFill>
              </a:rPr>
              <a:t>, </a:t>
            </a:r>
            <a:r>
              <a:rPr lang="en-US" sz="3200" b="0" u="none" dirty="0">
                <a:solidFill>
                  <a:schemeClr val="tx1">
                    <a:lumMod val="95000"/>
                    <a:lumOff val="5000"/>
                  </a:schemeClr>
                </a:solidFill>
                <a:hlinkClick r:id="rId5" tooltip="Commodity market">
                  <a:extLst>
                    <a:ext uri="{A12FA001-AC4F-418D-AE19-62706E023703}">
                      <ahyp:hlinkClr xmlns:ahyp="http://schemas.microsoft.com/office/drawing/2018/hyperlinkcolor" val="tx"/>
                    </a:ext>
                  </a:extLst>
                </a:hlinkClick>
              </a:rPr>
              <a:t>commodity market</a:t>
            </a:r>
            <a:r>
              <a:rPr lang="en-US" sz="3200" b="0" u="none" dirty="0">
                <a:solidFill>
                  <a:schemeClr val="tx1">
                    <a:lumMod val="95000"/>
                    <a:lumOff val="5000"/>
                  </a:schemeClr>
                </a:solidFill>
              </a:rPr>
              <a:t> or other </a:t>
            </a:r>
            <a:r>
              <a:rPr lang="en-US" sz="3200" b="0" u="none" dirty="0">
                <a:solidFill>
                  <a:schemeClr val="tx1">
                    <a:lumMod val="95000"/>
                    <a:lumOff val="5000"/>
                  </a:schemeClr>
                </a:solidFill>
                <a:hlinkClick r:id="rId6" tooltip="Financial exchange">
                  <a:extLst>
                    <a:ext uri="{A12FA001-AC4F-418D-AE19-62706E023703}">
                      <ahyp:hlinkClr xmlns:ahyp="http://schemas.microsoft.com/office/drawing/2018/hyperlinkcolor" val="tx"/>
                    </a:ext>
                  </a:extLst>
                </a:hlinkClick>
              </a:rPr>
              <a:t>financial exchange</a:t>
            </a:r>
            <a:r>
              <a:rPr lang="en-US" sz="3200" b="0" u="none" dirty="0">
                <a:solidFill>
                  <a:schemeClr val="tx1">
                    <a:lumMod val="95000"/>
                    <a:lumOff val="5000"/>
                  </a:schemeClr>
                </a:solidFill>
              </a:rPr>
              <a:t>. The order matching system is the core of all electronic </a:t>
            </a:r>
            <a:r>
              <a:rPr lang="en-US" sz="3200" b="0" u="none" dirty="0">
                <a:solidFill>
                  <a:schemeClr val="tx1">
                    <a:lumMod val="95000"/>
                    <a:lumOff val="5000"/>
                  </a:schemeClr>
                </a:solidFill>
                <a:hlinkClick r:id="rId7" tooltip="Exchange (organized market)">
                  <a:extLst>
                    <a:ext uri="{A12FA001-AC4F-418D-AE19-62706E023703}">
                      <ahyp:hlinkClr xmlns:ahyp="http://schemas.microsoft.com/office/drawing/2018/hyperlinkcolor" val="tx"/>
                    </a:ext>
                  </a:extLst>
                </a:hlinkClick>
              </a:rPr>
              <a:t>exchanges</a:t>
            </a:r>
            <a:r>
              <a:rPr lang="en-US" sz="3200" b="0" u="none" dirty="0">
                <a:solidFill>
                  <a:schemeClr val="tx1">
                    <a:lumMod val="95000"/>
                    <a:lumOff val="5000"/>
                  </a:schemeClr>
                </a:solidFill>
              </a:rPr>
              <a:t> and are used to execute orders from participants in the exchange.</a:t>
            </a: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3200" b="0" u="none" dirty="0">
                <a:solidFill>
                  <a:schemeClr val="tx1">
                    <a:lumMod val="95000"/>
                    <a:lumOff val="5000"/>
                  </a:schemeClr>
                </a:solidFill>
              </a:rPr>
              <a:t>- Our matcher can hold up to 5 Mio order books </a:t>
            </a: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3200" b="0" dirty="0"/>
          </a:p>
          <a:p>
            <a:pPr marL="0" marR="0" lvl="0" indent="0" algn="l" defTabSz="914400" rtl="0" eaLnBrk="1" fontAlgn="auto" latinLnBrk="0" hangingPunct="1">
              <a:lnSpc>
                <a:spcPct val="100000"/>
              </a:lnSpc>
              <a:spcBef>
                <a:spcPts val="600"/>
              </a:spcBef>
              <a:spcAft>
                <a:spcPts val="600"/>
              </a:spcAft>
              <a:buClrTx/>
              <a:buSzTx/>
              <a:buFontTx/>
              <a:buNone/>
              <a:tabLst/>
              <a:defRPr/>
            </a:pPr>
            <a:endParaRPr lang="en-US" altLang="en-US" sz="4800" dirty="0">
              <a:solidFill>
                <a:srgbClr val="000000"/>
              </a:solidFill>
              <a:latin typeface="+mn-lt"/>
              <a:cs typeface="Times New Roman" pitchFamily="18" charset="0"/>
            </a:endParaRPr>
          </a:p>
        </p:txBody>
      </p:sp>
      <p:sp>
        <p:nvSpPr>
          <p:cNvPr id="4" name="Slide Number Placeholder 3"/>
          <p:cNvSpPr>
            <a:spLocks noGrp="1"/>
          </p:cNvSpPr>
          <p:nvPr>
            <p:ph type="sldNum" sz="quarter" idx="10"/>
          </p:nvPr>
        </p:nvSpPr>
        <p:spPr/>
        <p:txBody>
          <a:bodyPr/>
          <a:lstStyle/>
          <a:p>
            <a:fld id="{B3A019F3-8596-4028-9847-CBD3A185B07A}" type="slidenum">
              <a:rPr lang="en-US" smtClean="0"/>
              <a:pPr/>
              <a:t>6</a:t>
            </a:fld>
            <a:endParaRPr lang="en-US"/>
          </a:p>
        </p:txBody>
      </p:sp>
    </p:spTree>
    <p:extLst>
      <p:ext uri="{BB962C8B-B14F-4D97-AF65-F5344CB8AC3E}">
        <p14:creationId xmlns:p14="http://schemas.microsoft.com/office/powerpoint/2010/main" val="526771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spcBef>
                <a:spcPts val="600"/>
              </a:spcBef>
              <a:spcAft>
                <a:spcPts val="1800"/>
              </a:spcAft>
              <a:buFont typeface="Arial" pitchFamily="34" charset="0"/>
              <a:buChar char="•"/>
            </a:pPr>
            <a:endParaRPr lang="en-US" altLang="en-US" dirty="0">
              <a:solidFill>
                <a:srgbClr val="000000"/>
              </a:solidFill>
              <a:latin typeface="NewCenturySchlbk"/>
              <a:cs typeface="Times New Roman" pitchFamily="18" charset="0"/>
            </a:endParaRPr>
          </a:p>
          <a:p>
            <a:pPr lvl="1" eaLnBrk="1" hangingPunct="1">
              <a:spcBef>
                <a:spcPts val="600"/>
              </a:spcBef>
              <a:spcAft>
                <a:spcPts val="1800"/>
              </a:spcAft>
              <a:buFont typeface="Arial" pitchFamily="34" charset="0"/>
              <a:buChar char="•"/>
            </a:pPr>
            <a:endParaRPr lang="en-US" altLang="en-US" dirty="0">
              <a:solidFill>
                <a:srgbClr val="000000"/>
              </a:solidFill>
              <a:latin typeface="NewCenturySchlbk"/>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7</a:t>
            </a:fld>
            <a:endParaRPr lang="en-US"/>
          </a:p>
        </p:txBody>
      </p:sp>
    </p:spTree>
    <p:extLst>
      <p:ext uri="{BB962C8B-B14F-4D97-AF65-F5344CB8AC3E}">
        <p14:creationId xmlns:p14="http://schemas.microsoft.com/office/powerpoint/2010/main" val="748299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8</a:t>
            </a:fld>
            <a:endParaRPr lang="en-US"/>
          </a:p>
        </p:txBody>
      </p:sp>
    </p:spTree>
    <p:extLst>
      <p:ext uri="{BB962C8B-B14F-4D97-AF65-F5344CB8AC3E}">
        <p14:creationId xmlns:p14="http://schemas.microsoft.com/office/powerpoint/2010/main" val="470135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5" name="Titel 6">
            <a:extLst>
              <a:ext uri="{FF2B5EF4-FFF2-40B4-BE49-F238E27FC236}">
                <a16:creationId xmlns:a16="http://schemas.microsoft.com/office/drawing/2014/main" id="{F745481E-6738-6743-8242-E85E94DC16E7}"/>
              </a:ext>
            </a:extLst>
          </p:cNvPr>
          <p:cNvSpPr>
            <a:spLocks noGrp="1"/>
          </p:cNvSpPr>
          <p:nvPr>
            <p:ph type="title" hasCustomPrompt="1"/>
          </p:nvPr>
        </p:nvSpPr>
        <p:spPr>
          <a:xfrm>
            <a:off x="360363" y="1268413"/>
            <a:ext cx="5818834" cy="1156190"/>
          </a:xfrm>
          <a:prstGeom prst="rect">
            <a:avLst/>
          </a:prstGeom>
        </p:spPr>
        <p:txBody>
          <a:bodyPr anchor="b"/>
          <a:lstStyle>
            <a:lvl1pPr>
              <a:defRPr sz="2400">
                <a:solidFill>
                  <a:srgbClr val="000000"/>
                </a:solidFill>
              </a:defRPr>
            </a:lvl1pPr>
          </a:lstStyle>
          <a:p>
            <a:r>
              <a:rPr lang="de-DE" dirty="0"/>
              <a:t>Titel (mit Klick bearbeiten)</a:t>
            </a:r>
          </a:p>
        </p:txBody>
      </p:sp>
      <p:sp>
        <p:nvSpPr>
          <p:cNvPr id="6" name="Text Placeholder 5"/>
          <p:cNvSpPr>
            <a:spLocks noGrp="1"/>
          </p:cNvSpPr>
          <p:nvPr>
            <p:ph type="body" sz="quarter" idx="10" hasCustomPrompt="1"/>
          </p:nvPr>
        </p:nvSpPr>
        <p:spPr>
          <a:xfrm>
            <a:off x="360363" y="2349501"/>
            <a:ext cx="5818834" cy="685800"/>
          </a:xfrm>
          <a:prstGeom prst="rect">
            <a:avLst/>
          </a:prstGeom>
        </p:spPr>
        <p:txBody>
          <a:bodyPr anchor="t" anchorCtr="0">
            <a:noAutofit/>
          </a:bodyPr>
          <a:lstStyle>
            <a:lvl1pPr marL="0" indent="0">
              <a:spcBef>
                <a:spcPts val="450"/>
              </a:spcBef>
              <a:buNone/>
              <a:defRPr lang="en-US" sz="1200" b="1" strike="noStrike" baseline="0" smtClean="0">
                <a:solidFill>
                  <a:srgbClr val="000000"/>
                </a:solidFill>
                <a:latin typeface="+mj-lt"/>
                <a:cs typeface="Arial" charset="0"/>
              </a:defRPr>
            </a:lvl1pPr>
            <a:lvl2pPr>
              <a:defRPr lang="en-US" sz="760" smtClean="0"/>
            </a:lvl2pPr>
            <a:lvl3pPr>
              <a:defRPr lang="en-US" sz="675" smtClean="0"/>
            </a:lvl3pPr>
            <a:lvl4pPr>
              <a:defRPr lang="en-US" sz="591" smtClean="0"/>
            </a:lvl4pPr>
            <a:lvl5pPr>
              <a:defRPr lang="de-CH" sz="591"/>
            </a:lvl5pPr>
          </a:lstStyle>
          <a:p>
            <a:pPr marL="144661" marR="0" lvl="0" indent="-144661" defTabSz="385763" latinLnBrk="0">
              <a:spcBef>
                <a:spcPct val="50000"/>
              </a:spcBef>
              <a:buClrTx/>
              <a:buSzTx/>
              <a:tabLst/>
            </a:pPr>
            <a:r>
              <a:rPr lang="en-US" dirty="0" err="1"/>
              <a:t>Untertitel</a:t>
            </a:r>
            <a:endParaRPr lang="en-US" dirty="0"/>
          </a:p>
          <a:p>
            <a:pPr marL="144661" marR="0" lvl="0" indent="-144661" defTabSz="385763" latinLnBrk="0">
              <a:spcBef>
                <a:spcPct val="50000"/>
              </a:spcBef>
              <a:buClrTx/>
              <a:buSzTx/>
              <a:tabLst/>
            </a:pPr>
            <a:r>
              <a:rPr lang="en-US" dirty="0" err="1"/>
              <a:t>Autor</a:t>
            </a:r>
            <a:r>
              <a:rPr lang="en-US" dirty="0"/>
              <a:t> (</a:t>
            </a:r>
            <a:r>
              <a:rPr lang="en-US" dirty="0" err="1"/>
              <a:t>Mit</a:t>
            </a:r>
            <a:r>
              <a:rPr lang="en-US" dirty="0"/>
              <a:t> </a:t>
            </a:r>
            <a:r>
              <a:rPr lang="en-US" dirty="0" err="1"/>
              <a:t>Klicken</a:t>
            </a:r>
            <a:r>
              <a:rPr lang="en-US" dirty="0"/>
              <a:t> </a:t>
            </a:r>
            <a:r>
              <a:rPr lang="en-US" dirty="0" err="1"/>
              <a:t>bearbeiten</a:t>
            </a:r>
            <a:r>
              <a:rPr lang="en-US" dirty="0"/>
              <a:t>)</a:t>
            </a:r>
          </a:p>
          <a:p>
            <a:pPr marL="144661" marR="0" lvl="0" indent="-144661" defTabSz="385763" latinLnBrk="0">
              <a:spcBef>
                <a:spcPct val="50000"/>
              </a:spcBef>
              <a:buClrTx/>
              <a:buSzTx/>
              <a:tabLst/>
            </a:pPr>
            <a:endParaRPr lang="en-US" dirty="0"/>
          </a:p>
        </p:txBody>
      </p:sp>
    </p:spTree>
    <p:extLst>
      <p:ext uri="{BB962C8B-B14F-4D97-AF65-F5344CB8AC3E}">
        <p14:creationId xmlns:p14="http://schemas.microsoft.com/office/powerpoint/2010/main" val="292872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bschlussfoli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60363" y="1414801"/>
            <a:ext cx="5597252" cy="2201246"/>
          </a:xfrm>
          <a:prstGeom prst="rect">
            <a:avLst/>
          </a:prstGeom>
        </p:spPr>
        <p:txBody>
          <a:bodyPr/>
          <a:lstStyle>
            <a:lvl1pPr marL="0" indent="0">
              <a:lnSpc>
                <a:spcPct val="150000"/>
              </a:lnSpc>
              <a:buFont typeface="Arial" pitchFamily="34" charset="0"/>
              <a:buNone/>
              <a:defRPr sz="1200" b="0">
                <a:solidFill>
                  <a:schemeClr val="tx1"/>
                </a:solidFill>
                <a:latin typeface="+mj-lt"/>
              </a:defRPr>
            </a:lvl1pPr>
            <a:lvl2pPr marL="234554" indent="-127397">
              <a:lnSpc>
                <a:spcPct val="150000"/>
              </a:lnSpc>
              <a:buFont typeface="Arial" pitchFamily="34" charset="0"/>
              <a:buChar char="•"/>
              <a:tabLst/>
              <a:defRPr sz="1350">
                <a:solidFill>
                  <a:schemeClr val="tx1"/>
                </a:solidFill>
                <a:latin typeface="+mj-lt"/>
              </a:defRPr>
            </a:lvl2pPr>
            <a:lvl3pPr marL="303610" indent="-111919">
              <a:lnSpc>
                <a:spcPct val="150000"/>
              </a:lnSpc>
              <a:buFont typeface="Arial" pitchFamily="34" charset="0"/>
              <a:buChar char="•"/>
              <a:tabLst/>
              <a:defRPr sz="1350">
                <a:solidFill>
                  <a:schemeClr val="tx1"/>
                </a:solidFill>
                <a:latin typeface="+mj-lt"/>
              </a:defRPr>
            </a:lvl3pPr>
            <a:lvl4pPr marL="434579" indent="-129779">
              <a:lnSpc>
                <a:spcPct val="150000"/>
              </a:lnSpc>
              <a:buFont typeface="Arial" pitchFamily="34" charset="0"/>
              <a:buChar char="•"/>
              <a:tabLst/>
              <a:defRPr sz="1350">
                <a:solidFill>
                  <a:schemeClr val="tx1"/>
                </a:solidFill>
                <a:latin typeface="+mj-lt"/>
              </a:defRPr>
            </a:lvl4pPr>
            <a:lvl5pPr marL="538163" indent="-121444">
              <a:lnSpc>
                <a:spcPct val="150000"/>
              </a:lnSpc>
              <a:buFont typeface="Arial" pitchFamily="34" charset="0"/>
              <a:buChar char="•"/>
              <a:tabLst/>
              <a:defRPr sz="1350">
                <a:solidFill>
                  <a:schemeClr val="tx1"/>
                </a:solidFill>
                <a:latin typeface="+mj-lt"/>
              </a:defRPr>
            </a:lvl5pPr>
          </a:lstStyle>
          <a:p>
            <a:pPr lvl="0"/>
            <a:r>
              <a:rPr lang="de-CH" dirty="0"/>
              <a:t>Supercomputing Systems AG</a:t>
            </a:r>
            <a:endParaRPr lang="en-US" dirty="0"/>
          </a:p>
          <a:p>
            <a:pPr lvl="0"/>
            <a:r>
              <a:rPr lang="de-CH" dirty="0"/>
              <a:t>first.lastname@scs.ch +41 43 456 16 00</a:t>
            </a:r>
          </a:p>
        </p:txBody>
      </p:sp>
    </p:spTree>
    <p:extLst>
      <p:ext uri="{BB962C8B-B14F-4D97-AF65-F5344CB8AC3E}">
        <p14:creationId xmlns:p14="http://schemas.microsoft.com/office/powerpoint/2010/main" val="1746985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AB_layout_1">
    <p:spTree>
      <p:nvGrpSpPr>
        <p:cNvPr id="1" name=""/>
        <p:cNvGrpSpPr/>
        <p:nvPr/>
      </p:nvGrpSpPr>
      <p:grpSpPr>
        <a:xfrm>
          <a:off x="0" y="0"/>
          <a:ext cx="0" cy="0"/>
          <a:chOff x="0" y="0"/>
          <a:chExt cx="0" cy="0"/>
        </a:xfrm>
      </p:grpSpPr>
      <p:sp>
        <p:nvSpPr>
          <p:cNvPr id="5" name="Rectangle 4"/>
          <p:cNvSpPr/>
          <p:nvPr userDrawn="1"/>
        </p:nvSpPr>
        <p:spPr>
          <a:xfrm>
            <a:off x="0" y="0"/>
            <a:ext cx="9144000" cy="680708"/>
          </a:xfrm>
          <a:prstGeom prst="rect">
            <a:avLst/>
          </a:prstGeom>
          <a:no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schemeClr val="tx1">
                  <a:lumMod val="50000"/>
                  <a:lumOff val="50000"/>
                </a:schemeClr>
              </a:solidFill>
            </a:endParaRPr>
          </a:p>
        </p:txBody>
      </p:sp>
      <p:sp>
        <p:nvSpPr>
          <p:cNvPr id="7" name="Rectangle 6"/>
          <p:cNvSpPr/>
          <p:nvPr userDrawn="1"/>
        </p:nvSpPr>
        <p:spPr>
          <a:xfrm>
            <a:off x="0" y="675268"/>
            <a:ext cx="9144000" cy="20574"/>
          </a:xfrm>
          <a:prstGeom prst="rect">
            <a:avLst/>
          </a:prstGeom>
          <a:solidFill>
            <a:srgbClr val="EF302B"/>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latin typeface="Roboto" panose="02000000000000000000" pitchFamily="2" charset="0"/>
              <a:ea typeface="Roboto" panose="02000000000000000000" pitchFamily="2" charset="0"/>
            </a:endParaRPr>
          </a:p>
        </p:txBody>
      </p:sp>
      <p:sp>
        <p:nvSpPr>
          <p:cNvPr id="8" name="Title 13"/>
          <p:cNvSpPr>
            <a:spLocks noGrp="1"/>
          </p:cNvSpPr>
          <p:nvPr>
            <p:ph type="ctrTitle" hasCustomPrompt="1"/>
          </p:nvPr>
        </p:nvSpPr>
        <p:spPr>
          <a:xfrm>
            <a:off x="228600" y="134526"/>
            <a:ext cx="8591872" cy="400050"/>
          </a:xfrm>
          <a:prstGeom prst="rect">
            <a:avLst/>
          </a:prstGeom>
          <a:noFill/>
        </p:spPr>
        <p:txBody>
          <a:bodyPr vert="horz" anchor="ctr" anchorCtr="0">
            <a:noAutofit/>
          </a:bodyPr>
          <a:lstStyle>
            <a:lvl1pPr algn="l">
              <a:defRPr sz="3200" b="0" cap="none" spc="150" baseline="0">
                <a:solidFill>
                  <a:schemeClr val="bg1"/>
                </a:solidFill>
                <a:latin typeface="Roboto"/>
              </a:defRPr>
            </a:lvl1pPr>
            <a:extLst/>
          </a:lstStyle>
          <a:p>
            <a:r>
              <a:rPr lang="en-US" dirty="0"/>
              <a:t>Click to edit master title style</a:t>
            </a:r>
          </a:p>
        </p:txBody>
      </p:sp>
      <p:pic>
        <p:nvPicPr>
          <p:cNvPr id="9" name="Picture 2" descr="\\brenner\CD 1\Felix\Newest\Logo definitiv\SCS_RGB 1200dpi.t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11777" y="4725276"/>
            <a:ext cx="1375419" cy="361074"/>
          </a:xfrm>
          <a:prstGeom prst="roundRect">
            <a:avLst>
              <a:gd name="adj" fmla="val 10072"/>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411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mpty_scslogo">
    <p:spTree>
      <p:nvGrpSpPr>
        <p:cNvPr id="1" name=""/>
        <p:cNvGrpSpPr/>
        <p:nvPr/>
      </p:nvGrpSpPr>
      <p:grpSpPr>
        <a:xfrm>
          <a:off x="0" y="0"/>
          <a:ext cx="0" cy="0"/>
          <a:chOff x="0" y="0"/>
          <a:chExt cx="0" cy="0"/>
        </a:xfrm>
      </p:grpSpPr>
      <p:grpSp>
        <p:nvGrpSpPr>
          <p:cNvPr id="29" name="Group 28"/>
          <p:cNvGrpSpPr/>
          <p:nvPr userDrawn="1"/>
        </p:nvGrpSpPr>
        <p:grpSpPr>
          <a:xfrm>
            <a:off x="7044060" y="4581590"/>
            <a:ext cx="2092325" cy="549275"/>
            <a:chOff x="7044060" y="4581590"/>
            <a:chExt cx="2092325" cy="549275"/>
          </a:xfrm>
        </p:grpSpPr>
        <p:pic>
          <p:nvPicPr>
            <p:cNvPr id="30" name="Picture 2" descr="\\brenner\CD 1\Felix\Newest\Logo definitiv\SCS_RGB 1200dpi.t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44060" y="4581590"/>
              <a:ext cx="2092325" cy="54927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userDrawn="1"/>
          </p:nvGrpSpPr>
          <p:grpSpPr>
            <a:xfrm>
              <a:off x="7111143" y="4648371"/>
              <a:ext cx="657813" cy="215695"/>
              <a:chOff x="1110010" y="190259"/>
              <a:chExt cx="657813" cy="215695"/>
            </a:xfrm>
          </p:grpSpPr>
          <p:sp>
            <p:nvSpPr>
              <p:cNvPr id="32" name="Oval 31"/>
              <p:cNvSpPr/>
              <p:nvPr userDrawn="1"/>
            </p:nvSpPr>
            <p:spPr>
              <a:xfrm>
                <a:off x="1559023" y="197154"/>
                <a:ext cx="208800" cy="208800"/>
              </a:xfrm>
              <a:prstGeom prst="ellipse">
                <a:avLst/>
              </a:prstGeom>
              <a:solidFill>
                <a:srgbClr val="EF312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1"/>
                  </a:solidFill>
                </a:endParaRPr>
              </a:p>
            </p:txBody>
          </p:sp>
          <p:sp>
            <p:nvSpPr>
              <p:cNvPr id="33" name="Oval 32"/>
              <p:cNvSpPr/>
              <p:nvPr userDrawn="1"/>
            </p:nvSpPr>
            <p:spPr>
              <a:xfrm>
                <a:off x="1110010" y="197154"/>
                <a:ext cx="208800" cy="208800"/>
              </a:xfrm>
              <a:prstGeom prst="ellipse">
                <a:avLst/>
              </a:prstGeom>
              <a:solidFill>
                <a:srgbClr val="EF312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1"/>
                  </a:solidFill>
                </a:endParaRPr>
              </a:p>
            </p:txBody>
          </p:sp>
          <p:sp>
            <p:nvSpPr>
              <p:cNvPr id="34" name="Oval 33"/>
              <p:cNvSpPr/>
              <p:nvPr userDrawn="1"/>
            </p:nvSpPr>
            <p:spPr>
              <a:xfrm>
                <a:off x="1335270" y="197154"/>
                <a:ext cx="208800" cy="208800"/>
              </a:xfrm>
              <a:prstGeom prst="ellipse">
                <a:avLst/>
              </a:prstGeom>
              <a:solidFill>
                <a:srgbClr val="EF312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1"/>
                  </a:solidFill>
                </a:endParaRPr>
              </a:p>
            </p:txBody>
          </p:sp>
          <p:sp>
            <p:nvSpPr>
              <p:cNvPr id="38" name="TextBox 37"/>
              <p:cNvSpPr txBox="1"/>
              <p:nvPr userDrawn="1"/>
            </p:nvSpPr>
            <p:spPr>
              <a:xfrm>
                <a:off x="1158914" y="190259"/>
                <a:ext cx="144016" cy="215444"/>
              </a:xfrm>
              <a:prstGeom prst="rect">
                <a:avLst/>
              </a:prstGeom>
              <a:noFill/>
            </p:spPr>
            <p:txBody>
              <a:bodyPr wrap="square" lIns="0" tIns="0" rIns="0" bIns="0" rtlCol="0">
                <a:spAutoFit/>
              </a:bodyPr>
              <a:lstStyle/>
              <a:p>
                <a:r>
                  <a:rPr lang="de-CH" sz="1400" b="1" spc="90" dirty="0">
                    <a:solidFill>
                      <a:schemeClr val="bg1"/>
                    </a:solidFill>
                    <a:latin typeface="Gill Sans MT" panose="020B0502020104020203" pitchFamily="34" charset="0"/>
                  </a:rPr>
                  <a:t>S</a:t>
                </a:r>
                <a:endParaRPr lang="en-US" sz="1400" b="1" spc="90" dirty="0">
                  <a:solidFill>
                    <a:schemeClr val="bg1"/>
                  </a:solidFill>
                  <a:latin typeface="Gill Sans MT" panose="020B0502020104020203" pitchFamily="34" charset="0"/>
                </a:endParaRPr>
              </a:p>
            </p:txBody>
          </p:sp>
          <p:sp>
            <p:nvSpPr>
              <p:cNvPr id="40" name="TextBox 39"/>
              <p:cNvSpPr txBox="1"/>
              <p:nvPr userDrawn="1"/>
            </p:nvSpPr>
            <p:spPr>
              <a:xfrm>
                <a:off x="1368464" y="190259"/>
                <a:ext cx="124631" cy="215444"/>
              </a:xfrm>
              <a:prstGeom prst="rect">
                <a:avLst/>
              </a:prstGeom>
              <a:noFill/>
            </p:spPr>
            <p:txBody>
              <a:bodyPr wrap="square" lIns="0" tIns="0" rIns="0" bIns="0" rtlCol="0">
                <a:spAutoFit/>
              </a:bodyPr>
              <a:lstStyle/>
              <a:p>
                <a:r>
                  <a:rPr lang="de-CH" sz="1400" b="1" spc="90" dirty="0">
                    <a:solidFill>
                      <a:schemeClr val="bg1"/>
                    </a:solidFill>
                    <a:latin typeface="Gill Sans MT" panose="020B0502020104020203" pitchFamily="34" charset="0"/>
                  </a:rPr>
                  <a:t>C</a:t>
                </a:r>
                <a:endParaRPr lang="en-US" sz="1400" b="1" spc="90" dirty="0">
                  <a:solidFill>
                    <a:schemeClr val="bg1"/>
                  </a:solidFill>
                  <a:latin typeface="Gill Sans MT" panose="020B0502020104020203" pitchFamily="34" charset="0"/>
                </a:endParaRPr>
              </a:p>
            </p:txBody>
          </p:sp>
          <p:sp>
            <p:nvSpPr>
              <p:cNvPr id="41" name="TextBox 40"/>
              <p:cNvSpPr txBox="1"/>
              <p:nvPr userDrawn="1"/>
            </p:nvSpPr>
            <p:spPr>
              <a:xfrm>
                <a:off x="1606589" y="190259"/>
                <a:ext cx="144016" cy="215444"/>
              </a:xfrm>
              <a:prstGeom prst="rect">
                <a:avLst/>
              </a:prstGeom>
              <a:noFill/>
            </p:spPr>
            <p:txBody>
              <a:bodyPr wrap="square" lIns="0" tIns="0" rIns="0" bIns="0" rtlCol="0">
                <a:spAutoFit/>
              </a:bodyPr>
              <a:lstStyle/>
              <a:p>
                <a:r>
                  <a:rPr lang="de-CH" sz="1400" b="1" spc="90" dirty="0">
                    <a:solidFill>
                      <a:schemeClr val="bg1"/>
                    </a:solidFill>
                    <a:latin typeface="Gill Sans MT" panose="020B0502020104020203" pitchFamily="34" charset="0"/>
                  </a:rPr>
                  <a:t>S</a:t>
                </a:r>
                <a:endParaRPr lang="en-US" sz="1400" b="1" spc="90" dirty="0">
                  <a:solidFill>
                    <a:schemeClr val="bg1"/>
                  </a:solidFill>
                  <a:latin typeface="Gill Sans MT" panose="020B0502020104020203" pitchFamily="34" charset="0"/>
                </a:endParaRPr>
              </a:p>
            </p:txBody>
          </p:sp>
          <p:sp>
            <p:nvSpPr>
              <p:cNvPr id="42" name="Rectangle 41"/>
              <p:cNvSpPr/>
              <p:nvPr userDrawn="1"/>
            </p:nvSpPr>
            <p:spPr>
              <a:xfrm>
                <a:off x="1484523" y="239963"/>
                <a:ext cx="36000" cy="122400"/>
              </a:xfrm>
              <a:prstGeom prst="rect">
                <a:avLst/>
              </a:prstGeom>
              <a:solidFill>
                <a:srgbClr val="EF312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Rectangle 14"/>
          <p:cNvSpPr/>
          <p:nvPr userDrawn="1"/>
        </p:nvSpPr>
        <p:spPr>
          <a:xfrm>
            <a:off x="0" y="0"/>
            <a:ext cx="9144000" cy="680708"/>
          </a:xfrm>
          <a:prstGeom prst="rect">
            <a:avLst/>
          </a:prstGeom>
          <a:no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schemeClr val="tx1">
                  <a:lumMod val="50000"/>
                  <a:lumOff val="50000"/>
                </a:schemeClr>
              </a:solidFill>
            </a:endParaRPr>
          </a:p>
        </p:txBody>
      </p:sp>
      <p:sp>
        <p:nvSpPr>
          <p:cNvPr id="17" name="Title 13"/>
          <p:cNvSpPr>
            <a:spLocks noGrp="1"/>
          </p:cNvSpPr>
          <p:nvPr>
            <p:ph type="ctrTitle" hasCustomPrompt="1"/>
          </p:nvPr>
        </p:nvSpPr>
        <p:spPr>
          <a:xfrm>
            <a:off x="228600" y="134526"/>
            <a:ext cx="8591872" cy="400050"/>
          </a:xfrm>
          <a:prstGeom prst="rect">
            <a:avLst/>
          </a:prstGeom>
          <a:noFill/>
        </p:spPr>
        <p:txBody>
          <a:bodyPr vert="horz" anchor="ctr" anchorCtr="0">
            <a:noAutofit/>
          </a:bodyPr>
          <a:lstStyle>
            <a:lvl1pPr algn="l">
              <a:defRPr sz="3200" b="0" cap="none" spc="150" baseline="0">
                <a:solidFill>
                  <a:schemeClr val="bg1"/>
                </a:solidFill>
                <a:latin typeface="Roboto"/>
              </a:defRPr>
            </a:lvl1pPr>
            <a:extLst/>
          </a:lstStyle>
          <a:p>
            <a:r>
              <a:rPr lang="en-US" dirty="0"/>
              <a:t>Click to edit master title style</a:t>
            </a:r>
          </a:p>
        </p:txBody>
      </p:sp>
      <p:sp>
        <p:nvSpPr>
          <p:cNvPr id="18" name="Rectangle 17"/>
          <p:cNvSpPr/>
          <p:nvPr userDrawn="1"/>
        </p:nvSpPr>
        <p:spPr>
          <a:xfrm>
            <a:off x="0" y="675268"/>
            <a:ext cx="9144000" cy="20574"/>
          </a:xfrm>
          <a:prstGeom prst="rect">
            <a:avLst/>
          </a:prstGeom>
          <a:solidFill>
            <a:srgbClr val="EF302B"/>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26384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85000"/>
                    </a14:imgEffect>
                    <a14:imgEffect>
                      <a14:brightnessContrast bright="42000" contrast="-4000"/>
                    </a14:imgEffect>
                  </a14:imgLayer>
                </a14:imgProps>
              </a:ext>
              <a:ext uri="{28A0092B-C50C-407E-A947-70E740481C1C}">
                <a14:useLocalDpi xmlns:a14="http://schemas.microsoft.com/office/drawing/2010/main" val="0"/>
              </a:ext>
            </a:extLst>
          </a:blip>
          <a:srcRect l="-1"/>
          <a:stretch/>
        </p:blipFill>
        <p:spPr>
          <a:xfrm>
            <a:off x="0" y="0"/>
            <a:ext cx="9144000" cy="4461960"/>
          </a:xfrm>
          <a:prstGeom prst="rect">
            <a:avLst/>
          </a:prstGeom>
        </p:spPr>
      </p:pic>
      <p:sp>
        <p:nvSpPr>
          <p:cNvPr id="8" name="Text Box 9"/>
          <p:cNvSpPr txBox="1">
            <a:spLocks noChangeArrowheads="1"/>
          </p:cNvSpPr>
          <p:nvPr/>
        </p:nvSpPr>
        <p:spPr bwMode="auto">
          <a:xfrm>
            <a:off x="103454" y="4622536"/>
            <a:ext cx="3456384" cy="37856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nSpc>
                <a:spcPct val="70000"/>
              </a:lnSpc>
              <a:spcBef>
                <a:spcPct val="50000"/>
              </a:spcBef>
              <a:tabLst>
                <a:tab pos="1371600" algn="l"/>
                <a:tab pos="1615679" algn="l"/>
              </a:tabLst>
              <a:defRPr/>
            </a:pPr>
            <a:r>
              <a:rPr lang="de-CH" sz="600" dirty="0">
                <a:solidFill>
                  <a:schemeClr val="tx1">
                    <a:lumMod val="75000"/>
                    <a:lumOff val="25000"/>
                  </a:schemeClr>
                </a:solidFill>
                <a:latin typeface="+mj-lt"/>
                <a:cs typeface="Arial" charset="0"/>
              </a:rPr>
              <a:t>Supercomputing Systems AG	Phone +41 43 456 16 00</a:t>
            </a:r>
          </a:p>
          <a:p>
            <a:pPr>
              <a:lnSpc>
                <a:spcPct val="70000"/>
              </a:lnSpc>
              <a:spcBef>
                <a:spcPct val="50000"/>
              </a:spcBef>
              <a:tabLst>
                <a:tab pos="1371600" algn="l"/>
                <a:tab pos="1615679" algn="l"/>
              </a:tabLst>
              <a:defRPr/>
            </a:pPr>
            <a:r>
              <a:rPr lang="de-CH" sz="600" dirty="0">
                <a:solidFill>
                  <a:schemeClr val="tx1">
                    <a:lumMod val="75000"/>
                    <a:lumOff val="25000"/>
                  </a:schemeClr>
                </a:solidFill>
                <a:latin typeface="+mj-lt"/>
                <a:cs typeface="Arial" charset="0"/>
              </a:rPr>
              <a:t>Technopark 1	Fax     	+41 43 456 16 10</a:t>
            </a:r>
          </a:p>
          <a:p>
            <a:pPr>
              <a:lnSpc>
                <a:spcPct val="70000"/>
              </a:lnSpc>
              <a:spcBef>
                <a:spcPct val="50000"/>
              </a:spcBef>
              <a:tabLst>
                <a:tab pos="1371600" algn="l"/>
                <a:tab pos="1615679" algn="l"/>
              </a:tabLst>
              <a:defRPr/>
            </a:pPr>
            <a:r>
              <a:rPr lang="de-CH" sz="600" dirty="0">
                <a:solidFill>
                  <a:schemeClr val="tx1">
                    <a:lumMod val="75000"/>
                    <a:lumOff val="25000"/>
                  </a:schemeClr>
                </a:solidFill>
                <a:latin typeface="+mj-lt"/>
                <a:cs typeface="Arial" charset="0"/>
              </a:rPr>
              <a:t>CH-8005 Zürich	www.scs.ch</a:t>
            </a:r>
            <a:endParaRPr lang="de-DE" sz="600" dirty="0">
              <a:solidFill>
                <a:schemeClr val="tx1">
                  <a:lumMod val="75000"/>
                  <a:lumOff val="25000"/>
                </a:schemeClr>
              </a:solidFill>
              <a:latin typeface="+mj-lt"/>
              <a:cs typeface="Arial" charset="0"/>
            </a:endParaRPr>
          </a:p>
        </p:txBody>
      </p:sp>
      <p:cxnSp>
        <p:nvCxnSpPr>
          <p:cNvPr id="11" name="Gerade Verbindung 10"/>
          <p:cNvCxnSpPr/>
          <p:nvPr/>
        </p:nvCxnSpPr>
        <p:spPr>
          <a:xfrm>
            <a:off x="2642932" y="4557950"/>
            <a:ext cx="0" cy="4860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02405F1-3F34-4DF8-A442-FAA01CA946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4245" y="4607918"/>
            <a:ext cx="1899740" cy="386064"/>
          </a:xfrm>
          <a:prstGeom prst="rect">
            <a:avLst/>
          </a:prstGeom>
        </p:spPr>
      </p:pic>
      <p:sp>
        <p:nvSpPr>
          <p:cNvPr id="6" name="Text Box 7">
            <a:extLst>
              <a:ext uri="{FF2B5EF4-FFF2-40B4-BE49-F238E27FC236}">
                <a16:creationId xmlns:a16="http://schemas.microsoft.com/office/drawing/2014/main" id="{BBB541E5-E3BB-2644-B05D-9F64BBF69436}"/>
              </a:ext>
            </a:extLst>
          </p:cNvPr>
          <p:cNvSpPr txBox="1">
            <a:spLocks noChangeArrowheads="1"/>
          </p:cNvSpPr>
          <p:nvPr/>
        </p:nvSpPr>
        <p:spPr bwMode="auto">
          <a:xfrm>
            <a:off x="360363" y="4083923"/>
            <a:ext cx="2736304" cy="253916"/>
          </a:xfrm>
          <a:prstGeom prst="rect">
            <a:avLst/>
          </a:prstGeom>
          <a:noFill/>
          <a:ln w="9525">
            <a:noFill/>
            <a:miter lim="800000"/>
            <a:headEnd/>
            <a:tailEnd/>
          </a:ln>
          <a:effectLst/>
        </p:spPr>
        <p:txBody>
          <a:bodyPr wrap="square">
            <a:spAutoFit/>
          </a:bodyPr>
          <a:lstStyle/>
          <a:p>
            <a:pPr>
              <a:spcBef>
                <a:spcPct val="50000"/>
              </a:spcBef>
            </a:pPr>
            <a:r>
              <a:rPr lang="de-CH" sz="1050" b="1" dirty="0" err="1">
                <a:solidFill>
                  <a:schemeClr val="tx1"/>
                </a:solidFill>
                <a:cs typeface="Arial" charset="0"/>
              </a:rPr>
              <a:t>vision</a:t>
            </a:r>
            <a:r>
              <a:rPr lang="de-CH" sz="1050" b="1" dirty="0">
                <a:solidFill>
                  <a:schemeClr val="tx1"/>
                </a:solidFill>
                <a:cs typeface="Arial" charset="0"/>
              </a:rPr>
              <a:t> </a:t>
            </a:r>
            <a:r>
              <a:rPr lang="de-CH" sz="1050" b="1" dirty="0" err="1">
                <a:solidFill>
                  <a:schemeClr val="tx1"/>
                </a:solidFill>
                <a:cs typeface="Arial" charset="0"/>
              </a:rPr>
              <a:t>meets</a:t>
            </a:r>
            <a:r>
              <a:rPr lang="de-CH" sz="1050" b="1" dirty="0">
                <a:solidFill>
                  <a:schemeClr val="tx1"/>
                </a:solidFill>
                <a:cs typeface="Arial" charset="0"/>
              </a:rPr>
              <a:t> </a:t>
            </a:r>
            <a:r>
              <a:rPr lang="de-CH" sz="1050" b="1" dirty="0" err="1">
                <a:solidFill>
                  <a:schemeClr val="tx1"/>
                </a:solidFill>
                <a:cs typeface="Arial" charset="0"/>
              </a:rPr>
              <a:t>reality</a:t>
            </a:r>
            <a:r>
              <a:rPr lang="de-CH" sz="1050" b="1" dirty="0">
                <a:solidFill>
                  <a:schemeClr val="tx1"/>
                </a:solidFill>
                <a:cs typeface="Arial" charset="0"/>
              </a:rPr>
              <a:t>.</a:t>
            </a:r>
            <a:endParaRPr lang="de-DE" sz="1050" b="1" dirty="0">
              <a:solidFill>
                <a:schemeClr val="tx1"/>
              </a:solidFill>
              <a:cs typeface="Arial" charset="0"/>
            </a:endParaRPr>
          </a:p>
        </p:txBody>
      </p:sp>
    </p:spTree>
    <p:extLst>
      <p:ext uri="{BB962C8B-B14F-4D97-AF65-F5344CB8AC3E}">
        <p14:creationId xmlns:p14="http://schemas.microsoft.com/office/powerpoint/2010/main" val="161832331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5" r:id="rId3"/>
    <p:sldLayoutId id="2147483666" r:id="rId4"/>
  </p:sldLayoutIdLst>
  <p:txStyles>
    <p:titleStyle>
      <a:lvl1pPr algn="l" rtl="0" eaLnBrk="1" fontAlgn="base" hangingPunct="1">
        <a:spcBef>
          <a:spcPct val="0"/>
        </a:spcBef>
        <a:spcAft>
          <a:spcPct val="0"/>
        </a:spcAft>
        <a:defRPr sz="844" b="1">
          <a:solidFill>
            <a:srgbClr val="FF0000"/>
          </a:solidFill>
          <a:latin typeface="+mj-lt"/>
          <a:ea typeface="+mj-ea"/>
          <a:cs typeface="+mj-cs"/>
        </a:defRPr>
      </a:lvl1pPr>
      <a:lvl2pPr algn="l" rtl="0" eaLnBrk="1" fontAlgn="base" hangingPunct="1">
        <a:spcBef>
          <a:spcPct val="0"/>
        </a:spcBef>
        <a:spcAft>
          <a:spcPct val="0"/>
        </a:spcAft>
        <a:defRPr sz="844" b="1">
          <a:solidFill>
            <a:srgbClr val="FF0000"/>
          </a:solidFill>
          <a:latin typeface="Arial" charset="0"/>
        </a:defRPr>
      </a:lvl2pPr>
      <a:lvl3pPr algn="l" rtl="0" eaLnBrk="1" fontAlgn="base" hangingPunct="1">
        <a:spcBef>
          <a:spcPct val="0"/>
        </a:spcBef>
        <a:spcAft>
          <a:spcPct val="0"/>
        </a:spcAft>
        <a:defRPr sz="844" b="1">
          <a:solidFill>
            <a:srgbClr val="FF0000"/>
          </a:solidFill>
          <a:latin typeface="Arial" charset="0"/>
        </a:defRPr>
      </a:lvl3pPr>
      <a:lvl4pPr algn="l" rtl="0" eaLnBrk="1" fontAlgn="base" hangingPunct="1">
        <a:spcBef>
          <a:spcPct val="0"/>
        </a:spcBef>
        <a:spcAft>
          <a:spcPct val="0"/>
        </a:spcAft>
        <a:defRPr sz="844" b="1">
          <a:solidFill>
            <a:srgbClr val="FF0000"/>
          </a:solidFill>
          <a:latin typeface="Arial" charset="0"/>
        </a:defRPr>
      </a:lvl4pPr>
      <a:lvl5pPr algn="l" rtl="0" eaLnBrk="1" fontAlgn="base" hangingPunct="1">
        <a:spcBef>
          <a:spcPct val="0"/>
        </a:spcBef>
        <a:spcAft>
          <a:spcPct val="0"/>
        </a:spcAft>
        <a:defRPr sz="844" b="1">
          <a:solidFill>
            <a:srgbClr val="FF0000"/>
          </a:solidFill>
          <a:latin typeface="Arial" charset="0"/>
        </a:defRPr>
      </a:lvl5pPr>
      <a:lvl6pPr marL="192881" algn="l" rtl="0" eaLnBrk="1" fontAlgn="base" hangingPunct="1">
        <a:spcBef>
          <a:spcPct val="0"/>
        </a:spcBef>
        <a:spcAft>
          <a:spcPct val="0"/>
        </a:spcAft>
        <a:defRPr sz="844" b="1">
          <a:solidFill>
            <a:srgbClr val="FF0000"/>
          </a:solidFill>
          <a:latin typeface="Arial" charset="0"/>
        </a:defRPr>
      </a:lvl6pPr>
      <a:lvl7pPr marL="385763" algn="l" rtl="0" eaLnBrk="1" fontAlgn="base" hangingPunct="1">
        <a:spcBef>
          <a:spcPct val="0"/>
        </a:spcBef>
        <a:spcAft>
          <a:spcPct val="0"/>
        </a:spcAft>
        <a:defRPr sz="844" b="1">
          <a:solidFill>
            <a:srgbClr val="FF0000"/>
          </a:solidFill>
          <a:latin typeface="Arial" charset="0"/>
        </a:defRPr>
      </a:lvl7pPr>
      <a:lvl8pPr marL="578644" algn="l" rtl="0" eaLnBrk="1" fontAlgn="base" hangingPunct="1">
        <a:spcBef>
          <a:spcPct val="0"/>
        </a:spcBef>
        <a:spcAft>
          <a:spcPct val="0"/>
        </a:spcAft>
        <a:defRPr sz="844" b="1">
          <a:solidFill>
            <a:srgbClr val="FF0000"/>
          </a:solidFill>
          <a:latin typeface="Arial" charset="0"/>
        </a:defRPr>
      </a:lvl8pPr>
      <a:lvl9pPr marL="771525" algn="l" rtl="0" eaLnBrk="1" fontAlgn="base" hangingPunct="1">
        <a:spcBef>
          <a:spcPct val="0"/>
        </a:spcBef>
        <a:spcAft>
          <a:spcPct val="0"/>
        </a:spcAft>
        <a:defRPr sz="844" b="1">
          <a:solidFill>
            <a:srgbClr val="FF0000"/>
          </a:solidFill>
          <a:latin typeface="Arial" charset="0"/>
        </a:defRPr>
      </a:lvl9pPr>
    </p:titleStyle>
    <p:bodyStyle>
      <a:lvl1pPr marL="144661" indent="-144661" algn="l" rtl="0" eaLnBrk="1" fontAlgn="base" hangingPunct="1">
        <a:lnSpc>
          <a:spcPct val="120000"/>
        </a:lnSpc>
        <a:spcBef>
          <a:spcPct val="20000"/>
        </a:spcBef>
        <a:spcAft>
          <a:spcPct val="0"/>
        </a:spcAft>
        <a:buChar char="•"/>
        <a:defRPr>
          <a:solidFill>
            <a:schemeClr val="tx1"/>
          </a:solidFill>
          <a:latin typeface="+mn-lt"/>
          <a:ea typeface="+mn-ea"/>
          <a:cs typeface="+mn-cs"/>
        </a:defRPr>
      </a:lvl1pPr>
      <a:lvl2pPr marL="313433" indent="-120551" algn="l" rtl="0" eaLnBrk="1" fontAlgn="base" hangingPunct="1">
        <a:lnSpc>
          <a:spcPct val="120000"/>
        </a:lnSpc>
        <a:spcBef>
          <a:spcPct val="20000"/>
        </a:spcBef>
        <a:spcAft>
          <a:spcPct val="0"/>
        </a:spcAft>
        <a:buChar char="–"/>
        <a:defRPr>
          <a:solidFill>
            <a:schemeClr val="tx1"/>
          </a:solidFill>
          <a:latin typeface="+mn-lt"/>
        </a:defRPr>
      </a:lvl2pPr>
      <a:lvl3pPr marL="482204" indent="-96441" algn="l" rtl="0" eaLnBrk="1" fontAlgn="base" hangingPunct="1">
        <a:lnSpc>
          <a:spcPct val="120000"/>
        </a:lnSpc>
        <a:spcBef>
          <a:spcPct val="20000"/>
        </a:spcBef>
        <a:spcAft>
          <a:spcPct val="0"/>
        </a:spcAft>
        <a:buChar char="•"/>
        <a:defRPr>
          <a:solidFill>
            <a:schemeClr val="tx1"/>
          </a:solidFill>
          <a:latin typeface="+mn-lt"/>
        </a:defRPr>
      </a:lvl3pPr>
      <a:lvl4pPr marL="675085" indent="-96441" algn="l" rtl="0" eaLnBrk="1" fontAlgn="base" hangingPunct="1">
        <a:lnSpc>
          <a:spcPct val="120000"/>
        </a:lnSpc>
        <a:spcBef>
          <a:spcPct val="20000"/>
        </a:spcBef>
        <a:spcAft>
          <a:spcPct val="0"/>
        </a:spcAft>
        <a:buChar char="–"/>
        <a:defRPr>
          <a:solidFill>
            <a:schemeClr val="tx1"/>
          </a:solidFill>
          <a:latin typeface="+mn-lt"/>
        </a:defRPr>
      </a:lvl4pPr>
      <a:lvl5pPr marL="867966" indent="-96441" algn="l" rtl="0" eaLnBrk="1" fontAlgn="base" hangingPunct="1">
        <a:lnSpc>
          <a:spcPct val="120000"/>
        </a:lnSpc>
        <a:spcBef>
          <a:spcPct val="20000"/>
        </a:spcBef>
        <a:spcAft>
          <a:spcPct val="0"/>
        </a:spcAft>
        <a:buChar char="»"/>
        <a:defRPr>
          <a:solidFill>
            <a:schemeClr val="tx1"/>
          </a:solidFill>
          <a:latin typeface="+mn-lt"/>
        </a:defRPr>
      </a:lvl5pPr>
      <a:lvl6pPr marL="1060847" indent="-96441" algn="l" rtl="0" eaLnBrk="1" fontAlgn="base" hangingPunct="1">
        <a:lnSpc>
          <a:spcPct val="120000"/>
        </a:lnSpc>
        <a:spcBef>
          <a:spcPct val="20000"/>
        </a:spcBef>
        <a:spcAft>
          <a:spcPct val="0"/>
        </a:spcAft>
        <a:buChar char="»"/>
        <a:defRPr>
          <a:solidFill>
            <a:schemeClr val="tx1"/>
          </a:solidFill>
          <a:latin typeface="+mn-lt"/>
        </a:defRPr>
      </a:lvl6pPr>
      <a:lvl7pPr marL="1253729" indent="-96441" algn="l" rtl="0" eaLnBrk="1" fontAlgn="base" hangingPunct="1">
        <a:lnSpc>
          <a:spcPct val="120000"/>
        </a:lnSpc>
        <a:spcBef>
          <a:spcPct val="20000"/>
        </a:spcBef>
        <a:spcAft>
          <a:spcPct val="0"/>
        </a:spcAft>
        <a:buChar char="»"/>
        <a:defRPr>
          <a:solidFill>
            <a:schemeClr val="tx1"/>
          </a:solidFill>
          <a:latin typeface="+mn-lt"/>
        </a:defRPr>
      </a:lvl7pPr>
      <a:lvl8pPr marL="1446610" indent="-96441" algn="l" rtl="0" eaLnBrk="1" fontAlgn="base" hangingPunct="1">
        <a:lnSpc>
          <a:spcPct val="120000"/>
        </a:lnSpc>
        <a:spcBef>
          <a:spcPct val="20000"/>
        </a:spcBef>
        <a:spcAft>
          <a:spcPct val="0"/>
        </a:spcAft>
        <a:buChar char="»"/>
        <a:defRPr>
          <a:solidFill>
            <a:schemeClr val="tx1"/>
          </a:solidFill>
          <a:latin typeface="+mn-lt"/>
        </a:defRPr>
      </a:lvl8pPr>
      <a:lvl9pPr marL="1639491" indent="-96441" algn="l" rtl="0" eaLnBrk="1" fontAlgn="base" hangingPunct="1">
        <a:lnSpc>
          <a:spcPct val="120000"/>
        </a:lnSpc>
        <a:spcBef>
          <a:spcPct val="20000"/>
        </a:spcBef>
        <a:spcAft>
          <a:spcPct val="0"/>
        </a:spcAft>
        <a:buChar char="»"/>
        <a:defRPr>
          <a:solidFill>
            <a:schemeClr val="tx1"/>
          </a:solidFill>
          <a:latin typeface="+mn-lt"/>
        </a:defRPr>
      </a:lvl9pPr>
    </p:bodyStyle>
    <p:otherStyle>
      <a:defPPr>
        <a:defRPr lang="de-DE"/>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hyperlink" Target="mailto:felix.eberli@scs.ch"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D92EE30D-F0B8-4AC9-8FB9-8EBDBADA2F35}"/>
              </a:ext>
            </a:extLst>
          </p:cNvPr>
          <p:cNvSpPr txBox="1">
            <a:spLocks/>
          </p:cNvSpPr>
          <p:nvPr/>
        </p:nvSpPr>
        <p:spPr>
          <a:xfrm>
            <a:off x="360363" y="1124034"/>
            <a:ext cx="7091362" cy="720725"/>
          </a:xfrm>
          <a:prstGeom prst="rect">
            <a:avLst/>
          </a:prstGeom>
        </p:spPr>
        <p:txBody>
          <a:bodyPr anchor="b"/>
          <a:lstStyle>
            <a:lvl1pPr algn="l" rtl="0" eaLnBrk="1" fontAlgn="base" hangingPunct="1">
              <a:spcBef>
                <a:spcPct val="0"/>
              </a:spcBef>
              <a:spcAft>
                <a:spcPct val="0"/>
              </a:spcAft>
              <a:defRPr sz="2400" b="1">
                <a:solidFill>
                  <a:srgbClr val="000000"/>
                </a:solidFill>
                <a:latin typeface="+mj-lt"/>
                <a:ea typeface="+mj-ea"/>
                <a:cs typeface="+mj-cs"/>
              </a:defRPr>
            </a:lvl1pPr>
            <a:lvl2pPr algn="l" rtl="0" eaLnBrk="1" fontAlgn="base" hangingPunct="1">
              <a:spcBef>
                <a:spcPct val="0"/>
              </a:spcBef>
              <a:spcAft>
                <a:spcPct val="0"/>
              </a:spcAft>
              <a:defRPr sz="844" b="1">
                <a:solidFill>
                  <a:srgbClr val="FF0000"/>
                </a:solidFill>
                <a:latin typeface="Arial" charset="0"/>
              </a:defRPr>
            </a:lvl2pPr>
            <a:lvl3pPr algn="l" rtl="0" eaLnBrk="1" fontAlgn="base" hangingPunct="1">
              <a:spcBef>
                <a:spcPct val="0"/>
              </a:spcBef>
              <a:spcAft>
                <a:spcPct val="0"/>
              </a:spcAft>
              <a:defRPr sz="844" b="1">
                <a:solidFill>
                  <a:srgbClr val="FF0000"/>
                </a:solidFill>
                <a:latin typeface="Arial" charset="0"/>
              </a:defRPr>
            </a:lvl3pPr>
            <a:lvl4pPr algn="l" rtl="0" eaLnBrk="1" fontAlgn="base" hangingPunct="1">
              <a:spcBef>
                <a:spcPct val="0"/>
              </a:spcBef>
              <a:spcAft>
                <a:spcPct val="0"/>
              </a:spcAft>
              <a:defRPr sz="844" b="1">
                <a:solidFill>
                  <a:srgbClr val="FF0000"/>
                </a:solidFill>
                <a:latin typeface="Arial" charset="0"/>
              </a:defRPr>
            </a:lvl4pPr>
            <a:lvl5pPr algn="l" rtl="0" eaLnBrk="1" fontAlgn="base" hangingPunct="1">
              <a:spcBef>
                <a:spcPct val="0"/>
              </a:spcBef>
              <a:spcAft>
                <a:spcPct val="0"/>
              </a:spcAft>
              <a:defRPr sz="844" b="1">
                <a:solidFill>
                  <a:srgbClr val="FF0000"/>
                </a:solidFill>
                <a:latin typeface="Arial" charset="0"/>
              </a:defRPr>
            </a:lvl5pPr>
            <a:lvl6pPr marL="192881" algn="l" rtl="0" eaLnBrk="1" fontAlgn="base" hangingPunct="1">
              <a:spcBef>
                <a:spcPct val="0"/>
              </a:spcBef>
              <a:spcAft>
                <a:spcPct val="0"/>
              </a:spcAft>
              <a:defRPr sz="844" b="1">
                <a:solidFill>
                  <a:srgbClr val="FF0000"/>
                </a:solidFill>
                <a:latin typeface="Arial" charset="0"/>
              </a:defRPr>
            </a:lvl6pPr>
            <a:lvl7pPr marL="385763" algn="l" rtl="0" eaLnBrk="1" fontAlgn="base" hangingPunct="1">
              <a:spcBef>
                <a:spcPct val="0"/>
              </a:spcBef>
              <a:spcAft>
                <a:spcPct val="0"/>
              </a:spcAft>
              <a:defRPr sz="844" b="1">
                <a:solidFill>
                  <a:srgbClr val="FF0000"/>
                </a:solidFill>
                <a:latin typeface="Arial" charset="0"/>
              </a:defRPr>
            </a:lvl7pPr>
            <a:lvl8pPr marL="578644" algn="l" rtl="0" eaLnBrk="1" fontAlgn="base" hangingPunct="1">
              <a:spcBef>
                <a:spcPct val="0"/>
              </a:spcBef>
              <a:spcAft>
                <a:spcPct val="0"/>
              </a:spcAft>
              <a:defRPr sz="844" b="1">
                <a:solidFill>
                  <a:srgbClr val="FF0000"/>
                </a:solidFill>
                <a:latin typeface="Arial" charset="0"/>
              </a:defRPr>
            </a:lvl8pPr>
            <a:lvl9pPr marL="771525" algn="l" rtl="0" eaLnBrk="1" fontAlgn="base" hangingPunct="1">
              <a:spcBef>
                <a:spcPct val="0"/>
              </a:spcBef>
              <a:spcAft>
                <a:spcPct val="0"/>
              </a:spcAft>
              <a:defRPr sz="844" b="1">
                <a:solidFill>
                  <a:srgbClr val="FF0000"/>
                </a:solidFill>
                <a:latin typeface="Arial" charset="0"/>
              </a:defRPr>
            </a:lvl9pPr>
          </a:lstStyle>
          <a:p>
            <a:pPr>
              <a:defRPr/>
            </a:pPr>
            <a:r>
              <a:rPr lang="de-CH" sz="2800" kern="0" dirty="0" err="1">
                <a:latin typeface="Roboto" panose="02000000000000000000" pitchFamily="2" charset="0"/>
                <a:ea typeface="Roboto" panose="02000000000000000000" pitchFamily="2" charset="0"/>
              </a:rPr>
              <a:t>supercomputing</a:t>
            </a:r>
            <a:r>
              <a:rPr lang="de-CH" sz="2800" kern="0" dirty="0">
                <a:latin typeface="Roboto" panose="02000000000000000000" pitchFamily="2" charset="0"/>
                <a:ea typeface="Roboto" panose="02000000000000000000" pitchFamily="2" charset="0"/>
              </a:rPr>
              <a:t> </a:t>
            </a:r>
            <a:r>
              <a:rPr lang="de-CH" sz="2800" kern="0" dirty="0" err="1">
                <a:latin typeface="Roboto" panose="02000000000000000000" pitchFamily="2" charset="0"/>
                <a:ea typeface="Roboto" panose="02000000000000000000" pitchFamily="2" charset="0"/>
              </a:rPr>
              <a:t>systems</a:t>
            </a:r>
            <a:r>
              <a:rPr lang="de-CH" sz="2800" kern="0" dirty="0">
                <a:latin typeface="Roboto" panose="02000000000000000000" pitchFamily="2" charset="0"/>
                <a:ea typeface="Roboto" panose="02000000000000000000" pitchFamily="2" charset="0"/>
              </a:rPr>
              <a:t> </a:t>
            </a:r>
            <a:r>
              <a:rPr lang="de-CH" sz="2800" kern="0" dirty="0" err="1">
                <a:latin typeface="Roboto" panose="02000000000000000000" pitchFamily="2" charset="0"/>
                <a:ea typeface="Roboto" panose="02000000000000000000" pitchFamily="2" charset="0"/>
              </a:rPr>
              <a:t>ag</a:t>
            </a:r>
            <a:endParaRPr lang="en-US" sz="2800" kern="0" dirty="0">
              <a:latin typeface="Roboto" panose="02000000000000000000" pitchFamily="2" charset="0"/>
              <a:ea typeface="Roboto" panose="02000000000000000000" pitchFamily="2" charset="0"/>
            </a:endParaRPr>
          </a:p>
        </p:txBody>
      </p:sp>
      <p:sp>
        <p:nvSpPr>
          <p:cNvPr id="6" name="Textplatzhalter 6">
            <a:extLst>
              <a:ext uri="{FF2B5EF4-FFF2-40B4-BE49-F238E27FC236}">
                <a16:creationId xmlns:a16="http://schemas.microsoft.com/office/drawing/2014/main" id="{5B5AF8F6-4C1A-4238-85C2-03FE2F95F036}"/>
              </a:ext>
            </a:extLst>
          </p:cNvPr>
          <p:cNvSpPr txBox="1">
            <a:spLocks/>
          </p:cNvSpPr>
          <p:nvPr/>
        </p:nvSpPr>
        <p:spPr>
          <a:xfrm>
            <a:off x="360363" y="2218872"/>
            <a:ext cx="6372225" cy="1525586"/>
          </a:xfrm>
          <a:prstGeom prst="rect">
            <a:avLst/>
          </a:prstGeom>
        </p:spPr>
        <p:txBody>
          <a:bodyPr/>
          <a:lstStyle>
            <a:lvl1pPr marL="144661" indent="-144661" algn="l" rtl="0" eaLnBrk="1" fontAlgn="base" hangingPunct="1">
              <a:lnSpc>
                <a:spcPct val="120000"/>
              </a:lnSpc>
              <a:spcBef>
                <a:spcPct val="20000"/>
              </a:spcBef>
              <a:spcAft>
                <a:spcPct val="0"/>
              </a:spcAft>
              <a:buChar char="•"/>
              <a:defRPr>
                <a:solidFill>
                  <a:schemeClr val="tx1"/>
                </a:solidFill>
                <a:latin typeface="+mn-lt"/>
                <a:ea typeface="+mn-ea"/>
                <a:cs typeface="+mn-cs"/>
              </a:defRPr>
            </a:lvl1pPr>
            <a:lvl2pPr marL="313433" indent="-120551" algn="l" rtl="0" eaLnBrk="1" fontAlgn="base" hangingPunct="1">
              <a:lnSpc>
                <a:spcPct val="120000"/>
              </a:lnSpc>
              <a:spcBef>
                <a:spcPct val="20000"/>
              </a:spcBef>
              <a:spcAft>
                <a:spcPct val="0"/>
              </a:spcAft>
              <a:buChar char="–"/>
              <a:defRPr>
                <a:solidFill>
                  <a:schemeClr val="tx1"/>
                </a:solidFill>
                <a:latin typeface="+mn-lt"/>
              </a:defRPr>
            </a:lvl2pPr>
            <a:lvl3pPr marL="482204" indent="-96441" algn="l" rtl="0" eaLnBrk="1" fontAlgn="base" hangingPunct="1">
              <a:lnSpc>
                <a:spcPct val="120000"/>
              </a:lnSpc>
              <a:spcBef>
                <a:spcPct val="20000"/>
              </a:spcBef>
              <a:spcAft>
                <a:spcPct val="0"/>
              </a:spcAft>
              <a:buChar char="•"/>
              <a:defRPr>
                <a:solidFill>
                  <a:schemeClr val="tx1"/>
                </a:solidFill>
                <a:latin typeface="+mn-lt"/>
              </a:defRPr>
            </a:lvl3pPr>
            <a:lvl4pPr marL="675085" indent="-96441" algn="l" rtl="0" eaLnBrk="1" fontAlgn="base" hangingPunct="1">
              <a:lnSpc>
                <a:spcPct val="120000"/>
              </a:lnSpc>
              <a:spcBef>
                <a:spcPct val="20000"/>
              </a:spcBef>
              <a:spcAft>
                <a:spcPct val="0"/>
              </a:spcAft>
              <a:buChar char="–"/>
              <a:defRPr>
                <a:solidFill>
                  <a:schemeClr val="tx1"/>
                </a:solidFill>
                <a:latin typeface="+mn-lt"/>
              </a:defRPr>
            </a:lvl4pPr>
            <a:lvl5pPr marL="867966" indent="-96441" algn="l" rtl="0" eaLnBrk="1" fontAlgn="base" hangingPunct="1">
              <a:lnSpc>
                <a:spcPct val="120000"/>
              </a:lnSpc>
              <a:spcBef>
                <a:spcPct val="20000"/>
              </a:spcBef>
              <a:spcAft>
                <a:spcPct val="0"/>
              </a:spcAft>
              <a:buChar char="»"/>
              <a:defRPr>
                <a:solidFill>
                  <a:schemeClr val="tx1"/>
                </a:solidFill>
                <a:latin typeface="+mn-lt"/>
              </a:defRPr>
            </a:lvl5pPr>
            <a:lvl6pPr marL="1060847" indent="-96441" algn="l" rtl="0" eaLnBrk="1" fontAlgn="base" hangingPunct="1">
              <a:lnSpc>
                <a:spcPct val="120000"/>
              </a:lnSpc>
              <a:spcBef>
                <a:spcPct val="20000"/>
              </a:spcBef>
              <a:spcAft>
                <a:spcPct val="0"/>
              </a:spcAft>
              <a:buChar char="»"/>
              <a:defRPr>
                <a:solidFill>
                  <a:schemeClr val="tx1"/>
                </a:solidFill>
                <a:latin typeface="+mn-lt"/>
              </a:defRPr>
            </a:lvl6pPr>
            <a:lvl7pPr marL="1253729" indent="-96441" algn="l" rtl="0" eaLnBrk="1" fontAlgn="base" hangingPunct="1">
              <a:lnSpc>
                <a:spcPct val="120000"/>
              </a:lnSpc>
              <a:spcBef>
                <a:spcPct val="20000"/>
              </a:spcBef>
              <a:spcAft>
                <a:spcPct val="0"/>
              </a:spcAft>
              <a:buChar char="»"/>
              <a:defRPr>
                <a:solidFill>
                  <a:schemeClr val="tx1"/>
                </a:solidFill>
                <a:latin typeface="+mn-lt"/>
              </a:defRPr>
            </a:lvl7pPr>
            <a:lvl8pPr marL="1446610" indent="-96441" algn="l" rtl="0" eaLnBrk="1" fontAlgn="base" hangingPunct="1">
              <a:lnSpc>
                <a:spcPct val="120000"/>
              </a:lnSpc>
              <a:spcBef>
                <a:spcPct val="20000"/>
              </a:spcBef>
              <a:spcAft>
                <a:spcPct val="0"/>
              </a:spcAft>
              <a:buChar char="»"/>
              <a:defRPr>
                <a:solidFill>
                  <a:schemeClr val="tx1"/>
                </a:solidFill>
                <a:latin typeface="+mn-lt"/>
              </a:defRPr>
            </a:lvl8pPr>
            <a:lvl9pPr marL="1639491" indent="-96441" algn="l" rtl="0" eaLnBrk="1" fontAlgn="base" hangingPunct="1">
              <a:lnSpc>
                <a:spcPct val="120000"/>
              </a:lnSpc>
              <a:spcBef>
                <a:spcPct val="20000"/>
              </a:spcBef>
              <a:spcAft>
                <a:spcPct val="0"/>
              </a:spcAft>
              <a:buChar char="»"/>
              <a:defRPr>
                <a:solidFill>
                  <a:schemeClr val="tx1"/>
                </a:solidFill>
                <a:latin typeface="+mn-lt"/>
              </a:defRPr>
            </a:lvl9pPr>
          </a:lstStyle>
          <a:p>
            <a:pPr marL="0" indent="0">
              <a:lnSpc>
                <a:spcPct val="100000"/>
              </a:lnSpc>
              <a:spcBef>
                <a:spcPts val="1800"/>
              </a:spcBef>
              <a:spcAft>
                <a:spcPts val="0"/>
              </a:spcAft>
              <a:buNone/>
              <a:defRPr/>
            </a:pPr>
            <a:r>
              <a:rPr lang="en-US" b="1" kern="0" dirty="0">
                <a:latin typeface="Roboto" panose="02000000000000000000" pitchFamily="2" charset="0"/>
                <a:ea typeface="Roboto" panose="02000000000000000000" pitchFamily="2" charset="0"/>
              </a:rPr>
              <a:t>company profile and selected applications</a:t>
            </a:r>
            <a:endParaRPr lang="en-GB" b="1" kern="0" dirty="0">
              <a:latin typeface="Roboto" panose="02000000000000000000" pitchFamily="2" charset="0"/>
              <a:ea typeface="Roboto" panose="02000000000000000000" pitchFamily="2" charset="0"/>
            </a:endParaRPr>
          </a:p>
          <a:p>
            <a:pPr marL="0" indent="0">
              <a:lnSpc>
                <a:spcPct val="100000"/>
              </a:lnSpc>
              <a:spcBef>
                <a:spcPts val="1800"/>
              </a:spcBef>
              <a:spcAft>
                <a:spcPts val="0"/>
              </a:spcAft>
              <a:buNone/>
              <a:defRPr/>
            </a:pPr>
            <a:r>
              <a:rPr lang="en-GB" kern="0" dirty="0">
                <a:latin typeface="Roboto" panose="02000000000000000000" pitchFamily="2" charset="0"/>
                <a:ea typeface="Roboto" panose="02000000000000000000" pitchFamily="2" charset="0"/>
              </a:rPr>
              <a:t>by </a:t>
            </a:r>
            <a:r>
              <a:rPr lang="en-GB" kern="0" dirty="0" err="1">
                <a:latin typeface="Roboto" panose="02000000000000000000" pitchFamily="2" charset="0"/>
                <a:ea typeface="Roboto" panose="02000000000000000000" pitchFamily="2" charset="0"/>
              </a:rPr>
              <a:t>christof</a:t>
            </a:r>
            <a:r>
              <a:rPr lang="en-GB" kern="0" dirty="0">
                <a:latin typeface="Roboto" panose="02000000000000000000" pitchFamily="2" charset="0"/>
                <a:ea typeface="Roboto" panose="02000000000000000000" pitchFamily="2" charset="0"/>
              </a:rPr>
              <a:t> </a:t>
            </a:r>
            <a:r>
              <a:rPr lang="en-GB" kern="0" dirty="0" err="1">
                <a:latin typeface="Roboto" panose="02000000000000000000" pitchFamily="2" charset="0"/>
                <a:ea typeface="Roboto" panose="02000000000000000000" pitchFamily="2" charset="0"/>
              </a:rPr>
              <a:t>bühler</a:t>
            </a:r>
            <a:r>
              <a:rPr lang="en-GB" kern="0" dirty="0">
                <a:latin typeface="Roboto" panose="02000000000000000000" pitchFamily="2" charset="0"/>
                <a:ea typeface="Roboto" panose="02000000000000000000" pitchFamily="2" charset="0"/>
              </a:rPr>
              <a:t> and </a:t>
            </a:r>
            <a:r>
              <a:rPr lang="en-GB" kern="0" dirty="0" err="1">
                <a:latin typeface="Roboto" panose="02000000000000000000" pitchFamily="2" charset="0"/>
                <a:ea typeface="Roboto" panose="02000000000000000000" pitchFamily="2" charset="0"/>
              </a:rPr>
              <a:t>felix</a:t>
            </a:r>
            <a:r>
              <a:rPr lang="en-GB" kern="0" dirty="0">
                <a:latin typeface="Roboto" panose="02000000000000000000" pitchFamily="2" charset="0"/>
                <a:ea typeface="Roboto" panose="02000000000000000000" pitchFamily="2" charset="0"/>
              </a:rPr>
              <a:t> </a:t>
            </a:r>
            <a:r>
              <a:rPr lang="en-GB" kern="0" dirty="0" err="1">
                <a:latin typeface="Roboto" panose="02000000000000000000" pitchFamily="2" charset="0"/>
                <a:ea typeface="Roboto" panose="02000000000000000000" pitchFamily="2" charset="0"/>
              </a:rPr>
              <a:t>eberli</a:t>
            </a:r>
            <a:endParaRPr lang="en-GB" kern="0" dirty="0">
              <a:latin typeface="Roboto" panose="02000000000000000000" pitchFamily="2" charset="0"/>
              <a:ea typeface="Roboto" panose="02000000000000000000" pitchFamily="2" charset="0"/>
            </a:endParaRPr>
          </a:p>
          <a:p>
            <a:pPr marL="0" indent="0">
              <a:lnSpc>
                <a:spcPct val="100000"/>
              </a:lnSpc>
              <a:spcBef>
                <a:spcPts val="1800"/>
              </a:spcBef>
              <a:spcAft>
                <a:spcPts val="0"/>
              </a:spcAft>
              <a:buNone/>
              <a:defRPr/>
            </a:pPr>
            <a:r>
              <a:rPr lang="en-GB" kern="0" dirty="0" err="1">
                <a:latin typeface="Roboto" panose="02000000000000000000" pitchFamily="2" charset="0"/>
                <a:ea typeface="Roboto" panose="02000000000000000000" pitchFamily="2" charset="0"/>
              </a:rPr>
              <a:t>september</a:t>
            </a:r>
            <a:r>
              <a:rPr lang="en-GB" kern="0" dirty="0">
                <a:latin typeface="Roboto" panose="02000000000000000000" pitchFamily="2" charset="0"/>
                <a:ea typeface="Roboto" panose="02000000000000000000" pitchFamily="2" charset="0"/>
              </a:rPr>
              <a:t> 2021</a:t>
            </a:r>
            <a:endParaRPr lang="en-US" kern="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05481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1563" y="12996468"/>
            <a:ext cx="308850" cy="30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292080" y="1614897"/>
            <a:ext cx="3601201" cy="2416046"/>
          </a:xfrm>
          <a:prstGeom prst="rect">
            <a:avLst/>
          </a:prstGeom>
        </p:spPr>
        <p:txBody>
          <a:bodyPr wrap="square" lIns="36000" tIns="0" rIns="0" bIns="0">
            <a:spAutoFit/>
          </a:bodyPr>
          <a:lstStyle/>
          <a:p>
            <a:pPr marL="88900">
              <a:spcAft>
                <a:spcPts val="1800"/>
              </a:spcAft>
              <a:tabLst>
                <a:tab pos="266700" algn="l"/>
              </a:tabLst>
            </a:pPr>
            <a:r>
              <a:rPr lang="en-US" dirty="0">
                <a:solidFill>
                  <a:schemeClr val="tx1">
                    <a:lumMod val="50000"/>
                    <a:lumOff val="50000"/>
                  </a:schemeClr>
                </a:solidFill>
                <a:latin typeface="Roboto" panose="02000000000000000000" pitchFamily="2" charset="0"/>
                <a:ea typeface="Roboto" panose="02000000000000000000" pitchFamily="2" charset="0"/>
              </a:rPr>
              <a:t>founded in 1993 by </a:t>
            </a:r>
            <a:br>
              <a:rPr lang="en-US" dirty="0">
                <a:solidFill>
                  <a:schemeClr val="tx1">
                    <a:lumMod val="50000"/>
                    <a:lumOff val="50000"/>
                  </a:schemeClr>
                </a:solidFill>
                <a:latin typeface="Roboto" panose="02000000000000000000" pitchFamily="2" charset="0"/>
                <a:ea typeface="Roboto" panose="02000000000000000000" pitchFamily="2" charset="0"/>
              </a:rPr>
            </a:br>
            <a:r>
              <a:rPr lang="en-US" dirty="0">
                <a:solidFill>
                  <a:schemeClr val="tx1">
                    <a:lumMod val="50000"/>
                    <a:lumOff val="50000"/>
                  </a:schemeClr>
                </a:solidFill>
                <a:latin typeface="Roboto" panose="02000000000000000000" pitchFamily="2" charset="0"/>
                <a:ea typeface="Roboto" panose="02000000000000000000" pitchFamily="2" charset="0"/>
              </a:rPr>
              <a:t>prof. dr. </a:t>
            </a:r>
            <a:r>
              <a:rPr lang="en-US" dirty="0" err="1">
                <a:solidFill>
                  <a:schemeClr val="tx1">
                    <a:lumMod val="50000"/>
                    <a:lumOff val="50000"/>
                  </a:schemeClr>
                </a:solidFill>
                <a:latin typeface="Roboto" panose="02000000000000000000" pitchFamily="2" charset="0"/>
                <a:ea typeface="Roboto" panose="02000000000000000000" pitchFamily="2" charset="0"/>
              </a:rPr>
              <a:t>anton</a:t>
            </a:r>
            <a:r>
              <a:rPr lang="en-US" dirty="0">
                <a:solidFill>
                  <a:schemeClr val="tx1">
                    <a:lumMod val="50000"/>
                    <a:lumOff val="50000"/>
                  </a:schemeClr>
                </a:solidFill>
                <a:latin typeface="Roboto" panose="02000000000000000000" pitchFamily="2" charset="0"/>
                <a:ea typeface="Roboto" panose="02000000000000000000" pitchFamily="2" charset="0"/>
              </a:rPr>
              <a:t> </a:t>
            </a:r>
            <a:r>
              <a:rPr lang="en-US" dirty="0" err="1">
                <a:solidFill>
                  <a:schemeClr val="tx1">
                    <a:lumMod val="50000"/>
                    <a:lumOff val="50000"/>
                  </a:schemeClr>
                </a:solidFill>
                <a:latin typeface="Roboto" panose="02000000000000000000" pitchFamily="2" charset="0"/>
                <a:ea typeface="Roboto" panose="02000000000000000000" pitchFamily="2" charset="0"/>
              </a:rPr>
              <a:t>gunzinger</a:t>
            </a:r>
            <a:endParaRPr lang="en-US" dirty="0">
              <a:solidFill>
                <a:schemeClr val="tx1">
                  <a:lumMod val="50000"/>
                  <a:lumOff val="50000"/>
                </a:schemeClr>
              </a:solidFill>
              <a:latin typeface="Roboto" panose="02000000000000000000" pitchFamily="2" charset="0"/>
              <a:ea typeface="Roboto" panose="02000000000000000000" pitchFamily="2" charset="0"/>
            </a:endParaRPr>
          </a:p>
          <a:p>
            <a:pPr marL="88900">
              <a:spcAft>
                <a:spcPts val="1800"/>
              </a:spcAft>
              <a:tabLst>
                <a:tab pos="266700" algn="l"/>
              </a:tabLst>
            </a:pPr>
            <a:r>
              <a:rPr lang="en-US" dirty="0">
                <a:solidFill>
                  <a:schemeClr val="tx1">
                    <a:lumMod val="50000"/>
                    <a:lumOff val="50000"/>
                  </a:schemeClr>
                </a:solidFill>
                <a:latin typeface="Roboto" panose="02000000000000000000" pitchFamily="2" charset="0"/>
                <a:ea typeface="Roboto" panose="02000000000000000000" pitchFamily="2" charset="0"/>
                <a:sym typeface="Symbol"/>
              </a:rPr>
              <a:t></a:t>
            </a:r>
            <a:r>
              <a:rPr lang="en-US" sz="400" dirty="0">
                <a:solidFill>
                  <a:schemeClr val="tx1">
                    <a:lumMod val="50000"/>
                    <a:lumOff val="50000"/>
                  </a:schemeClr>
                </a:solidFill>
                <a:latin typeface="Roboto" panose="02000000000000000000" pitchFamily="2" charset="0"/>
                <a:ea typeface="Roboto" panose="02000000000000000000" pitchFamily="2" charset="0"/>
                <a:sym typeface="Symbol"/>
              </a:rPr>
              <a:t> </a:t>
            </a:r>
            <a:r>
              <a:rPr lang="en-US" dirty="0">
                <a:solidFill>
                  <a:schemeClr val="tx1">
                    <a:lumMod val="50000"/>
                    <a:lumOff val="50000"/>
                  </a:schemeClr>
                </a:solidFill>
                <a:latin typeface="Roboto" panose="02000000000000000000" pitchFamily="2" charset="0"/>
                <a:ea typeface="Roboto" panose="02000000000000000000" pitchFamily="2" charset="0"/>
              </a:rPr>
              <a:t>130 employees</a:t>
            </a:r>
            <a:endParaRPr lang="en-US" baseline="10000" dirty="0">
              <a:solidFill>
                <a:schemeClr val="tx1">
                  <a:lumMod val="50000"/>
                  <a:lumOff val="50000"/>
                </a:schemeClr>
              </a:solidFill>
              <a:latin typeface="Roboto" panose="02000000000000000000" pitchFamily="2" charset="0"/>
              <a:ea typeface="Roboto" panose="02000000000000000000" pitchFamily="2" charset="0"/>
            </a:endParaRPr>
          </a:p>
          <a:p>
            <a:pPr marL="88900">
              <a:spcAft>
                <a:spcPts val="1800"/>
              </a:spcAft>
              <a:tabLst>
                <a:tab pos="266700" algn="l"/>
              </a:tabLst>
            </a:pPr>
            <a:r>
              <a:rPr lang="en-US" dirty="0">
                <a:solidFill>
                  <a:schemeClr val="tx1">
                    <a:lumMod val="50000"/>
                    <a:lumOff val="50000"/>
                  </a:schemeClr>
                </a:solidFill>
                <a:latin typeface="Roboto" panose="02000000000000000000" pitchFamily="2" charset="0"/>
                <a:ea typeface="Roboto" panose="02000000000000000000" pitchFamily="2" charset="0"/>
              </a:rPr>
              <a:t>service provider for </a:t>
            </a:r>
            <a:br>
              <a:rPr lang="en-US" dirty="0">
                <a:solidFill>
                  <a:schemeClr val="tx1">
                    <a:lumMod val="50000"/>
                    <a:lumOff val="50000"/>
                  </a:schemeClr>
                </a:solidFill>
                <a:latin typeface="Roboto" panose="02000000000000000000" pitchFamily="2" charset="0"/>
                <a:ea typeface="Roboto" panose="02000000000000000000" pitchFamily="2" charset="0"/>
              </a:rPr>
            </a:br>
            <a:r>
              <a:rPr lang="en-US" dirty="0">
                <a:solidFill>
                  <a:schemeClr val="tx1">
                    <a:lumMod val="50000"/>
                    <a:lumOff val="50000"/>
                  </a:schemeClr>
                </a:solidFill>
                <a:latin typeface="Roboto" panose="02000000000000000000" pitchFamily="2" charset="0"/>
                <a:ea typeface="Roboto" panose="02000000000000000000" pitchFamily="2" charset="0"/>
              </a:rPr>
              <a:t>industry </a:t>
            </a:r>
            <a:r>
              <a:rPr lang="en-US" sz="1600" dirty="0">
                <a:solidFill>
                  <a:schemeClr val="tx1">
                    <a:lumMod val="50000"/>
                    <a:lumOff val="50000"/>
                  </a:schemeClr>
                </a:solidFill>
                <a:latin typeface="Roboto" panose="02000000000000000000" pitchFamily="2" charset="0"/>
                <a:ea typeface="Roboto" panose="02000000000000000000" pitchFamily="2" charset="0"/>
              </a:rPr>
              <a:t>&amp;</a:t>
            </a:r>
            <a:r>
              <a:rPr lang="en-US" dirty="0">
                <a:solidFill>
                  <a:schemeClr val="tx1">
                    <a:lumMod val="50000"/>
                    <a:lumOff val="50000"/>
                  </a:schemeClr>
                </a:solidFill>
                <a:latin typeface="Roboto" panose="02000000000000000000" pitchFamily="2" charset="0"/>
                <a:ea typeface="Roboto" panose="02000000000000000000" pitchFamily="2" charset="0"/>
              </a:rPr>
              <a:t> academics </a:t>
            </a:r>
          </a:p>
          <a:p>
            <a:pPr marL="88900">
              <a:spcAft>
                <a:spcPts val="1800"/>
              </a:spcAft>
              <a:tabLst>
                <a:tab pos="266700" algn="l"/>
              </a:tabLst>
            </a:pPr>
            <a:r>
              <a:rPr lang="en-US" dirty="0" err="1">
                <a:solidFill>
                  <a:schemeClr val="tx1">
                    <a:lumMod val="50000"/>
                    <a:lumOff val="50000"/>
                  </a:schemeClr>
                </a:solidFill>
                <a:latin typeface="Roboto" panose="02000000000000000000" pitchFamily="2" charset="0"/>
                <a:ea typeface="Roboto" panose="02000000000000000000" pitchFamily="2" charset="0"/>
              </a:rPr>
              <a:t>ip</a:t>
            </a:r>
            <a:r>
              <a:rPr lang="en-US" dirty="0">
                <a:solidFill>
                  <a:schemeClr val="tx1">
                    <a:lumMod val="50000"/>
                    <a:lumOff val="50000"/>
                  </a:schemeClr>
                </a:solidFill>
                <a:latin typeface="Roboto" panose="02000000000000000000" pitchFamily="2" charset="0"/>
                <a:ea typeface="Roboto" panose="02000000000000000000" pitchFamily="2" charset="0"/>
              </a:rPr>
              <a:t> goes to customer</a:t>
            </a:r>
            <a:endParaRPr lang="en-US" sz="2400" dirty="0">
              <a:solidFill>
                <a:schemeClr val="tx1">
                  <a:lumMod val="50000"/>
                  <a:lumOff val="50000"/>
                </a:schemeClr>
              </a:solidFill>
              <a:latin typeface="Roboto" panose="02000000000000000000" pitchFamily="2" charset="0"/>
              <a:ea typeface="Roboto" panose="02000000000000000000" pitchFamily="2" charset="0"/>
            </a:endParaRPr>
          </a:p>
        </p:txBody>
      </p:sp>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6164"/>
          <a:stretch/>
        </p:blipFill>
        <p:spPr bwMode="auto">
          <a:xfrm>
            <a:off x="8148608" y="1352253"/>
            <a:ext cx="618263" cy="778916"/>
          </a:xfrm>
          <a:prstGeom prst="rect">
            <a:avLst/>
          </a:prstGeom>
          <a:noFill/>
          <a:ln w="12700">
            <a:solidFill>
              <a:schemeClr val="tx1">
                <a:lumMod val="65000"/>
                <a:lumOff val="3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285988" y="1343352"/>
            <a:ext cx="4661240" cy="3111728"/>
            <a:chOff x="1340753" y="2451195"/>
            <a:chExt cx="3371376" cy="2250647"/>
          </a:xfrm>
        </p:grpSpPr>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0753" y="2457633"/>
              <a:ext cx="1569132" cy="22442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5447" y="2451195"/>
              <a:ext cx="1676682" cy="2140281"/>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ctrTitle"/>
          </p:nvPr>
        </p:nvSpPr>
        <p:spPr/>
        <p:txBody>
          <a:bodyPr/>
          <a:lstStyle/>
          <a:p>
            <a:r>
              <a:rPr lang="en-US" sz="2800" dirty="0">
                <a:solidFill>
                  <a:srgbClr val="FF0000"/>
                </a:solidFill>
                <a:latin typeface="Roboto" panose="02000000000000000000" pitchFamily="2" charset="0"/>
                <a:ea typeface="Roboto" panose="02000000000000000000" pitchFamily="2" charset="0"/>
              </a:rPr>
              <a:t>supercomputing systems - our origin </a:t>
            </a:r>
            <a:endParaRPr lang="en-US" sz="2800" dirty="0">
              <a:solidFill>
                <a:srgbClr val="FF0000"/>
              </a:solidFill>
            </a:endParaRPr>
          </a:p>
        </p:txBody>
      </p:sp>
    </p:spTree>
    <p:extLst>
      <p:ext uri="{BB962C8B-B14F-4D97-AF65-F5344CB8AC3E}">
        <p14:creationId xmlns:p14="http://schemas.microsoft.com/office/powerpoint/2010/main" val="2485449045"/>
      </p:ext>
    </p:extLst>
  </p:cSld>
  <p:clrMapOvr>
    <a:masterClrMapping/>
  </p:clrMapOvr>
  <mc:AlternateContent xmlns:mc="http://schemas.openxmlformats.org/markup-compatibility/2006" xmlns:p14="http://schemas.microsoft.com/office/powerpoint/2010/main">
    <mc:Choice Requires="p14">
      <p:transition p14:dur="10" advTm="6000"/>
    </mc:Choice>
    <mc:Fallback xmlns="">
      <p:transition advTm="6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1243DC3A-54F8-471F-8F56-642314C6596D}"/>
              </a:ext>
            </a:extLst>
          </p:cNvPr>
          <p:cNvSpPr>
            <a:spLocks noGrp="1"/>
          </p:cNvSpPr>
          <p:nvPr>
            <p:ph type="ctrTitle"/>
          </p:nvPr>
        </p:nvSpPr>
        <p:spPr>
          <a:xfrm>
            <a:off x="228600" y="134526"/>
            <a:ext cx="8591872" cy="400050"/>
          </a:xfrm>
        </p:spPr>
        <p:txBody>
          <a:bodyPr/>
          <a:lstStyle/>
          <a:p>
            <a:r>
              <a:rPr lang="en-US" sz="2800" spc="0" dirty="0">
                <a:solidFill>
                  <a:srgbClr val="FF0000"/>
                </a:solidFill>
                <a:latin typeface="Roboto" panose="02000000000000000000" pitchFamily="2" charset="0"/>
                <a:ea typeface="Roboto" panose="02000000000000000000" pitchFamily="2" charset="0"/>
              </a:rPr>
              <a:t>speed-up </a:t>
            </a:r>
            <a:r>
              <a:rPr lang="de-CH" sz="2800" spc="0" dirty="0" err="1">
                <a:solidFill>
                  <a:srgbClr val="FF0000"/>
                </a:solidFill>
                <a:latin typeface="Roboto" panose="02000000000000000000" pitchFamily="2" charset="0"/>
                <a:ea typeface="Roboto" panose="02000000000000000000" pitchFamily="2" charset="0"/>
              </a:rPr>
              <a:t>photogrammetry</a:t>
            </a:r>
            <a:endParaRPr lang="en-US" sz="2800" dirty="0">
              <a:solidFill>
                <a:srgbClr val="FF0000"/>
              </a:solidFill>
            </a:endParaRPr>
          </a:p>
        </p:txBody>
      </p:sp>
      <p:sp>
        <p:nvSpPr>
          <p:cNvPr id="33" name="Rectangle 32">
            <a:extLst>
              <a:ext uri="{FF2B5EF4-FFF2-40B4-BE49-F238E27FC236}">
                <a16:creationId xmlns:a16="http://schemas.microsoft.com/office/drawing/2014/main" id="{4A70A8CF-B80F-4D1D-9690-2A42676DD2CE}"/>
              </a:ext>
            </a:extLst>
          </p:cNvPr>
          <p:cNvSpPr/>
          <p:nvPr/>
        </p:nvSpPr>
        <p:spPr>
          <a:xfrm>
            <a:off x="282772" y="4336143"/>
            <a:ext cx="7601596" cy="369332"/>
          </a:xfrm>
          <a:prstGeom prst="rect">
            <a:avLst/>
          </a:prstGeom>
        </p:spPr>
        <p:txBody>
          <a:bodyPr wrap="square">
            <a:spAutoFit/>
          </a:bodyPr>
          <a:lstStyle/>
          <a:p>
            <a:pPr>
              <a:spcBef>
                <a:spcPts val="0"/>
              </a:spcBef>
              <a:spcAft>
                <a:spcPts val="0"/>
              </a:spcAft>
              <a:tabLst>
                <a:tab pos="361950" algn="l"/>
              </a:tabLst>
            </a:pPr>
            <a:r>
              <a:rPr lang="en-US" dirty="0">
                <a:solidFill>
                  <a:schemeClr val="tx1">
                    <a:lumMod val="50000"/>
                    <a:lumOff val="50000"/>
                  </a:schemeClr>
                </a:solidFill>
                <a:latin typeface="Roboto" panose="02000000000000000000"/>
              </a:rPr>
              <a:t>reduced processing time: 3 weeks </a:t>
            </a:r>
            <a:r>
              <a:rPr lang="en-US" dirty="0">
                <a:solidFill>
                  <a:schemeClr val="tx1">
                    <a:lumMod val="50000"/>
                    <a:lumOff val="50000"/>
                  </a:schemeClr>
                </a:solidFill>
                <a:latin typeface="Roboto" panose="02000000000000000000"/>
                <a:sym typeface="Wingdings" panose="05000000000000000000" pitchFamily="2" charset="2"/>
              </a:rPr>
              <a:t></a:t>
            </a:r>
            <a:r>
              <a:rPr lang="en-US" dirty="0">
                <a:solidFill>
                  <a:schemeClr val="tx1">
                    <a:lumMod val="50000"/>
                    <a:lumOff val="50000"/>
                  </a:schemeClr>
                </a:solidFill>
                <a:latin typeface="Roboto" panose="02000000000000000000"/>
              </a:rPr>
              <a:t> 1 day </a:t>
            </a:r>
          </a:p>
        </p:txBody>
      </p:sp>
      <p:grpSp>
        <p:nvGrpSpPr>
          <p:cNvPr id="11" name="Group 10">
            <a:extLst>
              <a:ext uri="{FF2B5EF4-FFF2-40B4-BE49-F238E27FC236}">
                <a16:creationId xmlns:a16="http://schemas.microsoft.com/office/drawing/2014/main" id="{A8393FDC-CA95-415F-9817-B0B704988FDD}"/>
              </a:ext>
            </a:extLst>
          </p:cNvPr>
          <p:cNvGrpSpPr/>
          <p:nvPr/>
        </p:nvGrpSpPr>
        <p:grpSpPr>
          <a:xfrm>
            <a:off x="5436096" y="2542846"/>
            <a:ext cx="3625669" cy="1257091"/>
            <a:chOff x="5452847" y="3067322"/>
            <a:chExt cx="3625669" cy="1257091"/>
          </a:xfrm>
        </p:grpSpPr>
        <p:pic>
          <p:nvPicPr>
            <p:cNvPr id="75" name="Picture 3">
              <a:extLst>
                <a:ext uri="{FF2B5EF4-FFF2-40B4-BE49-F238E27FC236}">
                  <a16:creationId xmlns:a16="http://schemas.microsoft.com/office/drawing/2014/main" id="{4C587C0A-5B88-42A6-A847-955C4063F9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287" r="3085" b="22409"/>
            <a:stretch>
              <a:fillRect/>
            </a:stretch>
          </p:blipFill>
          <p:spPr bwMode="auto">
            <a:xfrm>
              <a:off x="5452847" y="3070614"/>
              <a:ext cx="1711441" cy="1253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Rectangle 3">
              <a:extLst>
                <a:ext uri="{FF2B5EF4-FFF2-40B4-BE49-F238E27FC236}">
                  <a16:creationId xmlns:a16="http://schemas.microsoft.com/office/drawing/2014/main" id="{39BBA387-FA21-4710-B875-CA0EEC4557BF}"/>
                </a:ext>
              </a:extLst>
            </p:cNvPr>
            <p:cNvSpPr>
              <a:spLocks noChangeArrowheads="1"/>
            </p:cNvSpPr>
            <p:nvPr/>
          </p:nvSpPr>
          <p:spPr bwMode="auto">
            <a:xfrm>
              <a:off x="7294981" y="3067322"/>
              <a:ext cx="178353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3600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300"/>
                </a:spcAft>
              </a:pPr>
              <a:r>
                <a:rPr lang="en-US" altLang="en-US" dirty="0">
                  <a:solidFill>
                    <a:schemeClr val="tx1">
                      <a:lumMod val="65000"/>
                      <a:lumOff val="35000"/>
                    </a:schemeClr>
                  </a:solidFill>
                  <a:latin typeface="Roboto" panose="02000000000000000000" pitchFamily="2" charset="0"/>
                  <a:ea typeface="Roboto" panose="02000000000000000000" pitchFamily="2" charset="0"/>
                  <a:cs typeface="Times New Roman" pitchFamily="18" charset="0"/>
                </a:rPr>
                <a:t>0.1kW </a:t>
              </a:r>
              <a:r>
                <a:rPr lang="en-US" altLang="en-US" dirty="0" err="1">
                  <a:solidFill>
                    <a:schemeClr val="tx1">
                      <a:lumMod val="65000"/>
                      <a:lumOff val="35000"/>
                    </a:schemeClr>
                  </a:solidFill>
                  <a:latin typeface="Roboto" panose="02000000000000000000" pitchFamily="2" charset="0"/>
                  <a:ea typeface="Roboto" panose="02000000000000000000" pitchFamily="2" charset="0"/>
                  <a:cs typeface="Times New Roman" pitchFamily="18" charset="0"/>
                </a:rPr>
                <a:t>scs</a:t>
              </a:r>
              <a:r>
                <a:rPr lang="en-US" altLang="en-US" dirty="0">
                  <a:solidFill>
                    <a:schemeClr val="tx1">
                      <a:lumMod val="65000"/>
                      <a:lumOff val="35000"/>
                    </a:schemeClr>
                  </a:solidFill>
                  <a:latin typeface="Roboto" panose="02000000000000000000" pitchFamily="2" charset="0"/>
                  <a:ea typeface="Roboto" panose="02000000000000000000" pitchFamily="2" charset="0"/>
                  <a:cs typeface="Times New Roman" pitchFamily="18" charset="0"/>
                </a:rPr>
                <a:t>-board </a:t>
              </a:r>
            </a:p>
          </p:txBody>
        </p:sp>
      </p:grpSp>
      <p:grpSp>
        <p:nvGrpSpPr>
          <p:cNvPr id="12" name="Group 11">
            <a:extLst>
              <a:ext uri="{FF2B5EF4-FFF2-40B4-BE49-F238E27FC236}">
                <a16:creationId xmlns:a16="http://schemas.microsoft.com/office/drawing/2014/main" id="{A9094FAF-07F2-43C5-823A-5EDE2E289D20}"/>
              </a:ext>
            </a:extLst>
          </p:cNvPr>
          <p:cNvGrpSpPr/>
          <p:nvPr/>
        </p:nvGrpSpPr>
        <p:grpSpPr>
          <a:xfrm>
            <a:off x="5438328" y="1235142"/>
            <a:ext cx="3718118" cy="1162374"/>
            <a:chOff x="5455079" y="1759618"/>
            <a:chExt cx="3718118" cy="1162374"/>
          </a:xfrm>
        </p:grpSpPr>
        <p:sp>
          <p:nvSpPr>
            <p:cNvPr id="69" name="Rectangle 3">
              <a:extLst>
                <a:ext uri="{FF2B5EF4-FFF2-40B4-BE49-F238E27FC236}">
                  <a16:creationId xmlns:a16="http://schemas.microsoft.com/office/drawing/2014/main" id="{1D66235B-05F3-43A4-B7DA-800E66D6C0FD}"/>
                </a:ext>
              </a:extLst>
            </p:cNvPr>
            <p:cNvSpPr>
              <a:spLocks noChangeArrowheads="1"/>
            </p:cNvSpPr>
            <p:nvPr/>
          </p:nvSpPr>
          <p:spPr bwMode="auto">
            <a:xfrm>
              <a:off x="7266361" y="1760893"/>
              <a:ext cx="19068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3600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300"/>
                </a:spcAft>
              </a:pPr>
              <a:r>
                <a:rPr lang="en-US" altLang="en-US" dirty="0">
                  <a:solidFill>
                    <a:schemeClr val="tx1">
                      <a:lumMod val="65000"/>
                      <a:lumOff val="35000"/>
                    </a:schemeClr>
                  </a:solidFill>
                  <a:latin typeface="Roboto" panose="02000000000000000000" pitchFamily="2" charset="0"/>
                  <a:ea typeface="Roboto" panose="02000000000000000000" pitchFamily="2" charset="0"/>
                  <a:cs typeface="Times New Roman" pitchFamily="18" charset="0"/>
                </a:rPr>
                <a:t>5</a:t>
              </a:r>
              <a:r>
                <a:rPr lang="en-US" altLang="en-US" sz="1200" dirty="0">
                  <a:solidFill>
                    <a:schemeClr val="tx1">
                      <a:lumMod val="65000"/>
                      <a:lumOff val="35000"/>
                    </a:schemeClr>
                  </a:solidFill>
                  <a:latin typeface="Roboto" panose="02000000000000000000" pitchFamily="2" charset="0"/>
                  <a:ea typeface="Roboto" panose="02000000000000000000" pitchFamily="2" charset="0"/>
                  <a:cs typeface="Times New Roman" pitchFamily="18" charset="0"/>
                </a:rPr>
                <a:t> </a:t>
              </a:r>
              <a:r>
                <a:rPr lang="en-US" altLang="en-US" dirty="0">
                  <a:solidFill>
                    <a:schemeClr val="tx1">
                      <a:lumMod val="65000"/>
                      <a:lumOff val="35000"/>
                    </a:schemeClr>
                  </a:solidFill>
                  <a:latin typeface="Roboto" panose="02000000000000000000" pitchFamily="2" charset="0"/>
                  <a:ea typeface="Roboto" panose="02000000000000000000" pitchFamily="2" charset="0"/>
                  <a:cs typeface="Times New Roman" pitchFamily="18" charset="0"/>
                </a:rPr>
                <a:t>kW </a:t>
              </a:r>
              <a:r>
                <a:rPr lang="en-US" altLang="en-US" spc="-20" dirty="0">
                  <a:solidFill>
                    <a:schemeClr val="tx1">
                      <a:lumMod val="65000"/>
                      <a:lumOff val="35000"/>
                    </a:schemeClr>
                  </a:solidFill>
                  <a:latin typeface="Roboto" panose="02000000000000000000" pitchFamily="2" charset="0"/>
                  <a:ea typeface="Roboto" panose="02000000000000000000" pitchFamily="2" charset="0"/>
                  <a:cs typeface="Times New Roman" pitchFamily="18" charset="0"/>
                </a:rPr>
                <a:t>blade server</a:t>
              </a:r>
            </a:p>
          </p:txBody>
        </p:sp>
        <p:pic>
          <p:nvPicPr>
            <p:cNvPr id="3" name="Picture 2">
              <a:extLst>
                <a:ext uri="{FF2B5EF4-FFF2-40B4-BE49-F238E27FC236}">
                  <a16:creationId xmlns:a16="http://schemas.microsoft.com/office/drawing/2014/main" id="{076EE2FF-01B9-412C-9712-F109E688C58F}"/>
                </a:ext>
              </a:extLst>
            </p:cNvPr>
            <p:cNvPicPr>
              <a:picLocks noChangeAspect="1"/>
            </p:cNvPicPr>
            <p:nvPr/>
          </p:nvPicPr>
          <p:blipFill rotWithShape="1">
            <a:blip r:embed="rId6"/>
            <a:srcRect l="2240" r="-318"/>
            <a:stretch/>
          </p:blipFill>
          <p:spPr>
            <a:xfrm>
              <a:off x="5455079" y="1759618"/>
              <a:ext cx="1709207" cy="1162374"/>
            </a:xfrm>
            <a:prstGeom prst="rect">
              <a:avLst/>
            </a:prstGeom>
          </p:spPr>
        </p:pic>
      </p:grpSp>
      <p:sp>
        <p:nvSpPr>
          <p:cNvPr id="79" name="Rectangle 3">
            <a:extLst>
              <a:ext uri="{FF2B5EF4-FFF2-40B4-BE49-F238E27FC236}">
                <a16:creationId xmlns:a16="http://schemas.microsoft.com/office/drawing/2014/main" id="{D87D5171-7BD1-4DFE-A6C4-A80A0A57587E}"/>
              </a:ext>
            </a:extLst>
          </p:cNvPr>
          <p:cNvSpPr>
            <a:spLocks noChangeArrowheads="1"/>
          </p:cNvSpPr>
          <p:nvPr/>
        </p:nvSpPr>
        <p:spPr bwMode="auto">
          <a:xfrm>
            <a:off x="7249610" y="1597727"/>
            <a:ext cx="169816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3600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300"/>
              </a:spcAft>
            </a:pPr>
            <a:r>
              <a:rPr lang="en-US" altLang="en-US" dirty="0">
                <a:solidFill>
                  <a:schemeClr val="tx1">
                    <a:lumMod val="65000"/>
                    <a:lumOff val="35000"/>
                  </a:schemeClr>
                </a:solidFill>
                <a:latin typeface="Roboto" panose="02000000000000000000" pitchFamily="2" charset="0"/>
                <a:ea typeface="Roboto" panose="02000000000000000000" pitchFamily="2" charset="0"/>
                <a:cs typeface="Times New Roman" pitchFamily="18" charset="0"/>
              </a:rPr>
              <a:t>1 core</a:t>
            </a:r>
            <a:br>
              <a:rPr lang="en-US" altLang="en-US" dirty="0">
                <a:solidFill>
                  <a:schemeClr val="tx1">
                    <a:lumMod val="65000"/>
                    <a:lumOff val="35000"/>
                  </a:schemeClr>
                </a:solidFill>
                <a:latin typeface="Roboto" panose="02000000000000000000" pitchFamily="2" charset="0"/>
                <a:ea typeface="Roboto" panose="02000000000000000000" pitchFamily="2" charset="0"/>
                <a:cs typeface="Times New Roman" pitchFamily="18" charset="0"/>
              </a:rPr>
            </a:br>
            <a:r>
              <a:rPr lang="en-US" altLang="en-US" dirty="0">
                <a:solidFill>
                  <a:schemeClr val="tx1">
                    <a:lumMod val="65000"/>
                    <a:lumOff val="35000"/>
                  </a:schemeClr>
                </a:solidFill>
                <a:latin typeface="Roboto" panose="02000000000000000000" pitchFamily="2" charset="0"/>
                <a:ea typeface="Roboto" panose="02000000000000000000" pitchFamily="2" charset="0"/>
                <a:cs typeface="Times New Roman" pitchFamily="18" charset="0"/>
              </a:rPr>
              <a:t>= 95s / frame</a:t>
            </a:r>
          </a:p>
        </p:txBody>
      </p:sp>
      <p:sp>
        <p:nvSpPr>
          <p:cNvPr id="80" name="Rectangle 3">
            <a:extLst>
              <a:ext uri="{FF2B5EF4-FFF2-40B4-BE49-F238E27FC236}">
                <a16:creationId xmlns:a16="http://schemas.microsoft.com/office/drawing/2014/main" id="{6B620AC6-9C30-4E61-A604-6F9D38888A53}"/>
              </a:ext>
            </a:extLst>
          </p:cNvPr>
          <p:cNvSpPr>
            <a:spLocks noChangeArrowheads="1"/>
          </p:cNvSpPr>
          <p:nvPr/>
        </p:nvSpPr>
        <p:spPr bwMode="auto">
          <a:xfrm>
            <a:off x="7278231" y="2958047"/>
            <a:ext cx="161954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3600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300"/>
              </a:spcAft>
            </a:pPr>
            <a:r>
              <a:rPr lang="en-US" altLang="en-US" dirty="0">
                <a:solidFill>
                  <a:schemeClr val="tx1">
                    <a:lumMod val="65000"/>
                    <a:lumOff val="35000"/>
                  </a:schemeClr>
                </a:solidFill>
                <a:latin typeface="Roboto" panose="02000000000000000000" pitchFamily="2" charset="0"/>
                <a:ea typeface="Roboto" panose="02000000000000000000" pitchFamily="2" charset="0"/>
                <a:cs typeface="Times New Roman" pitchFamily="18" charset="0"/>
              </a:rPr>
              <a:t>1 virtex6 board </a:t>
            </a:r>
            <a:br>
              <a:rPr lang="en-US" altLang="en-US" dirty="0">
                <a:solidFill>
                  <a:schemeClr val="tx1">
                    <a:lumMod val="65000"/>
                    <a:lumOff val="35000"/>
                  </a:schemeClr>
                </a:solidFill>
                <a:latin typeface="Roboto" panose="02000000000000000000" pitchFamily="2" charset="0"/>
                <a:ea typeface="Roboto" panose="02000000000000000000" pitchFamily="2" charset="0"/>
                <a:cs typeface="Times New Roman" pitchFamily="18" charset="0"/>
              </a:rPr>
            </a:br>
            <a:r>
              <a:rPr lang="en-US" altLang="en-US" dirty="0">
                <a:solidFill>
                  <a:schemeClr val="tx1">
                    <a:lumMod val="65000"/>
                    <a:lumOff val="35000"/>
                  </a:schemeClr>
                </a:solidFill>
                <a:latin typeface="Roboto" panose="02000000000000000000" pitchFamily="2" charset="0"/>
                <a:ea typeface="Roboto" panose="02000000000000000000" pitchFamily="2" charset="0"/>
                <a:cs typeface="Times New Roman" pitchFamily="18" charset="0"/>
              </a:rPr>
              <a:t>= 1.6s / frame</a:t>
            </a:r>
          </a:p>
        </p:txBody>
      </p:sp>
      <p:pic>
        <p:nvPicPr>
          <p:cNvPr id="32" name="DLR_Stereo_Shot_03_slow.wmv">
            <a:hlinkClick r:id="" action="ppaction://media"/>
            <a:extLst>
              <a:ext uri="{FF2B5EF4-FFF2-40B4-BE49-F238E27FC236}">
                <a16:creationId xmlns:a16="http://schemas.microsoft.com/office/drawing/2014/main" id="{F38169B8-01B6-437B-AA11-112A87A9C1B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404" t="10272" r="640" b="20174"/>
          <a:stretch/>
        </p:blipFill>
        <p:spPr>
          <a:xfrm>
            <a:off x="336814" y="1228893"/>
            <a:ext cx="4862219" cy="2563179"/>
          </a:xfrm>
          <a:prstGeom prst="rect">
            <a:avLst/>
          </a:prstGeom>
        </p:spPr>
      </p:pic>
      <p:pic>
        <p:nvPicPr>
          <p:cNvPr id="4" name="Picture 3">
            <a:extLst>
              <a:ext uri="{FF2B5EF4-FFF2-40B4-BE49-F238E27FC236}">
                <a16:creationId xmlns:a16="http://schemas.microsoft.com/office/drawing/2014/main" id="{2091AB41-9221-4E5B-B5BC-2BF8723888AC}"/>
              </a:ext>
            </a:extLst>
          </p:cNvPr>
          <p:cNvPicPr>
            <a:picLocks noChangeAspect="1"/>
          </p:cNvPicPr>
          <p:nvPr/>
        </p:nvPicPr>
        <p:blipFill>
          <a:blip r:embed="rId8"/>
          <a:stretch>
            <a:fillRect/>
          </a:stretch>
        </p:blipFill>
        <p:spPr>
          <a:xfrm>
            <a:off x="8428797" y="95690"/>
            <a:ext cx="596719" cy="506603"/>
          </a:xfrm>
          <a:prstGeom prst="rect">
            <a:avLst/>
          </a:prstGeom>
        </p:spPr>
      </p:pic>
      <p:sp>
        <p:nvSpPr>
          <p:cNvPr id="20" name="Rectangle 19">
            <a:extLst>
              <a:ext uri="{FF2B5EF4-FFF2-40B4-BE49-F238E27FC236}">
                <a16:creationId xmlns:a16="http://schemas.microsoft.com/office/drawing/2014/main" id="{ABB8878E-669C-4223-9CA9-602C0F310A8B}"/>
              </a:ext>
            </a:extLst>
          </p:cNvPr>
          <p:cNvSpPr/>
          <p:nvPr/>
        </p:nvSpPr>
        <p:spPr>
          <a:xfrm>
            <a:off x="314620" y="1219932"/>
            <a:ext cx="4884413" cy="258000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965959"/>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 presetClass="mediacall" presetSubtype="0" fill="hold" nodeType="withEffect">
                                  <p:stCondLst>
                                    <p:cond delay="0"/>
                                  </p:stCondLst>
                                  <p:childTnLst>
                                    <p:cmd type="call" cmd="playFrom(0.0)">
                                      <p:cBhvr>
                                        <p:cTn id="9" dur="24023" fill="hold"/>
                                        <p:tgtEl>
                                          <p:spTgt spid="32"/>
                                        </p:tgtEl>
                                      </p:cBhvr>
                                    </p:cmd>
                                  </p:childTnLst>
                                </p:cTn>
                              </p:par>
                              <p:par>
                                <p:cTn id="10" presetID="10" presetClass="entr" presetSubtype="0" fill="hold" grpId="0" nodeType="withEffect">
                                  <p:stCondLst>
                                    <p:cond delay="300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par>
                                <p:cTn id="13" presetID="10" presetClass="entr" presetSubtype="0" fill="hold" grpId="0" nodeType="withEffect">
                                  <p:stCondLst>
                                    <p:cond delay="3000"/>
                                  </p:stCondLst>
                                  <p:childTnLst>
                                    <p:set>
                                      <p:cBhvr>
                                        <p:cTn id="14" dur="1" fill="hold">
                                          <p:stCondLst>
                                            <p:cond delay="0"/>
                                          </p:stCondLst>
                                        </p:cTn>
                                        <p:tgtEl>
                                          <p:spTgt spid="80"/>
                                        </p:tgtEl>
                                        <p:attrNameLst>
                                          <p:attrName>style.visibility</p:attrName>
                                        </p:attrNameLst>
                                      </p:cBhvr>
                                      <p:to>
                                        <p:strVal val="visible"/>
                                      </p:to>
                                    </p:set>
                                    <p:animEffect transition="in" filter="fade">
                                      <p:cBhvr>
                                        <p:cTn id="15" dur="500"/>
                                        <p:tgtEl>
                                          <p:spTgt spid="80"/>
                                        </p:tgtEl>
                                      </p:cBhvr>
                                    </p:animEffect>
                                  </p:childTnLst>
                                </p:cTn>
                              </p:par>
                              <p:par>
                                <p:cTn id="16" presetID="10" presetClass="entr" presetSubtype="0" fill="hold" grpId="0" nodeType="withEffect">
                                  <p:stCondLst>
                                    <p:cond delay="300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2"/>
                </p:tgtEl>
              </p:cMediaNode>
            </p:video>
          </p:childTnLst>
        </p:cTn>
      </p:par>
    </p:tnLst>
    <p:bldLst>
      <p:bldP spid="33" grpId="0"/>
      <p:bldP spid="79" grpId="0"/>
      <p:bldP spid="8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3d_path.avi">
            <a:hlinkClick r:id="" action="ppaction://media"/>
            <a:extLst>
              <a:ext uri="{FF2B5EF4-FFF2-40B4-BE49-F238E27FC236}">
                <a16:creationId xmlns:a16="http://schemas.microsoft.com/office/drawing/2014/main" id="{EA48ED44-F481-4FA4-ADD4-D7269345233E}"/>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bwMode="auto">
          <a:xfrm>
            <a:off x="370586" y="860436"/>
            <a:ext cx="6129588" cy="3448284"/>
          </a:xfrm>
          <a:prstGeom prst="rect">
            <a:avLst/>
          </a:prstGeom>
          <a:noFill/>
          <a:ln w="9525">
            <a:noFill/>
            <a:miter lim="800000"/>
            <a:headEnd/>
            <a:tailEnd/>
          </a:ln>
        </p:spPr>
      </p:pic>
      <p:sp>
        <p:nvSpPr>
          <p:cNvPr id="28" name="Title 1">
            <a:extLst>
              <a:ext uri="{FF2B5EF4-FFF2-40B4-BE49-F238E27FC236}">
                <a16:creationId xmlns:a16="http://schemas.microsoft.com/office/drawing/2014/main" id="{1243DC3A-54F8-471F-8F56-642314C6596D}"/>
              </a:ext>
            </a:extLst>
          </p:cNvPr>
          <p:cNvSpPr>
            <a:spLocks noGrp="1"/>
          </p:cNvSpPr>
          <p:nvPr>
            <p:ph type="ctrTitle"/>
          </p:nvPr>
        </p:nvSpPr>
        <p:spPr>
          <a:xfrm>
            <a:off x="228600" y="134526"/>
            <a:ext cx="8591872" cy="400050"/>
          </a:xfrm>
        </p:spPr>
        <p:txBody>
          <a:bodyPr/>
          <a:lstStyle/>
          <a:p>
            <a:r>
              <a:rPr lang="en-US" sz="2800" spc="0" dirty="0">
                <a:solidFill>
                  <a:srgbClr val="FF0000"/>
                </a:solidFill>
                <a:latin typeface="Roboto" panose="02000000000000000000" pitchFamily="2" charset="0"/>
                <a:ea typeface="Roboto" panose="02000000000000000000" pitchFamily="2" charset="0"/>
              </a:rPr>
              <a:t>automotive stereo vision sensor</a:t>
            </a:r>
            <a:r>
              <a:rPr lang="fr-FR" sz="2800" spc="0" dirty="0">
                <a:solidFill>
                  <a:srgbClr val="FF0000"/>
                </a:solidFill>
                <a:latin typeface="Roboto" panose="02000000000000000000" pitchFamily="2" charset="0"/>
                <a:ea typeface="Roboto" panose="02000000000000000000" pitchFamily="2" charset="0"/>
              </a:rPr>
              <a:t> </a:t>
            </a:r>
            <a:endParaRPr lang="en-US" sz="2800" dirty="0">
              <a:solidFill>
                <a:srgbClr val="FF0000"/>
              </a:solidFill>
            </a:endParaRPr>
          </a:p>
        </p:txBody>
      </p:sp>
      <p:sp>
        <p:nvSpPr>
          <p:cNvPr id="33" name="Rectangle 32">
            <a:extLst>
              <a:ext uri="{FF2B5EF4-FFF2-40B4-BE49-F238E27FC236}">
                <a16:creationId xmlns:a16="http://schemas.microsoft.com/office/drawing/2014/main" id="{4A70A8CF-B80F-4D1D-9690-2A42676DD2CE}"/>
              </a:ext>
            </a:extLst>
          </p:cNvPr>
          <p:cNvSpPr/>
          <p:nvPr/>
        </p:nvSpPr>
        <p:spPr>
          <a:xfrm>
            <a:off x="282772" y="4501769"/>
            <a:ext cx="7673604" cy="369332"/>
          </a:xfrm>
          <a:prstGeom prst="rect">
            <a:avLst/>
          </a:prstGeom>
        </p:spPr>
        <p:txBody>
          <a:bodyPr wrap="square">
            <a:spAutoFit/>
          </a:bodyPr>
          <a:lstStyle/>
          <a:p>
            <a:pPr>
              <a:spcBef>
                <a:spcPts val="0"/>
              </a:spcBef>
              <a:spcAft>
                <a:spcPts val="0"/>
              </a:spcAft>
              <a:tabLst>
                <a:tab pos="361950" algn="l"/>
              </a:tabLst>
            </a:pPr>
            <a:r>
              <a:rPr lang="en-US" dirty="0">
                <a:solidFill>
                  <a:schemeClr val="tx1">
                    <a:lumMod val="50000"/>
                    <a:lumOff val="50000"/>
                  </a:schemeClr>
                </a:solidFill>
                <a:latin typeface="Roboto" panose="02000000000000000000"/>
              </a:rPr>
              <a:t>speed-up time: 2s/frame </a:t>
            </a:r>
            <a:r>
              <a:rPr lang="en-US" dirty="0">
                <a:solidFill>
                  <a:schemeClr val="tx1">
                    <a:lumMod val="50000"/>
                    <a:lumOff val="50000"/>
                  </a:schemeClr>
                </a:solidFill>
                <a:latin typeface="Roboto" panose="02000000000000000000"/>
                <a:sym typeface="Wingdings" panose="05000000000000000000" pitchFamily="2" charset="2"/>
              </a:rPr>
              <a:t></a:t>
            </a:r>
            <a:r>
              <a:rPr lang="en-US" dirty="0">
                <a:solidFill>
                  <a:schemeClr val="tx1">
                    <a:lumMod val="50000"/>
                    <a:lumOff val="50000"/>
                  </a:schemeClr>
                </a:solidFill>
                <a:latin typeface="Roboto" panose="02000000000000000000"/>
              </a:rPr>
              <a:t> 20frames/s</a:t>
            </a:r>
          </a:p>
        </p:txBody>
      </p:sp>
      <p:grpSp>
        <p:nvGrpSpPr>
          <p:cNvPr id="31" name="Gruppieren 2">
            <a:extLst>
              <a:ext uri="{FF2B5EF4-FFF2-40B4-BE49-F238E27FC236}">
                <a16:creationId xmlns:a16="http://schemas.microsoft.com/office/drawing/2014/main" id="{A8B9255E-A997-4165-944E-A68E08D7896F}"/>
              </a:ext>
            </a:extLst>
          </p:cNvPr>
          <p:cNvGrpSpPr/>
          <p:nvPr/>
        </p:nvGrpSpPr>
        <p:grpSpPr>
          <a:xfrm>
            <a:off x="462936" y="2792327"/>
            <a:ext cx="5565323" cy="1371580"/>
            <a:chOff x="899591" y="4653136"/>
            <a:chExt cx="5565324" cy="1371580"/>
          </a:xfrm>
        </p:grpSpPr>
        <p:sp>
          <p:nvSpPr>
            <p:cNvPr id="32" name="Rectangle 5">
              <a:extLst>
                <a:ext uri="{FF2B5EF4-FFF2-40B4-BE49-F238E27FC236}">
                  <a16:creationId xmlns:a16="http://schemas.microsoft.com/office/drawing/2014/main" id="{21F04B13-A062-45AE-B632-B366F469382D}"/>
                </a:ext>
              </a:extLst>
            </p:cNvPr>
            <p:cNvSpPr txBox="1">
              <a:spLocks noChangeArrowheads="1"/>
            </p:cNvSpPr>
            <p:nvPr/>
          </p:nvSpPr>
          <p:spPr bwMode="auto">
            <a:xfrm>
              <a:off x="2936522" y="4718203"/>
              <a:ext cx="3528393"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108000"/>
                </a:lnSpc>
                <a:spcBef>
                  <a:spcPct val="0"/>
                </a:spcBef>
                <a:spcAft>
                  <a:spcPct val="42000"/>
                </a:spcAft>
                <a:buSzPct val="90000"/>
                <a:buChar char="•"/>
                <a:defRPr sz="2400">
                  <a:solidFill>
                    <a:schemeClr val="tx1"/>
                  </a:solidFill>
                  <a:latin typeface="+mn-lt"/>
                  <a:ea typeface="+mn-ea"/>
                  <a:cs typeface="+mn-cs"/>
                </a:defRPr>
              </a:lvl1pPr>
              <a:lvl2pPr marL="703263" indent="-180975" algn="l" rtl="0" eaLnBrk="0" fontAlgn="base" hangingPunct="0">
                <a:lnSpc>
                  <a:spcPct val="108000"/>
                </a:lnSpc>
                <a:spcBef>
                  <a:spcPct val="0"/>
                </a:spcBef>
                <a:spcAft>
                  <a:spcPct val="42000"/>
                </a:spcAft>
                <a:buSzPct val="90000"/>
                <a:buFont typeface="Wingdings" pitchFamily="2" charset="2"/>
                <a:buChar char="§"/>
                <a:defRPr sz="2000">
                  <a:solidFill>
                    <a:schemeClr val="tx1"/>
                  </a:solidFill>
                  <a:latin typeface="+mn-lt"/>
                </a:defRPr>
              </a:lvl2pPr>
              <a:lvl3pPr marL="1062038" indent="-179388" algn="l" rtl="0" eaLnBrk="0" fontAlgn="base" hangingPunct="0">
                <a:lnSpc>
                  <a:spcPct val="108000"/>
                </a:lnSpc>
                <a:spcBef>
                  <a:spcPct val="0"/>
                </a:spcBef>
                <a:spcAft>
                  <a:spcPct val="42000"/>
                </a:spcAft>
                <a:buSzPct val="90000"/>
                <a:buChar char="•"/>
                <a:defRPr sz="1600">
                  <a:solidFill>
                    <a:schemeClr val="tx1"/>
                  </a:solidFill>
                  <a:latin typeface="+mn-lt"/>
                </a:defRPr>
              </a:lvl3pPr>
              <a:lvl4pPr marL="1422400" indent="-180975" algn="l" rtl="0" eaLnBrk="0" fontAlgn="base" hangingPunct="0">
                <a:lnSpc>
                  <a:spcPct val="108000"/>
                </a:lnSpc>
                <a:spcBef>
                  <a:spcPct val="0"/>
                </a:spcBef>
                <a:spcAft>
                  <a:spcPct val="42000"/>
                </a:spcAft>
                <a:buSzPct val="90000"/>
                <a:buChar char="•"/>
                <a:defRPr sz="1600">
                  <a:solidFill>
                    <a:schemeClr val="tx1"/>
                  </a:solidFill>
                  <a:latin typeface="+mn-lt"/>
                </a:defRPr>
              </a:lvl4pPr>
              <a:lvl5pPr marL="1782763" indent="-180975" algn="l" rtl="0" eaLnBrk="0" fontAlgn="base" hangingPunct="0">
                <a:lnSpc>
                  <a:spcPct val="108000"/>
                </a:lnSpc>
                <a:spcBef>
                  <a:spcPct val="0"/>
                </a:spcBef>
                <a:spcAft>
                  <a:spcPct val="42000"/>
                </a:spcAft>
                <a:buSzPct val="90000"/>
                <a:buChar char="•"/>
                <a:defRPr sz="1400">
                  <a:solidFill>
                    <a:schemeClr val="tx1"/>
                  </a:solidFill>
                  <a:latin typeface="+mn-lt"/>
                </a:defRPr>
              </a:lvl5pPr>
              <a:lvl6pPr marL="2239963" indent="-180975" algn="l" rtl="0" fontAlgn="base">
                <a:lnSpc>
                  <a:spcPct val="108000"/>
                </a:lnSpc>
                <a:spcBef>
                  <a:spcPct val="0"/>
                </a:spcBef>
                <a:spcAft>
                  <a:spcPct val="42000"/>
                </a:spcAft>
                <a:buSzPct val="90000"/>
                <a:buChar char="•"/>
                <a:defRPr sz="1400">
                  <a:solidFill>
                    <a:schemeClr val="tx1"/>
                  </a:solidFill>
                  <a:latin typeface="+mn-lt"/>
                </a:defRPr>
              </a:lvl6pPr>
              <a:lvl7pPr marL="2697163" indent="-180975" algn="l" rtl="0" fontAlgn="base">
                <a:lnSpc>
                  <a:spcPct val="108000"/>
                </a:lnSpc>
                <a:spcBef>
                  <a:spcPct val="0"/>
                </a:spcBef>
                <a:spcAft>
                  <a:spcPct val="42000"/>
                </a:spcAft>
                <a:buSzPct val="90000"/>
                <a:buChar char="•"/>
                <a:defRPr sz="1400">
                  <a:solidFill>
                    <a:schemeClr val="tx1"/>
                  </a:solidFill>
                  <a:latin typeface="+mn-lt"/>
                </a:defRPr>
              </a:lvl7pPr>
              <a:lvl8pPr marL="3154363" indent="-180975" algn="l" rtl="0" fontAlgn="base">
                <a:lnSpc>
                  <a:spcPct val="108000"/>
                </a:lnSpc>
                <a:spcBef>
                  <a:spcPct val="0"/>
                </a:spcBef>
                <a:spcAft>
                  <a:spcPct val="42000"/>
                </a:spcAft>
                <a:buSzPct val="90000"/>
                <a:buChar char="•"/>
                <a:defRPr sz="1400">
                  <a:solidFill>
                    <a:schemeClr val="tx1"/>
                  </a:solidFill>
                  <a:latin typeface="+mn-lt"/>
                </a:defRPr>
              </a:lvl8pPr>
              <a:lvl9pPr marL="3611563" indent="-180975" algn="l" rtl="0" fontAlgn="base">
                <a:lnSpc>
                  <a:spcPct val="108000"/>
                </a:lnSpc>
                <a:spcBef>
                  <a:spcPct val="0"/>
                </a:spcBef>
                <a:spcAft>
                  <a:spcPct val="42000"/>
                </a:spcAft>
                <a:buSzPct val="90000"/>
                <a:buChar char="•"/>
                <a:defRPr sz="1400">
                  <a:solidFill>
                    <a:schemeClr val="tx1"/>
                  </a:solidFill>
                  <a:latin typeface="+mn-lt"/>
                </a:defRPr>
              </a:lvl9pPr>
            </a:lstStyle>
            <a:p>
              <a:pPr marL="0" indent="0" defTabSz="1042988" eaLnBrk="1" hangingPunct="1">
                <a:buNone/>
              </a:pPr>
              <a:r>
                <a:rPr lang="en-US" sz="1800" kern="0" dirty="0">
                  <a:solidFill>
                    <a:srgbClr val="FFFFFF"/>
                  </a:solidFill>
                </a:rPr>
                <a:t>2008 world-wide first real-time implementation of </a:t>
              </a:r>
              <a:r>
                <a:rPr lang="en-US" sz="1800" i="1" kern="0" dirty="0">
                  <a:solidFill>
                    <a:srgbClr val="FFFFFF"/>
                  </a:solidFill>
                </a:rPr>
                <a:t>Semi-Global Matching</a:t>
              </a:r>
              <a:r>
                <a:rPr lang="en-US" sz="1800" kern="0" dirty="0">
                  <a:solidFill>
                    <a:srgbClr val="FFFFFF"/>
                  </a:solidFill>
                </a:rPr>
                <a:t> </a:t>
              </a:r>
              <a:r>
                <a:rPr lang="de-DE" sz="1800" kern="0" dirty="0">
                  <a:solidFill>
                    <a:srgbClr val="FFFFFF"/>
                  </a:solidFill>
                </a:rPr>
                <a:t>on an </a:t>
              </a:r>
              <a:r>
                <a:rPr lang="de-DE" sz="1800" kern="0" dirty="0" err="1">
                  <a:solidFill>
                    <a:srgbClr val="FFFFFF"/>
                  </a:solidFill>
                </a:rPr>
                <a:t>automotive</a:t>
              </a:r>
              <a:r>
                <a:rPr lang="de-DE" sz="1800" kern="0" dirty="0">
                  <a:solidFill>
                    <a:srgbClr val="FFFFFF"/>
                  </a:solidFill>
                </a:rPr>
                <a:t> </a:t>
              </a:r>
              <a:r>
                <a:rPr lang="de-DE" sz="1800" kern="0" dirty="0" err="1">
                  <a:solidFill>
                    <a:srgbClr val="FFFFFF"/>
                  </a:solidFill>
                </a:rPr>
                <a:t>compliant</a:t>
              </a:r>
              <a:r>
                <a:rPr lang="de-DE" sz="1800" kern="0" dirty="0">
                  <a:solidFill>
                    <a:srgbClr val="FFFFFF"/>
                  </a:solidFill>
                </a:rPr>
                <a:t> FPGA</a:t>
              </a:r>
            </a:p>
          </p:txBody>
        </p:sp>
        <p:pic>
          <p:nvPicPr>
            <p:cNvPr id="34" name="Picture 33" descr="xc2sve_top">
              <a:extLst>
                <a:ext uri="{FF2B5EF4-FFF2-40B4-BE49-F238E27FC236}">
                  <a16:creationId xmlns:a16="http://schemas.microsoft.com/office/drawing/2014/main" id="{89A49A34-A994-4090-BB06-776122FDBB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594" t="26086" r="34511" b="27356"/>
            <a:stretch>
              <a:fillRect/>
            </a:stretch>
          </p:blipFill>
          <p:spPr bwMode="auto">
            <a:xfrm>
              <a:off x="899591" y="4653136"/>
              <a:ext cx="1584325" cy="1298575"/>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WordArt 7">
              <a:extLst>
                <a:ext uri="{FF2B5EF4-FFF2-40B4-BE49-F238E27FC236}">
                  <a16:creationId xmlns:a16="http://schemas.microsoft.com/office/drawing/2014/main" id="{15B0416D-AEE2-41A4-8F74-8C1CC5678322}"/>
                </a:ext>
              </a:extLst>
            </p:cNvPr>
            <p:cNvSpPr>
              <a:spLocks noChangeArrowheads="1" noChangeShapeType="1" noTextEdit="1"/>
            </p:cNvSpPr>
            <p:nvPr/>
          </p:nvSpPr>
          <p:spPr bwMode="auto">
            <a:xfrm>
              <a:off x="959923" y="4718203"/>
              <a:ext cx="555625" cy="261938"/>
            </a:xfrm>
            <a:prstGeom prst="rect">
              <a:avLst/>
            </a:prstGeom>
          </p:spPr>
          <p:txBody>
            <a:bodyPr wrap="none" fromWordArt="1">
              <a:prstTxWarp prst="textPlain">
                <a:avLst>
                  <a:gd name="adj" fmla="val 50000"/>
                </a:avLst>
              </a:prstTxWarp>
            </a:bodyPr>
            <a:lstStyle/>
            <a:p>
              <a:pPr algn="ctr" fontAlgn="base">
                <a:lnSpc>
                  <a:spcPct val="108000"/>
                </a:lnSpc>
                <a:spcBef>
                  <a:spcPct val="0"/>
                </a:spcBef>
                <a:spcAft>
                  <a:spcPct val="42000"/>
                </a:spcAft>
                <a:buSzPct val="75000"/>
              </a:pPr>
              <a:r>
                <a:rPr lang="en-US" sz="1600" kern="10">
                  <a:ln w="9525">
                    <a:solidFill>
                      <a:srgbClr val="000000"/>
                    </a:solidFill>
                    <a:round/>
                    <a:headEnd/>
                    <a:tailEnd/>
                  </a:ln>
                  <a:solidFill>
                    <a:srgbClr val="FFFFFF"/>
                  </a:solidFill>
                  <a:effectLst>
                    <a:outerShdw dist="107763" dir="2700000" algn="ctr" rotWithShape="0">
                      <a:srgbClr val="808080">
                        <a:alpha val="50000"/>
                      </a:srgbClr>
                    </a:outerShdw>
                  </a:effectLst>
                  <a:latin typeface="Arial Black"/>
                </a:rPr>
                <a:t>FPGA</a:t>
              </a:r>
            </a:p>
          </p:txBody>
        </p:sp>
      </p:grpSp>
      <p:pic>
        <p:nvPicPr>
          <p:cNvPr id="43" name="Picture 2" descr="contiB0Muster_3">
            <a:extLst>
              <a:ext uri="{FF2B5EF4-FFF2-40B4-BE49-F238E27FC236}">
                <a16:creationId xmlns:a16="http://schemas.microsoft.com/office/drawing/2014/main" id="{6696D6B8-A460-416E-82AB-676992CA989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flipH="1">
            <a:off x="5940152" y="-164554"/>
            <a:ext cx="3643756" cy="252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1" descr="DZP_pos_CMYK">
            <a:extLst>
              <a:ext uri="{FF2B5EF4-FFF2-40B4-BE49-F238E27FC236}">
                <a16:creationId xmlns:a16="http://schemas.microsoft.com/office/drawing/2014/main" id="{61628C6F-8896-4759-8BA3-FCBDF214C1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4470" y="2881526"/>
            <a:ext cx="1324243" cy="14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E609A605-3CD5-4696-85F4-2DEB88552C4C}"/>
              </a:ext>
            </a:extLst>
          </p:cNvPr>
          <p:cNvPicPr>
            <a:picLocks noChangeAspect="1"/>
          </p:cNvPicPr>
          <p:nvPr/>
        </p:nvPicPr>
        <p:blipFill>
          <a:blip r:embed="rId9"/>
          <a:stretch>
            <a:fillRect/>
          </a:stretch>
        </p:blipFill>
        <p:spPr>
          <a:xfrm>
            <a:off x="6590410" y="2079766"/>
            <a:ext cx="1597572" cy="672507"/>
          </a:xfrm>
          <a:prstGeom prst="rect">
            <a:avLst/>
          </a:prstGeom>
        </p:spPr>
      </p:pic>
    </p:spTree>
    <p:extLst>
      <p:ext uri="{BB962C8B-B14F-4D97-AF65-F5344CB8AC3E}">
        <p14:creationId xmlns:p14="http://schemas.microsoft.com/office/powerpoint/2010/main" val="3984777281"/>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975" fill="hold"/>
                                        <p:tgtEl>
                                          <p:spTgt spid="30"/>
                                        </p:tgtEl>
                                      </p:cBhvr>
                                    </p:cmd>
                                  </p:childTnLst>
                                </p:cTn>
                              </p:par>
                            </p:childTnLst>
                          </p:cTn>
                        </p:par>
                        <p:par>
                          <p:cTn id="12" fill="hold">
                            <p:stCondLst>
                              <p:cond delay="19975"/>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0">
                  <p:stCondLst>
                    <p:cond delay="indefinite"/>
                  </p:stCondLst>
                  <p:endCondLst>
                    <p:cond evt="onNext" delay="0">
                      <p:tgtEl>
                        <p:sldTgt/>
                      </p:tgtEl>
                    </p:cond>
                    <p:cond evt="onPrev" delay="0">
                      <p:tgtEl>
                        <p:sldTgt/>
                      </p:tgtEl>
                    </p:cond>
                  </p:endCondLst>
                </p:cTn>
                <p:tgtEl>
                  <p:spTgt spid="30"/>
                </p:tgtEl>
              </p:cMediaNode>
            </p:video>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1243DC3A-54F8-471F-8F56-642314C6596D}"/>
              </a:ext>
            </a:extLst>
          </p:cNvPr>
          <p:cNvSpPr>
            <a:spLocks noGrp="1"/>
          </p:cNvSpPr>
          <p:nvPr>
            <p:ph type="ctrTitle"/>
          </p:nvPr>
        </p:nvSpPr>
        <p:spPr>
          <a:xfrm>
            <a:off x="228600" y="134526"/>
            <a:ext cx="8591872" cy="400050"/>
          </a:xfrm>
        </p:spPr>
        <p:txBody>
          <a:bodyPr/>
          <a:lstStyle/>
          <a:p>
            <a:r>
              <a:rPr lang="en-US" sz="2800" spc="0" dirty="0">
                <a:solidFill>
                  <a:srgbClr val="FF0000"/>
                </a:solidFill>
                <a:latin typeface="Roboto" panose="02000000000000000000" pitchFamily="2" charset="0"/>
                <a:ea typeface="Roboto" panose="02000000000000000000" pitchFamily="2" charset="0"/>
              </a:rPr>
              <a:t>automotive 4D high-resolution radar 77GHz</a:t>
            </a:r>
            <a:endParaRPr lang="en-US" sz="2800" dirty="0">
              <a:solidFill>
                <a:srgbClr val="FF0000"/>
              </a:solidFill>
              <a:latin typeface="Roboto" panose="02000000000000000000" pitchFamily="2" charset="0"/>
              <a:ea typeface="Roboto" panose="02000000000000000000" pitchFamily="2" charset="0"/>
            </a:endParaRPr>
          </a:p>
        </p:txBody>
      </p:sp>
      <p:sp>
        <p:nvSpPr>
          <p:cNvPr id="12" name="Content Placeholder 2">
            <a:extLst>
              <a:ext uri="{FF2B5EF4-FFF2-40B4-BE49-F238E27FC236}">
                <a16:creationId xmlns:a16="http://schemas.microsoft.com/office/drawing/2014/main" id="{7238A5E8-5486-4FD2-B28F-5F79846C992B}"/>
              </a:ext>
            </a:extLst>
          </p:cNvPr>
          <p:cNvSpPr txBox="1">
            <a:spLocks/>
          </p:cNvSpPr>
          <p:nvPr/>
        </p:nvSpPr>
        <p:spPr>
          <a:xfrm>
            <a:off x="257625" y="951421"/>
            <a:ext cx="5754535" cy="1836353"/>
          </a:xfrm>
          <a:prstGeom prst="rect">
            <a:avLst/>
          </a:prstGeom>
        </p:spPr>
        <p:txBody>
          <a:bodyPr/>
          <a:lstStyle>
            <a:lvl1pPr marL="144661" indent="-144661" algn="l" rtl="0" eaLnBrk="1" fontAlgn="base" hangingPunct="1">
              <a:lnSpc>
                <a:spcPct val="120000"/>
              </a:lnSpc>
              <a:spcBef>
                <a:spcPct val="20000"/>
              </a:spcBef>
              <a:spcAft>
                <a:spcPct val="0"/>
              </a:spcAft>
              <a:buChar char="•"/>
              <a:defRPr>
                <a:solidFill>
                  <a:schemeClr val="tx1"/>
                </a:solidFill>
                <a:latin typeface="+mn-lt"/>
                <a:ea typeface="+mn-ea"/>
                <a:cs typeface="+mn-cs"/>
              </a:defRPr>
            </a:lvl1pPr>
            <a:lvl2pPr marL="313433" indent="-120551" algn="l" rtl="0" eaLnBrk="1" fontAlgn="base" hangingPunct="1">
              <a:lnSpc>
                <a:spcPct val="120000"/>
              </a:lnSpc>
              <a:spcBef>
                <a:spcPct val="20000"/>
              </a:spcBef>
              <a:spcAft>
                <a:spcPct val="0"/>
              </a:spcAft>
              <a:buChar char="–"/>
              <a:defRPr>
                <a:solidFill>
                  <a:schemeClr val="tx1"/>
                </a:solidFill>
                <a:latin typeface="+mn-lt"/>
              </a:defRPr>
            </a:lvl2pPr>
            <a:lvl3pPr marL="482204" indent="-96441" algn="l" rtl="0" eaLnBrk="1" fontAlgn="base" hangingPunct="1">
              <a:lnSpc>
                <a:spcPct val="120000"/>
              </a:lnSpc>
              <a:spcBef>
                <a:spcPct val="20000"/>
              </a:spcBef>
              <a:spcAft>
                <a:spcPct val="0"/>
              </a:spcAft>
              <a:buChar char="•"/>
              <a:defRPr>
                <a:solidFill>
                  <a:schemeClr val="tx1"/>
                </a:solidFill>
                <a:latin typeface="+mn-lt"/>
              </a:defRPr>
            </a:lvl3pPr>
            <a:lvl4pPr marL="675085" indent="-96441" algn="l" rtl="0" eaLnBrk="1" fontAlgn="base" hangingPunct="1">
              <a:lnSpc>
                <a:spcPct val="120000"/>
              </a:lnSpc>
              <a:spcBef>
                <a:spcPct val="20000"/>
              </a:spcBef>
              <a:spcAft>
                <a:spcPct val="0"/>
              </a:spcAft>
              <a:buChar char="–"/>
              <a:defRPr>
                <a:solidFill>
                  <a:schemeClr val="tx1"/>
                </a:solidFill>
                <a:latin typeface="+mn-lt"/>
              </a:defRPr>
            </a:lvl4pPr>
            <a:lvl5pPr marL="867966" indent="-96441" algn="l" rtl="0" eaLnBrk="1" fontAlgn="base" hangingPunct="1">
              <a:lnSpc>
                <a:spcPct val="120000"/>
              </a:lnSpc>
              <a:spcBef>
                <a:spcPct val="20000"/>
              </a:spcBef>
              <a:spcAft>
                <a:spcPct val="0"/>
              </a:spcAft>
              <a:buChar char="»"/>
              <a:defRPr>
                <a:solidFill>
                  <a:schemeClr val="tx1"/>
                </a:solidFill>
                <a:latin typeface="+mn-lt"/>
              </a:defRPr>
            </a:lvl5pPr>
            <a:lvl6pPr marL="1060847" indent="-96441" algn="l" rtl="0" eaLnBrk="1" fontAlgn="base" hangingPunct="1">
              <a:lnSpc>
                <a:spcPct val="120000"/>
              </a:lnSpc>
              <a:spcBef>
                <a:spcPct val="20000"/>
              </a:spcBef>
              <a:spcAft>
                <a:spcPct val="0"/>
              </a:spcAft>
              <a:buChar char="»"/>
              <a:defRPr>
                <a:solidFill>
                  <a:schemeClr val="tx1"/>
                </a:solidFill>
                <a:latin typeface="+mn-lt"/>
              </a:defRPr>
            </a:lvl6pPr>
            <a:lvl7pPr marL="1253729" indent="-96441" algn="l" rtl="0" eaLnBrk="1" fontAlgn="base" hangingPunct="1">
              <a:lnSpc>
                <a:spcPct val="120000"/>
              </a:lnSpc>
              <a:spcBef>
                <a:spcPct val="20000"/>
              </a:spcBef>
              <a:spcAft>
                <a:spcPct val="0"/>
              </a:spcAft>
              <a:buChar char="»"/>
              <a:defRPr>
                <a:solidFill>
                  <a:schemeClr val="tx1"/>
                </a:solidFill>
                <a:latin typeface="+mn-lt"/>
              </a:defRPr>
            </a:lvl7pPr>
            <a:lvl8pPr marL="1446610" indent="-96441" algn="l" rtl="0" eaLnBrk="1" fontAlgn="base" hangingPunct="1">
              <a:lnSpc>
                <a:spcPct val="120000"/>
              </a:lnSpc>
              <a:spcBef>
                <a:spcPct val="20000"/>
              </a:spcBef>
              <a:spcAft>
                <a:spcPct val="0"/>
              </a:spcAft>
              <a:buChar char="»"/>
              <a:defRPr>
                <a:solidFill>
                  <a:schemeClr val="tx1"/>
                </a:solidFill>
                <a:latin typeface="+mn-lt"/>
              </a:defRPr>
            </a:lvl8pPr>
            <a:lvl9pPr marL="1639491" indent="-96441" algn="l" rtl="0" eaLnBrk="1" fontAlgn="base" hangingPunct="1">
              <a:lnSpc>
                <a:spcPct val="120000"/>
              </a:lnSpc>
              <a:spcBef>
                <a:spcPct val="20000"/>
              </a:spcBef>
              <a:spcAft>
                <a:spcPct val="0"/>
              </a:spcAft>
              <a:buChar char="»"/>
              <a:defRPr>
                <a:solidFill>
                  <a:schemeClr val="tx1"/>
                </a:solidFill>
                <a:latin typeface="+mn-lt"/>
              </a:defRPr>
            </a:lvl9pPr>
          </a:lstStyle>
          <a:p>
            <a:pPr marL="0" indent="0">
              <a:spcAft>
                <a:spcPts val="1200"/>
              </a:spcAft>
              <a:buFontTx/>
              <a:buNone/>
            </a:pPr>
            <a:r>
              <a:rPr lang="en-US" kern="0" dirty="0">
                <a:solidFill>
                  <a:schemeClr val="tx1">
                    <a:lumMod val="50000"/>
                    <a:lumOff val="50000"/>
                  </a:schemeClr>
                </a:solidFill>
                <a:latin typeface="Roboto" panose="02000000000000000000" pitchFamily="2" charset="0"/>
                <a:ea typeface="Roboto" panose="02000000000000000000" pitchFamily="2" charset="0"/>
              </a:rPr>
              <a:t>superior detection performance in the four dimensions </a:t>
            </a:r>
            <a:br>
              <a:rPr lang="en-US" kern="0" dirty="0">
                <a:solidFill>
                  <a:schemeClr val="tx1">
                    <a:lumMod val="50000"/>
                    <a:lumOff val="50000"/>
                  </a:schemeClr>
                </a:solidFill>
                <a:latin typeface="Roboto" panose="02000000000000000000" pitchFamily="2" charset="0"/>
                <a:ea typeface="Roboto" panose="02000000000000000000" pitchFamily="2" charset="0"/>
              </a:rPr>
            </a:br>
            <a:r>
              <a:rPr lang="en-US" kern="0" dirty="0">
                <a:solidFill>
                  <a:schemeClr val="tx1">
                    <a:lumMod val="50000"/>
                    <a:lumOff val="50000"/>
                  </a:schemeClr>
                </a:solidFill>
                <a:latin typeface="Roboto" panose="02000000000000000000" pitchFamily="2" charset="0"/>
                <a:ea typeface="Roboto" panose="02000000000000000000" pitchFamily="2" charset="0"/>
              </a:rPr>
              <a:t>of speed, distance, angular resolution and height</a:t>
            </a:r>
          </a:p>
          <a:p>
            <a:pPr marL="0" indent="0">
              <a:spcAft>
                <a:spcPts val="1200"/>
              </a:spcAft>
              <a:buFontTx/>
              <a:buNone/>
            </a:pPr>
            <a:r>
              <a:rPr lang="en-US" kern="0" dirty="0">
                <a:solidFill>
                  <a:schemeClr val="tx1">
                    <a:lumMod val="50000"/>
                    <a:lumOff val="50000"/>
                  </a:schemeClr>
                </a:solidFill>
                <a:latin typeface="Roboto" panose="02000000000000000000" pitchFamily="2" charset="0"/>
                <a:ea typeface="Roboto" panose="02000000000000000000" pitchFamily="2" charset="0"/>
              </a:rPr>
              <a:t>high-resolution, 3D surrounding image</a:t>
            </a:r>
            <a:br>
              <a:rPr lang="en-US" kern="0" dirty="0">
                <a:solidFill>
                  <a:schemeClr val="tx1">
                    <a:lumMod val="50000"/>
                    <a:lumOff val="50000"/>
                  </a:schemeClr>
                </a:solidFill>
                <a:latin typeface="Roboto" panose="02000000000000000000" pitchFamily="2" charset="0"/>
                <a:ea typeface="Roboto" panose="02000000000000000000" pitchFamily="2" charset="0"/>
              </a:rPr>
            </a:br>
            <a:r>
              <a:rPr lang="en-US" kern="0" dirty="0">
                <a:solidFill>
                  <a:schemeClr val="tx1">
                    <a:lumMod val="50000"/>
                    <a:lumOff val="50000"/>
                  </a:schemeClr>
                </a:solidFill>
                <a:latin typeface="Roboto" panose="02000000000000000000" pitchFamily="2" charset="0"/>
                <a:ea typeface="Roboto" panose="02000000000000000000" pitchFamily="2" charset="0"/>
              </a:rPr>
              <a:t>192 channels, up to 350m optical range</a:t>
            </a:r>
          </a:p>
          <a:p>
            <a:endParaRPr lang="en-US" sz="2000" kern="0" dirty="0">
              <a:solidFill>
                <a:schemeClr val="tx1">
                  <a:lumMod val="50000"/>
                  <a:lumOff val="50000"/>
                </a:schemeClr>
              </a:solidFill>
              <a:latin typeface="Roboto" panose="02000000000000000000" pitchFamily="2" charset="0"/>
              <a:ea typeface="Roboto" panose="02000000000000000000" pitchFamily="2" charset="0"/>
            </a:endParaRPr>
          </a:p>
          <a:p>
            <a:endParaRPr lang="en-US" sz="2000" kern="0" dirty="0">
              <a:solidFill>
                <a:schemeClr val="tx1">
                  <a:lumMod val="50000"/>
                  <a:lumOff val="50000"/>
                </a:schemeClr>
              </a:solidFill>
              <a:latin typeface="Roboto" panose="02000000000000000000" pitchFamily="2" charset="0"/>
              <a:ea typeface="Roboto" panose="02000000000000000000" pitchFamily="2" charset="0"/>
            </a:endParaRPr>
          </a:p>
          <a:p>
            <a:endParaRPr lang="en-US" sz="2000" kern="0" dirty="0">
              <a:latin typeface="Roboto" panose="02000000000000000000" pitchFamily="2" charset="0"/>
              <a:ea typeface="Roboto" panose="02000000000000000000" pitchFamily="2" charset="0"/>
            </a:endParaRPr>
          </a:p>
          <a:p>
            <a:endParaRPr lang="en-US" sz="2000" kern="0" dirty="0">
              <a:latin typeface="Roboto" panose="02000000000000000000" pitchFamily="2" charset="0"/>
              <a:ea typeface="Roboto" panose="02000000000000000000" pitchFamily="2" charset="0"/>
            </a:endParaRPr>
          </a:p>
          <a:p>
            <a:endParaRPr lang="en-US" sz="2000" kern="0" dirty="0">
              <a:latin typeface="Roboto" panose="02000000000000000000" pitchFamily="2" charset="0"/>
              <a:ea typeface="Roboto" panose="02000000000000000000" pitchFamily="2" charset="0"/>
            </a:endParaRPr>
          </a:p>
          <a:p>
            <a:endParaRPr lang="en-US" sz="2000" kern="0" dirty="0">
              <a:latin typeface="Roboto" panose="02000000000000000000" pitchFamily="2" charset="0"/>
              <a:ea typeface="Roboto" panose="02000000000000000000" pitchFamily="2" charset="0"/>
            </a:endParaRPr>
          </a:p>
          <a:p>
            <a:pPr marL="0" indent="0">
              <a:buFontTx/>
              <a:buNone/>
            </a:pPr>
            <a:endParaRPr lang="en-US" kern="0" dirty="0">
              <a:latin typeface="Roboto" panose="02000000000000000000" pitchFamily="2" charset="0"/>
              <a:ea typeface="Roboto" panose="02000000000000000000" pitchFamily="2" charset="0"/>
            </a:endParaRPr>
          </a:p>
        </p:txBody>
      </p:sp>
      <p:pic>
        <p:nvPicPr>
          <p:cNvPr id="13" name="Grafik 79">
            <a:extLst>
              <a:ext uri="{FF2B5EF4-FFF2-40B4-BE49-F238E27FC236}">
                <a16:creationId xmlns:a16="http://schemas.microsoft.com/office/drawing/2014/main" id="{EAB9F2BC-3733-4B05-9DB9-6C853C0045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97" t="20374" r="9932" b="23364"/>
          <a:stretch/>
        </p:blipFill>
        <p:spPr>
          <a:xfrm>
            <a:off x="6242495" y="819826"/>
            <a:ext cx="2938017" cy="2014062"/>
          </a:xfrm>
          <a:prstGeom prst="rect">
            <a:avLst/>
          </a:prstGeom>
        </p:spPr>
      </p:pic>
      <p:pic>
        <p:nvPicPr>
          <p:cNvPr id="16" name="Picture 15">
            <a:extLst>
              <a:ext uri="{FF2B5EF4-FFF2-40B4-BE49-F238E27FC236}">
                <a16:creationId xmlns:a16="http://schemas.microsoft.com/office/drawing/2014/main" id="{862AC8E5-E322-4C88-A89A-247C123129FE}"/>
              </a:ext>
            </a:extLst>
          </p:cNvPr>
          <p:cNvPicPr>
            <a:picLocks noChangeAspect="1"/>
          </p:cNvPicPr>
          <p:nvPr/>
        </p:nvPicPr>
        <p:blipFill>
          <a:blip r:embed="rId6"/>
          <a:stretch>
            <a:fillRect/>
          </a:stretch>
        </p:blipFill>
        <p:spPr>
          <a:xfrm>
            <a:off x="4632196" y="1962868"/>
            <a:ext cx="1184859" cy="498774"/>
          </a:xfrm>
          <a:prstGeom prst="rect">
            <a:avLst/>
          </a:prstGeom>
        </p:spPr>
      </p:pic>
      <p:pic>
        <p:nvPicPr>
          <p:cNvPr id="14" name="FRR_1">
            <a:hlinkClick r:id="" action="ppaction://media"/>
            <a:extLst>
              <a:ext uri="{FF2B5EF4-FFF2-40B4-BE49-F238E27FC236}">
                <a16:creationId xmlns:a16="http://schemas.microsoft.com/office/drawing/2014/main" id="{28BEC9DB-9F40-4ECC-B525-3C33FDD8104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r="56954"/>
          <a:stretch/>
        </p:blipFill>
        <p:spPr>
          <a:xfrm>
            <a:off x="251519" y="3004820"/>
            <a:ext cx="4369793" cy="1538582"/>
          </a:xfrm>
          <a:prstGeom prst="rect">
            <a:avLst/>
          </a:prstGeom>
        </p:spPr>
      </p:pic>
      <p:pic>
        <p:nvPicPr>
          <p:cNvPr id="17" name="FRR_1">
            <a:hlinkClick r:id="" action="ppaction://media"/>
            <a:extLst>
              <a:ext uri="{FF2B5EF4-FFF2-40B4-BE49-F238E27FC236}">
                <a16:creationId xmlns:a16="http://schemas.microsoft.com/office/drawing/2014/main" id="{D4CF4AA5-9D6F-4F3C-BC12-25FDC055B8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57119"/>
          <a:stretch/>
        </p:blipFill>
        <p:spPr>
          <a:xfrm>
            <a:off x="4621312" y="3004820"/>
            <a:ext cx="4353090" cy="1538582"/>
          </a:xfrm>
          <a:prstGeom prst="rect">
            <a:avLst/>
          </a:prstGeom>
        </p:spPr>
      </p:pic>
    </p:spTree>
    <p:extLst>
      <p:ext uri="{BB962C8B-B14F-4D97-AF65-F5344CB8AC3E}">
        <p14:creationId xmlns:p14="http://schemas.microsoft.com/office/powerpoint/2010/main" val="2736707466"/>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44780" fill="hold"/>
                                        <p:tgtEl>
                                          <p:spTgt spid="14"/>
                                        </p:tgtEl>
                                      </p:cBhvr>
                                    </p:cmd>
                                  </p:childTnLst>
                                </p:cTn>
                              </p:par>
                              <p:par>
                                <p:cTn id="11" presetID="1" presetClass="mediacall" presetSubtype="0" fill="hold" nodeType="withEffect">
                                  <p:stCondLst>
                                    <p:cond delay="0"/>
                                  </p:stCondLst>
                                  <p:childTnLst>
                                    <p:cmd type="call" cmd="playFrom(0.0)">
                                      <p:cBhvr>
                                        <p:cTn id="12" dur="4478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4"/>
                </p:tgtEl>
              </p:cMediaNode>
            </p:video>
            <p:video>
              <p:cMediaNode vol="80000">
                <p:cTn id="14" fill="hold" display="0">
                  <p:stCondLst>
                    <p:cond delay="indefinite"/>
                  </p:stCondLst>
                </p:cTn>
                <p:tgtEl>
                  <p:spTgt spid="1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CE98342-10D7-4F2F-A380-8A7A8015366F}"/>
              </a:ext>
            </a:extLst>
          </p:cNvPr>
          <p:cNvPicPr>
            <a:picLocks noChangeAspect="1"/>
          </p:cNvPicPr>
          <p:nvPr/>
        </p:nvPicPr>
        <p:blipFill rotWithShape="1">
          <a:blip r:embed="rId3"/>
          <a:srcRect b="19940"/>
          <a:stretch/>
        </p:blipFill>
        <p:spPr>
          <a:xfrm>
            <a:off x="327993" y="1151242"/>
            <a:ext cx="4863420" cy="2577608"/>
          </a:xfrm>
          <a:prstGeom prst="rect">
            <a:avLst/>
          </a:prstGeom>
        </p:spPr>
      </p:pic>
      <p:sp>
        <p:nvSpPr>
          <p:cNvPr id="28" name="Title 1">
            <a:extLst>
              <a:ext uri="{FF2B5EF4-FFF2-40B4-BE49-F238E27FC236}">
                <a16:creationId xmlns:a16="http://schemas.microsoft.com/office/drawing/2014/main" id="{1243DC3A-54F8-471F-8F56-642314C6596D}"/>
              </a:ext>
            </a:extLst>
          </p:cNvPr>
          <p:cNvSpPr>
            <a:spLocks noGrp="1"/>
          </p:cNvSpPr>
          <p:nvPr>
            <p:ph type="ctrTitle"/>
          </p:nvPr>
        </p:nvSpPr>
        <p:spPr>
          <a:xfrm>
            <a:off x="228600" y="134526"/>
            <a:ext cx="8591872" cy="400050"/>
          </a:xfrm>
        </p:spPr>
        <p:txBody>
          <a:bodyPr/>
          <a:lstStyle/>
          <a:p>
            <a:r>
              <a:rPr lang="fr-FR" sz="2800" spc="0" dirty="0">
                <a:solidFill>
                  <a:srgbClr val="FF0000"/>
                </a:solidFill>
                <a:latin typeface="Roboto" panose="02000000000000000000" pitchFamily="2" charset="0"/>
                <a:ea typeface="Roboto" panose="02000000000000000000" pitchFamily="2" charset="0"/>
              </a:rPr>
              <a:t>high-</a:t>
            </a:r>
            <a:r>
              <a:rPr lang="fr-FR" sz="2800" spc="0" dirty="0" err="1">
                <a:solidFill>
                  <a:srgbClr val="FF0000"/>
                </a:solidFill>
                <a:latin typeface="Roboto" panose="02000000000000000000" pitchFamily="2" charset="0"/>
                <a:ea typeface="Roboto" panose="02000000000000000000" pitchFamily="2" charset="0"/>
              </a:rPr>
              <a:t>frequency</a:t>
            </a:r>
            <a:r>
              <a:rPr lang="fr-FR" sz="2800" spc="0" dirty="0">
                <a:solidFill>
                  <a:srgbClr val="FF0000"/>
                </a:solidFill>
                <a:latin typeface="Roboto" panose="02000000000000000000" pitchFamily="2" charset="0"/>
                <a:ea typeface="Roboto" panose="02000000000000000000" pitchFamily="2" charset="0"/>
              </a:rPr>
              <a:t> trading infrastructure</a:t>
            </a:r>
            <a:endParaRPr lang="en-US" sz="2800" dirty="0">
              <a:solidFill>
                <a:srgbClr val="FF0000"/>
              </a:solidFill>
              <a:latin typeface="Roboto" panose="02000000000000000000" pitchFamily="2" charset="0"/>
              <a:ea typeface="Roboto" panose="02000000000000000000" pitchFamily="2" charset="0"/>
            </a:endParaRPr>
          </a:p>
        </p:txBody>
      </p:sp>
      <p:sp>
        <p:nvSpPr>
          <p:cNvPr id="33" name="Rectangle 32">
            <a:extLst>
              <a:ext uri="{FF2B5EF4-FFF2-40B4-BE49-F238E27FC236}">
                <a16:creationId xmlns:a16="http://schemas.microsoft.com/office/drawing/2014/main" id="{4A70A8CF-B80F-4D1D-9690-2A42676DD2CE}"/>
              </a:ext>
            </a:extLst>
          </p:cNvPr>
          <p:cNvSpPr/>
          <p:nvPr/>
        </p:nvSpPr>
        <p:spPr>
          <a:xfrm>
            <a:off x="282772" y="4336143"/>
            <a:ext cx="7385572" cy="369332"/>
          </a:xfrm>
          <a:prstGeom prst="rect">
            <a:avLst/>
          </a:prstGeom>
        </p:spPr>
        <p:txBody>
          <a:bodyPr wrap="square">
            <a:spAutoFit/>
          </a:bodyPr>
          <a:lstStyle/>
          <a:p>
            <a:pPr>
              <a:spcBef>
                <a:spcPts val="0"/>
              </a:spcBef>
              <a:spcAft>
                <a:spcPts val="0"/>
              </a:spcAft>
              <a:tabLst>
                <a:tab pos="361950" algn="l"/>
              </a:tabLst>
            </a:pPr>
            <a:r>
              <a:rPr lang="en-US" dirty="0">
                <a:solidFill>
                  <a:srgbClr val="FF0000"/>
                </a:solidFill>
                <a:latin typeface="Roboto" panose="02000000000000000000" pitchFamily="2" charset="0"/>
                <a:ea typeface="Roboto" panose="02000000000000000000" pitchFamily="2" charset="0"/>
              </a:rPr>
              <a:t>*</a:t>
            </a:r>
            <a:r>
              <a:rPr lang="en-US" dirty="0">
                <a:solidFill>
                  <a:schemeClr val="tx1">
                    <a:lumMod val="50000"/>
                    <a:lumOff val="50000"/>
                  </a:schemeClr>
                </a:solidFill>
                <a:latin typeface="Roboto" panose="02000000000000000000" pitchFamily="2" charset="0"/>
                <a:ea typeface="Roboto" panose="02000000000000000000" pitchFamily="2" charset="0"/>
              </a:rPr>
              <a:t> guaranteed µs-latency </a:t>
            </a:r>
            <a:r>
              <a:rPr lang="en-US" dirty="0">
                <a:solidFill>
                  <a:schemeClr val="tx1">
                    <a:lumMod val="50000"/>
                    <a:lumOff val="50000"/>
                  </a:schemeClr>
                </a:solidFill>
                <a:latin typeface="Roboto" panose="02000000000000000000" pitchFamily="2" charset="0"/>
                <a:ea typeface="Roboto" panose="02000000000000000000" pitchFamily="2" charset="0"/>
                <a:sym typeface="Wingdings" panose="05000000000000000000" pitchFamily="2" charset="2"/>
              </a:rPr>
              <a:t></a:t>
            </a:r>
            <a:r>
              <a:rPr lang="en-US" dirty="0">
                <a:solidFill>
                  <a:schemeClr val="tx1">
                    <a:lumMod val="50000"/>
                    <a:lumOff val="50000"/>
                  </a:schemeClr>
                </a:solidFill>
                <a:latin typeface="Roboto" panose="02000000000000000000" pitchFamily="2" charset="0"/>
                <a:ea typeface="Roboto" panose="02000000000000000000" pitchFamily="2" charset="0"/>
              </a:rPr>
              <a:t> &lt; 3 µs order-2-ackn</a:t>
            </a:r>
          </a:p>
        </p:txBody>
      </p:sp>
      <p:sp>
        <p:nvSpPr>
          <p:cNvPr id="10" name="Rectangle 9">
            <a:extLst>
              <a:ext uri="{FF2B5EF4-FFF2-40B4-BE49-F238E27FC236}">
                <a16:creationId xmlns:a16="http://schemas.microsoft.com/office/drawing/2014/main" id="{6262E011-FCE9-401D-B50A-212F8CFDD380}"/>
              </a:ext>
            </a:extLst>
          </p:cNvPr>
          <p:cNvSpPr/>
          <p:nvPr/>
        </p:nvSpPr>
        <p:spPr>
          <a:xfrm>
            <a:off x="5580112" y="1148845"/>
            <a:ext cx="3456384" cy="2431435"/>
          </a:xfrm>
          <a:prstGeom prst="rect">
            <a:avLst/>
          </a:prstGeom>
          <a:noFill/>
        </p:spPr>
        <p:txBody>
          <a:bodyPr wrap="square" lIns="36000" tIns="0" rIns="36000" bIns="0">
            <a:spAutoFit/>
          </a:bodyPr>
          <a:lstStyle/>
          <a:p>
            <a:pPr marL="180975" indent="-180975">
              <a:spcAft>
                <a:spcPts val="1200"/>
              </a:spcAft>
              <a:buFont typeface="Arial" panose="020B0604020202020204" pitchFamily="34" charset="0"/>
              <a:buChar char="•"/>
            </a:pPr>
            <a:r>
              <a:rPr lang="en-US" dirty="0">
                <a:solidFill>
                  <a:schemeClr val="tx1">
                    <a:lumMod val="50000"/>
                    <a:lumOff val="50000"/>
                  </a:schemeClr>
                </a:solidFill>
                <a:latin typeface="Roboto" panose="02000000000000000000" pitchFamily="2" charset="0"/>
                <a:ea typeface="Roboto" panose="02000000000000000000" pitchFamily="2" charset="0"/>
                <a:sym typeface="Wingdings" panose="05000000000000000000" pitchFamily="2" charset="2"/>
              </a:rPr>
              <a:t>low latency matcher</a:t>
            </a:r>
            <a:r>
              <a:rPr lang="en-US" dirty="0">
                <a:solidFill>
                  <a:srgbClr val="FF0000"/>
                </a:solidFill>
                <a:latin typeface="Roboto" panose="02000000000000000000" pitchFamily="2" charset="0"/>
                <a:ea typeface="Roboto" panose="02000000000000000000" pitchFamily="2" charset="0"/>
                <a:sym typeface="Wingdings" panose="05000000000000000000" pitchFamily="2" charset="2"/>
              </a:rPr>
              <a:t>*</a:t>
            </a:r>
          </a:p>
          <a:p>
            <a:pPr marL="180975" indent="-180975">
              <a:spcAft>
                <a:spcPts val="1200"/>
              </a:spcAft>
              <a:buFont typeface="Arial" panose="020B0604020202020204" pitchFamily="34" charset="0"/>
              <a:buChar char="•"/>
            </a:pPr>
            <a:r>
              <a:rPr lang="en-US" dirty="0">
                <a:solidFill>
                  <a:schemeClr val="tx1">
                    <a:lumMod val="50000"/>
                    <a:lumOff val="50000"/>
                  </a:schemeClr>
                </a:solidFill>
                <a:latin typeface="Roboto" panose="02000000000000000000" pitchFamily="2" charset="0"/>
                <a:ea typeface="Roboto" panose="02000000000000000000" pitchFamily="2" charset="0"/>
                <a:sym typeface="Wingdings" panose="05000000000000000000" pitchFamily="2" charset="2"/>
              </a:rPr>
              <a:t>redundant network ( hot-hot )</a:t>
            </a:r>
          </a:p>
          <a:p>
            <a:pPr marL="180975" indent="-180975">
              <a:spcAft>
                <a:spcPts val="1200"/>
              </a:spcAft>
              <a:buFont typeface="Arial" panose="020B0604020202020204" pitchFamily="34" charset="0"/>
              <a:buChar char="•"/>
            </a:pPr>
            <a:r>
              <a:rPr lang="en-US" dirty="0">
                <a:solidFill>
                  <a:schemeClr val="tx1">
                    <a:lumMod val="50000"/>
                    <a:lumOff val="50000"/>
                  </a:schemeClr>
                </a:solidFill>
                <a:latin typeface="Roboto" panose="02000000000000000000" pitchFamily="2" charset="0"/>
                <a:ea typeface="Roboto" panose="02000000000000000000" pitchFamily="2" charset="0"/>
                <a:sym typeface="Wingdings" panose="05000000000000000000" pitchFamily="2" charset="2"/>
              </a:rPr>
              <a:t>throughput = 735k orders/s </a:t>
            </a:r>
          </a:p>
          <a:p>
            <a:pPr marL="180975" indent="-180975">
              <a:spcAft>
                <a:spcPts val="1200"/>
              </a:spcAft>
              <a:buFont typeface="Arial" panose="020B0604020202020204" pitchFamily="34" charset="0"/>
              <a:buChar char="•"/>
            </a:pPr>
            <a:r>
              <a:rPr lang="en-US" dirty="0">
                <a:solidFill>
                  <a:schemeClr val="tx1">
                    <a:lumMod val="50000"/>
                    <a:lumOff val="50000"/>
                  </a:schemeClr>
                </a:solidFill>
                <a:latin typeface="Roboto" panose="02000000000000000000" pitchFamily="2" charset="0"/>
                <a:ea typeface="Roboto" panose="02000000000000000000" pitchFamily="2" charset="0"/>
                <a:sym typeface="Wingdings" panose="05000000000000000000" pitchFamily="2" charset="2"/>
              </a:rPr>
              <a:t>fully deterministic latency via</a:t>
            </a:r>
          </a:p>
          <a:p>
            <a:pPr marL="449263" lvl="1" indent="-273050">
              <a:spcAft>
                <a:spcPts val="1200"/>
              </a:spcAft>
              <a:buFont typeface="Courier New" panose="02070309020205020404" pitchFamily="49" charset="0"/>
              <a:buChar char="o"/>
            </a:pPr>
            <a:r>
              <a:rPr lang="en-US" dirty="0" err="1">
                <a:solidFill>
                  <a:schemeClr val="tx1">
                    <a:lumMod val="50000"/>
                    <a:lumOff val="50000"/>
                  </a:schemeClr>
                </a:solidFill>
                <a:latin typeface="Roboto" panose="02000000000000000000" pitchFamily="2" charset="0"/>
                <a:ea typeface="Roboto" panose="02000000000000000000" pitchFamily="2" charset="0"/>
                <a:sym typeface="Wingdings" panose="05000000000000000000" pitchFamily="2" charset="2"/>
              </a:rPr>
              <a:t>fpga</a:t>
            </a:r>
            <a:r>
              <a:rPr lang="en-US" dirty="0">
                <a:solidFill>
                  <a:schemeClr val="tx1">
                    <a:lumMod val="50000"/>
                    <a:lumOff val="50000"/>
                  </a:schemeClr>
                </a:solidFill>
                <a:latin typeface="Roboto" panose="02000000000000000000" pitchFamily="2" charset="0"/>
                <a:ea typeface="Roboto" panose="02000000000000000000" pitchFamily="2" charset="0"/>
                <a:sym typeface="Wingdings" panose="05000000000000000000" pitchFamily="2" charset="2"/>
              </a:rPr>
              <a:t> (altera </a:t>
            </a:r>
            <a:r>
              <a:rPr lang="en-US" dirty="0" err="1">
                <a:solidFill>
                  <a:schemeClr val="tx1">
                    <a:lumMod val="50000"/>
                    <a:lumOff val="50000"/>
                  </a:schemeClr>
                </a:solidFill>
                <a:latin typeface="Roboto" panose="02000000000000000000" pitchFamily="2" charset="0"/>
                <a:ea typeface="Roboto" panose="02000000000000000000" pitchFamily="2" charset="0"/>
                <a:sym typeface="Wingdings" panose="05000000000000000000" pitchFamily="2" charset="2"/>
              </a:rPr>
              <a:t>stratix</a:t>
            </a:r>
            <a:r>
              <a:rPr lang="en-US" dirty="0">
                <a:solidFill>
                  <a:schemeClr val="tx1">
                    <a:lumMod val="50000"/>
                    <a:lumOff val="50000"/>
                  </a:schemeClr>
                </a:solidFill>
                <a:latin typeface="Roboto" panose="02000000000000000000" pitchFamily="2" charset="0"/>
                <a:ea typeface="Roboto" panose="02000000000000000000" pitchFamily="2" charset="0"/>
                <a:sym typeface="Wingdings" panose="05000000000000000000" pitchFamily="2" charset="2"/>
              </a:rPr>
              <a:t> v </a:t>
            </a:r>
            <a:r>
              <a:rPr lang="en-US" dirty="0" err="1">
                <a:solidFill>
                  <a:schemeClr val="tx1">
                    <a:lumMod val="50000"/>
                    <a:lumOff val="50000"/>
                  </a:schemeClr>
                </a:solidFill>
                <a:latin typeface="Roboto" panose="02000000000000000000" pitchFamily="2" charset="0"/>
                <a:ea typeface="Roboto" panose="02000000000000000000" pitchFamily="2" charset="0"/>
                <a:sym typeface="Wingdings" panose="05000000000000000000" pitchFamily="2" charset="2"/>
              </a:rPr>
              <a:t>gx</a:t>
            </a:r>
            <a:r>
              <a:rPr lang="en-US" dirty="0">
                <a:solidFill>
                  <a:schemeClr val="tx1">
                    <a:lumMod val="50000"/>
                    <a:lumOff val="50000"/>
                  </a:schemeClr>
                </a:solidFill>
                <a:latin typeface="Roboto" panose="02000000000000000000" pitchFamily="2" charset="0"/>
                <a:ea typeface="Roboto" panose="02000000000000000000" pitchFamily="2" charset="0"/>
                <a:sym typeface="Wingdings" panose="05000000000000000000" pitchFamily="2" charset="2"/>
              </a:rPr>
              <a:t>)</a:t>
            </a:r>
          </a:p>
          <a:p>
            <a:pPr marL="449263" lvl="1" indent="-273050">
              <a:spcAft>
                <a:spcPts val="1200"/>
              </a:spcAft>
              <a:buFont typeface="Courier New" panose="02070309020205020404" pitchFamily="49" charset="0"/>
              <a:buChar char="o"/>
            </a:pPr>
            <a:r>
              <a:rPr lang="en-US" dirty="0">
                <a:solidFill>
                  <a:schemeClr val="tx1">
                    <a:lumMod val="50000"/>
                    <a:lumOff val="50000"/>
                  </a:schemeClr>
                </a:solidFill>
                <a:latin typeface="Roboto" panose="02000000000000000000" pitchFamily="2" charset="0"/>
                <a:ea typeface="Roboto" panose="02000000000000000000" pitchFamily="2" charset="0"/>
                <a:sym typeface="Wingdings" panose="05000000000000000000" pitchFamily="2" charset="2"/>
              </a:rPr>
              <a:t>precision time </a:t>
            </a:r>
            <a:endParaRPr lang="en-US" dirty="0">
              <a:solidFill>
                <a:srgbClr val="FF0000"/>
              </a:solidFill>
              <a:latin typeface="Roboto" panose="02000000000000000000" pitchFamily="2" charset="0"/>
              <a:ea typeface="Roboto" panose="02000000000000000000" pitchFamily="2" charset="0"/>
              <a:sym typeface="Wingdings" panose="05000000000000000000" pitchFamily="2" charset="2"/>
            </a:endParaRPr>
          </a:p>
        </p:txBody>
      </p:sp>
      <p:grpSp>
        <p:nvGrpSpPr>
          <p:cNvPr id="21" name="Group 20">
            <a:extLst>
              <a:ext uri="{FF2B5EF4-FFF2-40B4-BE49-F238E27FC236}">
                <a16:creationId xmlns:a16="http://schemas.microsoft.com/office/drawing/2014/main" id="{17680350-E399-4E18-8130-E4E265383E18}"/>
              </a:ext>
            </a:extLst>
          </p:cNvPr>
          <p:cNvGrpSpPr/>
          <p:nvPr/>
        </p:nvGrpSpPr>
        <p:grpSpPr>
          <a:xfrm>
            <a:off x="314620" y="1152474"/>
            <a:ext cx="4884413" cy="2580005"/>
            <a:chOff x="314620" y="5611558"/>
            <a:chExt cx="4884413" cy="2580005"/>
          </a:xfrm>
        </p:grpSpPr>
        <p:sp>
          <p:nvSpPr>
            <p:cNvPr id="18" name="Rectangle 17">
              <a:extLst>
                <a:ext uri="{FF2B5EF4-FFF2-40B4-BE49-F238E27FC236}">
                  <a16:creationId xmlns:a16="http://schemas.microsoft.com/office/drawing/2014/main" id="{A894DD8A-D13A-4FBE-837E-D8066419A978}"/>
                </a:ext>
              </a:extLst>
            </p:cNvPr>
            <p:cNvSpPr/>
            <p:nvPr/>
          </p:nvSpPr>
          <p:spPr>
            <a:xfrm>
              <a:off x="314620" y="5611558"/>
              <a:ext cx="4884413" cy="2580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grpSp>
          <p:nvGrpSpPr>
            <p:cNvPr id="17" name="Group 16">
              <a:extLst>
                <a:ext uri="{FF2B5EF4-FFF2-40B4-BE49-F238E27FC236}">
                  <a16:creationId xmlns:a16="http://schemas.microsoft.com/office/drawing/2014/main" id="{F777A6E3-1AF3-4704-940E-351B69CDA61A}"/>
                </a:ext>
              </a:extLst>
            </p:cNvPr>
            <p:cNvGrpSpPr/>
            <p:nvPr/>
          </p:nvGrpSpPr>
          <p:grpSpPr>
            <a:xfrm>
              <a:off x="363410" y="5696290"/>
              <a:ext cx="4445983" cy="2433868"/>
              <a:chOff x="-162004" y="5716700"/>
              <a:chExt cx="4200604" cy="2299540"/>
            </a:xfrm>
          </p:grpSpPr>
          <p:pic>
            <p:nvPicPr>
              <p:cNvPr id="2" name="Picture 1">
                <a:extLst>
                  <a:ext uri="{FF2B5EF4-FFF2-40B4-BE49-F238E27FC236}">
                    <a16:creationId xmlns:a16="http://schemas.microsoft.com/office/drawing/2014/main" id="{2457CBD6-9733-453D-BF55-6074CAD7AAF1}"/>
                  </a:ext>
                </a:extLst>
              </p:cNvPr>
              <p:cNvPicPr>
                <a:picLocks noChangeAspect="1"/>
              </p:cNvPicPr>
              <p:nvPr/>
            </p:nvPicPr>
            <p:blipFill rotWithShape="1">
              <a:blip r:embed="rId4"/>
              <a:srcRect l="1209" t="4552" r="1139" b="6863"/>
              <a:stretch/>
            </p:blipFill>
            <p:spPr>
              <a:xfrm>
                <a:off x="373380" y="5753100"/>
                <a:ext cx="3665220" cy="2263140"/>
              </a:xfrm>
              <a:prstGeom prst="rect">
                <a:avLst/>
              </a:prstGeom>
            </p:spPr>
          </p:pic>
          <p:sp>
            <p:nvSpPr>
              <p:cNvPr id="6" name="Rectangle 5">
                <a:extLst>
                  <a:ext uri="{FF2B5EF4-FFF2-40B4-BE49-F238E27FC236}">
                    <a16:creationId xmlns:a16="http://schemas.microsoft.com/office/drawing/2014/main" id="{4DEC83B7-A10F-4938-B080-FE36FB97EDF3}"/>
                  </a:ext>
                </a:extLst>
              </p:cNvPr>
              <p:cNvSpPr/>
              <p:nvPr/>
            </p:nvSpPr>
            <p:spPr>
              <a:xfrm>
                <a:off x="990651" y="6198394"/>
                <a:ext cx="667592" cy="333796"/>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100" dirty="0" err="1">
                    <a:solidFill>
                      <a:schemeClr val="tx1">
                        <a:lumMod val="85000"/>
                        <a:lumOff val="15000"/>
                      </a:schemeClr>
                    </a:solidFill>
                  </a:rPr>
                  <a:t>matcher</a:t>
                </a:r>
                <a:r>
                  <a:rPr lang="en-US" sz="1100" baseline="-25000" dirty="0" err="1">
                    <a:solidFill>
                      <a:schemeClr val="tx1">
                        <a:lumMod val="85000"/>
                        <a:lumOff val="15000"/>
                      </a:schemeClr>
                    </a:solidFill>
                  </a:rPr>
                  <a:t>p</a:t>
                </a:r>
                <a:endParaRPr lang="en-US" sz="1100" baseline="-25000" dirty="0">
                  <a:solidFill>
                    <a:schemeClr val="tx1">
                      <a:lumMod val="85000"/>
                      <a:lumOff val="15000"/>
                    </a:schemeClr>
                  </a:solidFill>
                </a:endParaRPr>
              </a:p>
            </p:txBody>
          </p:sp>
          <p:sp>
            <p:nvSpPr>
              <p:cNvPr id="23" name="Rectangle 22">
                <a:extLst>
                  <a:ext uri="{FF2B5EF4-FFF2-40B4-BE49-F238E27FC236}">
                    <a16:creationId xmlns:a16="http://schemas.microsoft.com/office/drawing/2014/main" id="{D9DA5EAD-3019-434D-8B25-85CEA64906D0}"/>
                  </a:ext>
                </a:extLst>
              </p:cNvPr>
              <p:cNvSpPr/>
              <p:nvPr/>
            </p:nvSpPr>
            <p:spPr>
              <a:xfrm>
                <a:off x="2748014" y="6198394"/>
                <a:ext cx="667592" cy="333796"/>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100" dirty="0">
                    <a:solidFill>
                      <a:schemeClr val="tx1">
                        <a:lumMod val="85000"/>
                        <a:lumOff val="15000"/>
                      </a:schemeClr>
                    </a:solidFill>
                  </a:rPr>
                  <a:t>matcher</a:t>
                </a:r>
                <a:r>
                  <a:rPr lang="en-US" sz="1100" baseline="-25000" dirty="0">
                    <a:solidFill>
                      <a:schemeClr val="tx1">
                        <a:lumMod val="85000"/>
                        <a:lumOff val="15000"/>
                      </a:schemeClr>
                    </a:solidFill>
                  </a:rPr>
                  <a:t>s</a:t>
                </a:r>
              </a:p>
            </p:txBody>
          </p:sp>
          <p:sp>
            <p:nvSpPr>
              <p:cNvPr id="24" name="Rectangle 23">
                <a:extLst>
                  <a:ext uri="{FF2B5EF4-FFF2-40B4-BE49-F238E27FC236}">
                    <a16:creationId xmlns:a16="http://schemas.microsoft.com/office/drawing/2014/main" id="{23989B18-4D1B-4DEC-BF4F-6D40482D35B5}"/>
                  </a:ext>
                </a:extLst>
              </p:cNvPr>
              <p:cNvSpPr/>
              <p:nvPr/>
            </p:nvSpPr>
            <p:spPr>
              <a:xfrm>
                <a:off x="557264" y="7289800"/>
                <a:ext cx="667592" cy="333796"/>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100" dirty="0">
                    <a:solidFill>
                      <a:schemeClr val="tx1">
                        <a:lumMod val="85000"/>
                        <a:lumOff val="15000"/>
                      </a:schemeClr>
                    </a:solidFill>
                  </a:rPr>
                  <a:t>hft-client</a:t>
                </a:r>
                <a:r>
                  <a:rPr lang="en-US" sz="1100" baseline="-25000" dirty="0">
                    <a:solidFill>
                      <a:schemeClr val="tx1">
                        <a:lumMod val="85000"/>
                        <a:lumOff val="15000"/>
                      </a:schemeClr>
                    </a:solidFill>
                  </a:rPr>
                  <a:t>1</a:t>
                </a:r>
              </a:p>
            </p:txBody>
          </p:sp>
          <p:sp>
            <p:nvSpPr>
              <p:cNvPr id="25" name="Rectangle 24">
                <a:extLst>
                  <a:ext uri="{FF2B5EF4-FFF2-40B4-BE49-F238E27FC236}">
                    <a16:creationId xmlns:a16="http://schemas.microsoft.com/office/drawing/2014/main" id="{C1830BEC-4D41-4AB3-9047-ABE3423AFD1D}"/>
                  </a:ext>
                </a:extLst>
              </p:cNvPr>
              <p:cNvSpPr/>
              <p:nvPr/>
            </p:nvSpPr>
            <p:spPr>
              <a:xfrm>
                <a:off x="1433564" y="7289800"/>
                <a:ext cx="667592" cy="333796"/>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100" dirty="0">
                    <a:solidFill>
                      <a:schemeClr val="tx1">
                        <a:lumMod val="85000"/>
                        <a:lumOff val="15000"/>
                      </a:schemeClr>
                    </a:solidFill>
                  </a:rPr>
                  <a:t>hft-client</a:t>
                </a:r>
                <a:r>
                  <a:rPr lang="en-US" sz="1100" baseline="-25000" dirty="0">
                    <a:solidFill>
                      <a:schemeClr val="tx1">
                        <a:lumMod val="85000"/>
                        <a:lumOff val="15000"/>
                      </a:schemeClr>
                    </a:solidFill>
                  </a:rPr>
                  <a:t>2</a:t>
                </a:r>
              </a:p>
            </p:txBody>
          </p:sp>
          <p:sp>
            <p:nvSpPr>
              <p:cNvPr id="27" name="Rectangle 26">
                <a:extLst>
                  <a:ext uri="{FF2B5EF4-FFF2-40B4-BE49-F238E27FC236}">
                    <a16:creationId xmlns:a16="http://schemas.microsoft.com/office/drawing/2014/main" id="{1ACF3C94-B2F3-4550-BD2C-4E8835F01BEC}"/>
                  </a:ext>
                </a:extLst>
              </p:cNvPr>
              <p:cNvSpPr/>
              <p:nvPr/>
            </p:nvSpPr>
            <p:spPr>
              <a:xfrm>
                <a:off x="2313039" y="7289800"/>
                <a:ext cx="667592" cy="333796"/>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100" dirty="0">
                    <a:solidFill>
                      <a:schemeClr val="tx1">
                        <a:lumMod val="85000"/>
                        <a:lumOff val="15000"/>
                      </a:schemeClr>
                    </a:solidFill>
                  </a:rPr>
                  <a:t>hft-client</a:t>
                </a:r>
                <a:r>
                  <a:rPr lang="en-US" sz="1100" baseline="-25000" dirty="0">
                    <a:solidFill>
                      <a:schemeClr val="tx1">
                        <a:lumMod val="85000"/>
                        <a:lumOff val="15000"/>
                      </a:schemeClr>
                    </a:solidFill>
                  </a:rPr>
                  <a:t>3</a:t>
                </a:r>
              </a:p>
            </p:txBody>
          </p:sp>
          <p:sp>
            <p:nvSpPr>
              <p:cNvPr id="29" name="Rectangle 28">
                <a:extLst>
                  <a:ext uri="{FF2B5EF4-FFF2-40B4-BE49-F238E27FC236}">
                    <a16:creationId xmlns:a16="http://schemas.microsoft.com/office/drawing/2014/main" id="{3E8BB80F-F79B-4797-938C-268496820F47}"/>
                  </a:ext>
                </a:extLst>
              </p:cNvPr>
              <p:cNvSpPr/>
              <p:nvPr/>
            </p:nvSpPr>
            <p:spPr>
              <a:xfrm>
                <a:off x="3182989" y="7289800"/>
                <a:ext cx="667592" cy="333796"/>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100" dirty="0" err="1">
                    <a:solidFill>
                      <a:schemeClr val="tx1">
                        <a:lumMod val="85000"/>
                        <a:lumOff val="15000"/>
                      </a:schemeClr>
                    </a:solidFill>
                  </a:rPr>
                  <a:t>gw</a:t>
                </a:r>
                <a:r>
                  <a:rPr lang="en-US" sz="1100" dirty="0">
                    <a:solidFill>
                      <a:schemeClr val="tx1">
                        <a:lumMod val="85000"/>
                        <a:lumOff val="15000"/>
                      </a:schemeClr>
                    </a:solidFill>
                  </a:rPr>
                  <a:t>-client</a:t>
                </a:r>
                <a:endParaRPr lang="en-US" sz="1100" baseline="-25000" dirty="0">
                  <a:solidFill>
                    <a:schemeClr val="tx1">
                      <a:lumMod val="85000"/>
                      <a:lumOff val="15000"/>
                    </a:schemeClr>
                  </a:solidFill>
                </a:endParaRPr>
              </a:p>
            </p:txBody>
          </p:sp>
          <p:sp>
            <p:nvSpPr>
              <p:cNvPr id="7" name="Oval 6">
                <a:extLst>
                  <a:ext uri="{FF2B5EF4-FFF2-40B4-BE49-F238E27FC236}">
                    <a16:creationId xmlns:a16="http://schemas.microsoft.com/office/drawing/2014/main" id="{6FE4A317-08D9-43A7-969A-56F034F9DF6E}"/>
                  </a:ext>
                </a:extLst>
              </p:cNvPr>
              <p:cNvSpPr/>
              <p:nvPr/>
            </p:nvSpPr>
            <p:spPr>
              <a:xfrm>
                <a:off x="1063463" y="6620925"/>
                <a:ext cx="534356" cy="27993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sz="1050" dirty="0">
                    <a:solidFill>
                      <a:schemeClr val="tx1">
                        <a:lumMod val="85000"/>
                        <a:lumOff val="15000"/>
                      </a:schemeClr>
                    </a:solidFill>
                  </a:rPr>
                  <a:t>switch</a:t>
                </a:r>
              </a:p>
            </p:txBody>
          </p:sp>
          <p:sp>
            <p:nvSpPr>
              <p:cNvPr id="30" name="Oval 29">
                <a:extLst>
                  <a:ext uri="{FF2B5EF4-FFF2-40B4-BE49-F238E27FC236}">
                    <a16:creationId xmlns:a16="http://schemas.microsoft.com/office/drawing/2014/main" id="{4286CE2C-0C9D-4F0B-B128-C003364AA009}"/>
                  </a:ext>
                </a:extLst>
              </p:cNvPr>
              <p:cNvSpPr/>
              <p:nvPr/>
            </p:nvSpPr>
            <p:spPr>
              <a:xfrm>
                <a:off x="2816063" y="6620925"/>
                <a:ext cx="534356" cy="27993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sz="1050" dirty="0">
                    <a:solidFill>
                      <a:schemeClr val="tx1">
                        <a:lumMod val="85000"/>
                        <a:lumOff val="15000"/>
                      </a:schemeClr>
                    </a:solidFill>
                  </a:rPr>
                  <a:t>switch</a:t>
                </a:r>
              </a:p>
            </p:txBody>
          </p:sp>
          <p:sp>
            <p:nvSpPr>
              <p:cNvPr id="31" name="Oval 30">
                <a:extLst>
                  <a:ext uri="{FF2B5EF4-FFF2-40B4-BE49-F238E27FC236}">
                    <a16:creationId xmlns:a16="http://schemas.microsoft.com/office/drawing/2014/main" id="{A5C76060-62B7-4FBE-AA0D-C66D6FC18BD1}"/>
                  </a:ext>
                </a:extLst>
              </p:cNvPr>
              <p:cNvSpPr/>
              <p:nvPr/>
            </p:nvSpPr>
            <p:spPr>
              <a:xfrm>
                <a:off x="3273263" y="6906675"/>
                <a:ext cx="534356" cy="27993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sz="1050" dirty="0">
                    <a:solidFill>
                      <a:schemeClr val="tx1">
                        <a:lumMod val="85000"/>
                        <a:lumOff val="15000"/>
                      </a:schemeClr>
                    </a:solidFill>
                  </a:rPr>
                  <a:t>switch</a:t>
                </a:r>
              </a:p>
            </p:txBody>
          </p:sp>
          <p:sp>
            <p:nvSpPr>
              <p:cNvPr id="32" name="Oval 31">
                <a:extLst>
                  <a:ext uri="{FF2B5EF4-FFF2-40B4-BE49-F238E27FC236}">
                    <a16:creationId xmlns:a16="http://schemas.microsoft.com/office/drawing/2014/main" id="{49ABEF71-0561-40EA-889B-8790827560AB}"/>
                  </a:ext>
                </a:extLst>
              </p:cNvPr>
              <p:cNvSpPr/>
              <p:nvPr/>
            </p:nvSpPr>
            <p:spPr>
              <a:xfrm>
                <a:off x="2387438" y="6906675"/>
                <a:ext cx="534356" cy="27993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sz="1050" dirty="0">
                    <a:solidFill>
                      <a:schemeClr val="tx1">
                        <a:lumMod val="85000"/>
                        <a:lumOff val="15000"/>
                      </a:schemeClr>
                    </a:solidFill>
                  </a:rPr>
                  <a:t>switch</a:t>
                </a:r>
              </a:p>
            </p:txBody>
          </p:sp>
          <p:sp>
            <p:nvSpPr>
              <p:cNvPr id="34" name="Oval 33">
                <a:extLst>
                  <a:ext uri="{FF2B5EF4-FFF2-40B4-BE49-F238E27FC236}">
                    <a16:creationId xmlns:a16="http://schemas.microsoft.com/office/drawing/2014/main" id="{4A5D6700-12A5-4BCC-97C1-090906A76626}"/>
                  </a:ext>
                </a:extLst>
              </p:cNvPr>
              <p:cNvSpPr/>
              <p:nvPr/>
            </p:nvSpPr>
            <p:spPr>
              <a:xfrm>
                <a:off x="1487326" y="6906675"/>
                <a:ext cx="534356" cy="27993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sz="1050" dirty="0">
                    <a:solidFill>
                      <a:schemeClr val="tx1">
                        <a:lumMod val="85000"/>
                        <a:lumOff val="15000"/>
                      </a:schemeClr>
                    </a:solidFill>
                  </a:rPr>
                  <a:t>switch</a:t>
                </a:r>
              </a:p>
            </p:txBody>
          </p:sp>
          <p:sp>
            <p:nvSpPr>
              <p:cNvPr id="35" name="Oval 34">
                <a:extLst>
                  <a:ext uri="{FF2B5EF4-FFF2-40B4-BE49-F238E27FC236}">
                    <a16:creationId xmlns:a16="http://schemas.microsoft.com/office/drawing/2014/main" id="{B367FE8F-E5FB-4916-9D21-B7D2FAC484DF}"/>
                  </a:ext>
                </a:extLst>
              </p:cNvPr>
              <p:cNvSpPr/>
              <p:nvPr/>
            </p:nvSpPr>
            <p:spPr>
              <a:xfrm>
                <a:off x="625314" y="6906675"/>
                <a:ext cx="534356" cy="27993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sz="1050" dirty="0">
                    <a:solidFill>
                      <a:schemeClr val="tx1">
                        <a:lumMod val="85000"/>
                        <a:lumOff val="15000"/>
                      </a:schemeClr>
                    </a:solidFill>
                  </a:rPr>
                  <a:t>switch</a:t>
                </a:r>
              </a:p>
            </p:txBody>
          </p:sp>
          <p:sp>
            <p:nvSpPr>
              <p:cNvPr id="37" name="Rectangle 36">
                <a:extLst>
                  <a:ext uri="{FF2B5EF4-FFF2-40B4-BE49-F238E27FC236}">
                    <a16:creationId xmlns:a16="http://schemas.microsoft.com/office/drawing/2014/main" id="{A97854D6-0854-457C-81AA-84D125677741}"/>
                  </a:ext>
                </a:extLst>
              </p:cNvPr>
              <p:cNvSpPr/>
              <p:nvPr/>
            </p:nvSpPr>
            <p:spPr>
              <a:xfrm>
                <a:off x="-162004" y="5716700"/>
                <a:ext cx="1093536" cy="541118"/>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bIns="144000" rtlCol="0" anchor="ctr"/>
              <a:lstStyle/>
              <a:p>
                <a:pPr algn="ctr"/>
                <a:r>
                  <a:rPr lang="en-US" sz="1600" dirty="0">
                    <a:solidFill>
                      <a:schemeClr val="tx1">
                        <a:lumMod val="50000"/>
                        <a:lumOff val="50000"/>
                      </a:schemeClr>
                    </a:solidFill>
                  </a:rPr>
                  <a:t>trading box </a:t>
                </a:r>
              </a:p>
              <a:p>
                <a:pPr algn="ctr"/>
                <a:r>
                  <a:rPr lang="en-US" sz="1600" dirty="0">
                    <a:solidFill>
                      <a:schemeClr val="tx1">
                        <a:lumMod val="50000"/>
                        <a:lumOff val="50000"/>
                      </a:schemeClr>
                    </a:solidFill>
                  </a:rPr>
                  <a:t>system</a:t>
                </a:r>
                <a:endParaRPr lang="en-US" sz="1600" baseline="-25000" dirty="0">
                  <a:solidFill>
                    <a:schemeClr val="tx1">
                      <a:lumMod val="50000"/>
                      <a:lumOff val="50000"/>
                    </a:schemeClr>
                  </a:solidFill>
                </a:endParaRPr>
              </a:p>
            </p:txBody>
          </p:sp>
        </p:grpSp>
      </p:grpSp>
      <p:sp>
        <p:nvSpPr>
          <p:cNvPr id="9" name="Rectangle 8">
            <a:extLst>
              <a:ext uri="{FF2B5EF4-FFF2-40B4-BE49-F238E27FC236}">
                <a16:creationId xmlns:a16="http://schemas.microsoft.com/office/drawing/2014/main" id="{C15EE3AF-262C-418A-A1FE-083EEC90DF71}"/>
              </a:ext>
            </a:extLst>
          </p:cNvPr>
          <p:cNvSpPr/>
          <p:nvPr/>
        </p:nvSpPr>
        <p:spPr>
          <a:xfrm>
            <a:off x="314620" y="1148845"/>
            <a:ext cx="4884413" cy="258000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grpSp>
        <p:nvGrpSpPr>
          <p:cNvPr id="36" name="Group 35">
            <a:extLst>
              <a:ext uri="{FF2B5EF4-FFF2-40B4-BE49-F238E27FC236}">
                <a16:creationId xmlns:a16="http://schemas.microsoft.com/office/drawing/2014/main" id="{4E189A5D-FB84-4CC1-8DDC-3B89D21C5609}"/>
              </a:ext>
            </a:extLst>
          </p:cNvPr>
          <p:cNvGrpSpPr/>
          <p:nvPr/>
        </p:nvGrpSpPr>
        <p:grpSpPr>
          <a:xfrm>
            <a:off x="-482773" y="1236408"/>
            <a:ext cx="334771" cy="3423574"/>
            <a:chOff x="-804986" y="699542"/>
            <a:chExt cx="334771" cy="4520430"/>
          </a:xfrm>
        </p:grpSpPr>
        <p:sp>
          <p:nvSpPr>
            <p:cNvPr id="38" name="Rectangle 37">
              <a:extLst>
                <a:ext uri="{FF2B5EF4-FFF2-40B4-BE49-F238E27FC236}">
                  <a16:creationId xmlns:a16="http://schemas.microsoft.com/office/drawing/2014/main" id="{B2EFF0A6-E0AB-4E48-A1A3-8198072C12F8}"/>
                </a:ext>
              </a:extLst>
            </p:cNvPr>
            <p:cNvSpPr/>
            <p:nvPr/>
          </p:nvSpPr>
          <p:spPr>
            <a:xfrm>
              <a:off x="-804986" y="699542"/>
              <a:ext cx="334771" cy="2253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9BC8121-3E5E-43AE-B51B-79E4E279B97D}"/>
                </a:ext>
              </a:extLst>
            </p:cNvPr>
            <p:cNvSpPr/>
            <p:nvPr/>
          </p:nvSpPr>
          <p:spPr>
            <a:xfrm>
              <a:off x="-804986" y="2966492"/>
              <a:ext cx="334771" cy="2253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6205571"/>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30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30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78C20-3283-4616-810B-FBAF87D11751}"/>
              </a:ext>
            </a:extLst>
          </p:cNvPr>
          <p:cNvPicPr>
            <a:picLocks noChangeAspect="1"/>
          </p:cNvPicPr>
          <p:nvPr/>
        </p:nvPicPr>
        <p:blipFill rotWithShape="1">
          <a:blip r:embed="rId3"/>
          <a:srcRect t="13692"/>
          <a:stretch/>
        </p:blipFill>
        <p:spPr>
          <a:xfrm>
            <a:off x="314619" y="1244600"/>
            <a:ext cx="4884413" cy="2573285"/>
          </a:xfrm>
          <a:prstGeom prst="rect">
            <a:avLst/>
          </a:prstGeom>
        </p:spPr>
      </p:pic>
      <p:pic>
        <p:nvPicPr>
          <p:cNvPr id="8" name="Content Placeholder 7">
            <a:extLst>
              <a:ext uri="{FF2B5EF4-FFF2-40B4-BE49-F238E27FC236}">
                <a16:creationId xmlns:a16="http://schemas.microsoft.com/office/drawing/2014/main" id="{78180B11-E6AD-46A5-8C96-300E71714D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8" t="21503" b="8525"/>
          <a:stretch/>
        </p:blipFill>
        <p:spPr>
          <a:xfrm>
            <a:off x="314620" y="1236408"/>
            <a:ext cx="4884413" cy="2580005"/>
          </a:xfrm>
          <a:prstGeom prst="rect">
            <a:avLst/>
          </a:prstGeom>
        </p:spPr>
      </p:pic>
      <p:sp>
        <p:nvSpPr>
          <p:cNvPr id="28" name="Title 1">
            <a:extLst>
              <a:ext uri="{FF2B5EF4-FFF2-40B4-BE49-F238E27FC236}">
                <a16:creationId xmlns:a16="http://schemas.microsoft.com/office/drawing/2014/main" id="{1243DC3A-54F8-471F-8F56-642314C6596D}"/>
              </a:ext>
            </a:extLst>
          </p:cNvPr>
          <p:cNvSpPr>
            <a:spLocks noGrp="1"/>
          </p:cNvSpPr>
          <p:nvPr>
            <p:ph type="ctrTitle"/>
          </p:nvPr>
        </p:nvSpPr>
        <p:spPr>
          <a:xfrm>
            <a:off x="228600" y="134526"/>
            <a:ext cx="8591872" cy="400050"/>
          </a:xfrm>
        </p:spPr>
        <p:txBody>
          <a:bodyPr/>
          <a:lstStyle/>
          <a:p>
            <a:r>
              <a:rPr lang="fr-FR" sz="2800" spc="0" dirty="0" err="1">
                <a:solidFill>
                  <a:srgbClr val="FF0000"/>
                </a:solidFill>
                <a:latin typeface="Roboto" panose="02000000000000000000" pitchFamily="2" charset="0"/>
                <a:ea typeface="Roboto" panose="02000000000000000000" pitchFamily="2" charset="0"/>
              </a:rPr>
              <a:t>fpg-based</a:t>
            </a:r>
            <a:r>
              <a:rPr lang="fr-FR" sz="2800" spc="0" dirty="0">
                <a:solidFill>
                  <a:srgbClr val="FF0000"/>
                </a:solidFill>
                <a:latin typeface="Roboto" panose="02000000000000000000" pitchFamily="2" charset="0"/>
                <a:ea typeface="Roboto" panose="02000000000000000000" pitchFamily="2" charset="0"/>
              </a:rPr>
              <a:t> crypto engine</a:t>
            </a:r>
            <a:endParaRPr lang="en-US" sz="2800" dirty="0">
              <a:solidFill>
                <a:srgbClr val="FF0000"/>
              </a:solidFill>
            </a:endParaRPr>
          </a:p>
        </p:txBody>
      </p:sp>
      <p:sp>
        <p:nvSpPr>
          <p:cNvPr id="33" name="Rectangle 32">
            <a:extLst>
              <a:ext uri="{FF2B5EF4-FFF2-40B4-BE49-F238E27FC236}">
                <a16:creationId xmlns:a16="http://schemas.microsoft.com/office/drawing/2014/main" id="{4A70A8CF-B80F-4D1D-9690-2A42676DD2CE}"/>
              </a:ext>
            </a:extLst>
          </p:cNvPr>
          <p:cNvSpPr/>
          <p:nvPr/>
        </p:nvSpPr>
        <p:spPr>
          <a:xfrm>
            <a:off x="282772" y="4352878"/>
            <a:ext cx="4916260" cy="369332"/>
          </a:xfrm>
          <a:prstGeom prst="rect">
            <a:avLst/>
          </a:prstGeom>
        </p:spPr>
        <p:txBody>
          <a:bodyPr wrap="square">
            <a:spAutoFit/>
          </a:bodyPr>
          <a:lstStyle/>
          <a:p>
            <a:pPr>
              <a:spcBef>
                <a:spcPts val="0"/>
              </a:spcBef>
              <a:spcAft>
                <a:spcPts val="0"/>
              </a:spcAft>
              <a:tabLst>
                <a:tab pos="361950" algn="l"/>
              </a:tabLst>
            </a:pPr>
            <a:r>
              <a:rPr lang="en-US" dirty="0">
                <a:solidFill>
                  <a:schemeClr val="tx1">
                    <a:lumMod val="50000"/>
                    <a:lumOff val="50000"/>
                  </a:schemeClr>
                </a:solidFill>
                <a:latin typeface="Roboto" panose="02000000000000000000"/>
              </a:rPr>
              <a:t>high-performance computing </a:t>
            </a:r>
            <a:r>
              <a:rPr lang="en-US" dirty="0">
                <a:solidFill>
                  <a:schemeClr val="tx1">
                    <a:lumMod val="50000"/>
                    <a:lumOff val="50000"/>
                  </a:schemeClr>
                </a:solidFill>
                <a:latin typeface="Roboto" panose="02000000000000000000"/>
                <a:sym typeface="Wingdings" panose="05000000000000000000" pitchFamily="2" charset="2"/>
              </a:rPr>
              <a:t></a:t>
            </a:r>
            <a:r>
              <a:rPr lang="en-US" dirty="0">
                <a:solidFill>
                  <a:schemeClr val="tx1">
                    <a:lumMod val="50000"/>
                    <a:lumOff val="50000"/>
                  </a:schemeClr>
                </a:solidFill>
                <a:latin typeface="Roboto" panose="02000000000000000000"/>
              </a:rPr>
              <a:t> 10</a:t>
            </a:r>
            <a:r>
              <a:rPr lang="en-US" baseline="30000" dirty="0">
                <a:solidFill>
                  <a:schemeClr val="tx1">
                    <a:lumMod val="50000"/>
                    <a:lumOff val="50000"/>
                  </a:schemeClr>
                </a:solidFill>
                <a:latin typeface="Roboto" panose="02000000000000000000"/>
              </a:rPr>
              <a:t>18</a:t>
            </a:r>
            <a:r>
              <a:rPr lang="en-US" dirty="0">
                <a:solidFill>
                  <a:schemeClr val="tx1">
                    <a:lumMod val="50000"/>
                    <a:lumOff val="50000"/>
                  </a:schemeClr>
                </a:solidFill>
                <a:latin typeface="Roboto" panose="02000000000000000000"/>
              </a:rPr>
              <a:t> op</a:t>
            </a:r>
            <a:r>
              <a:rPr lang="en-US" spc="100" dirty="0">
                <a:solidFill>
                  <a:schemeClr val="tx1">
                    <a:lumMod val="50000"/>
                    <a:lumOff val="50000"/>
                  </a:schemeClr>
                </a:solidFill>
                <a:latin typeface="Roboto" panose="02000000000000000000"/>
              </a:rPr>
              <a:t>s/</a:t>
            </a:r>
            <a:r>
              <a:rPr lang="en-US" dirty="0">
                <a:solidFill>
                  <a:schemeClr val="tx1">
                    <a:lumMod val="50000"/>
                    <a:lumOff val="50000"/>
                  </a:schemeClr>
                </a:solidFill>
                <a:latin typeface="Roboto" panose="02000000000000000000"/>
              </a:rPr>
              <a:t>s</a:t>
            </a:r>
          </a:p>
        </p:txBody>
      </p:sp>
      <p:sp>
        <p:nvSpPr>
          <p:cNvPr id="9" name="Rectangle 8">
            <a:extLst>
              <a:ext uri="{FF2B5EF4-FFF2-40B4-BE49-F238E27FC236}">
                <a16:creationId xmlns:a16="http://schemas.microsoft.com/office/drawing/2014/main" id="{C15EE3AF-262C-418A-A1FE-083EEC90DF71}"/>
              </a:ext>
            </a:extLst>
          </p:cNvPr>
          <p:cNvSpPr/>
          <p:nvPr/>
        </p:nvSpPr>
        <p:spPr>
          <a:xfrm>
            <a:off x="314620" y="1236408"/>
            <a:ext cx="4884413" cy="258000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262E011-FCE9-401D-B50A-212F8CFDD380}"/>
              </a:ext>
            </a:extLst>
          </p:cNvPr>
          <p:cNvSpPr/>
          <p:nvPr/>
        </p:nvSpPr>
        <p:spPr>
          <a:xfrm>
            <a:off x="5580112" y="1236408"/>
            <a:ext cx="3563888" cy="1061829"/>
          </a:xfrm>
          <a:prstGeom prst="rect">
            <a:avLst/>
          </a:prstGeom>
          <a:noFill/>
        </p:spPr>
        <p:txBody>
          <a:bodyPr wrap="square" lIns="36000" tIns="0" rIns="36000" bIns="0">
            <a:spAutoFit/>
          </a:bodyPr>
          <a:lstStyle/>
          <a:p>
            <a:pPr marL="0" indent="0">
              <a:spcBef>
                <a:spcPts val="300"/>
              </a:spcBef>
              <a:spcAft>
                <a:spcPts val="600"/>
              </a:spcAft>
              <a:buNone/>
            </a:pPr>
            <a:r>
              <a:rPr lang="en-US" dirty="0">
                <a:solidFill>
                  <a:schemeClr val="tx1">
                    <a:lumMod val="50000"/>
                    <a:lumOff val="50000"/>
                  </a:schemeClr>
                </a:solidFill>
                <a:sym typeface="Wingdings" panose="05000000000000000000" pitchFamily="2" charset="2"/>
              </a:rPr>
              <a:t>crypto key retrieval </a:t>
            </a:r>
          </a:p>
          <a:p>
            <a:pPr marL="180975" indent="-180975">
              <a:spcBef>
                <a:spcPts val="300"/>
              </a:spcBef>
              <a:spcAft>
                <a:spcPts val="600"/>
              </a:spcAft>
              <a:buFont typeface="Arial" panose="020B0604020202020204" pitchFamily="34" charset="0"/>
              <a:buChar char="•"/>
            </a:pPr>
            <a:r>
              <a:rPr lang="en-US" dirty="0">
                <a:solidFill>
                  <a:schemeClr val="tx1">
                    <a:lumMod val="50000"/>
                    <a:lumOff val="50000"/>
                  </a:schemeClr>
                </a:solidFill>
                <a:sym typeface="Wingdings" panose="05000000000000000000" pitchFamily="2" charset="2"/>
              </a:rPr>
              <a:t>up to 96-bit key length</a:t>
            </a:r>
          </a:p>
          <a:p>
            <a:pPr marL="180975" indent="-180975">
              <a:spcBef>
                <a:spcPts val="300"/>
              </a:spcBef>
              <a:spcAft>
                <a:spcPts val="600"/>
              </a:spcAft>
              <a:buFont typeface="Arial" panose="020B0604020202020204" pitchFamily="34" charset="0"/>
              <a:buChar char="•"/>
            </a:pPr>
            <a:r>
              <a:rPr lang="en-US" dirty="0">
                <a:solidFill>
                  <a:schemeClr val="tx1">
                    <a:lumMod val="50000"/>
                    <a:lumOff val="50000"/>
                  </a:schemeClr>
                </a:solidFill>
                <a:sym typeface="Wingdings" panose="05000000000000000000" pitchFamily="2" charset="2"/>
              </a:rPr>
              <a:t>4.9 </a:t>
            </a:r>
            <a:r>
              <a:rPr lang="en-US" dirty="0" err="1">
                <a:solidFill>
                  <a:schemeClr val="tx1">
                    <a:lumMod val="50000"/>
                    <a:lumOff val="50000"/>
                  </a:schemeClr>
                </a:solidFill>
                <a:sym typeface="Wingdings" panose="05000000000000000000" pitchFamily="2" charset="2"/>
              </a:rPr>
              <a:t>exa</a:t>
            </a:r>
            <a:r>
              <a:rPr lang="en-US" dirty="0">
                <a:solidFill>
                  <a:schemeClr val="tx1">
                    <a:lumMod val="50000"/>
                    <a:lumOff val="50000"/>
                  </a:schemeClr>
                </a:solidFill>
                <a:sym typeface="Wingdings" panose="05000000000000000000" pitchFamily="2" charset="2"/>
              </a:rPr>
              <a:t> operation</a:t>
            </a:r>
            <a:r>
              <a:rPr lang="en-US" spc="100" dirty="0">
                <a:solidFill>
                  <a:schemeClr val="tx1">
                    <a:lumMod val="50000"/>
                    <a:lumOff val="50000"/>
                  </a:schemeClr>
                </a:solidFill>
                <a:sym typeface="Wingdings" panose="05000000000000000000" pitchFamily="2" charset="2"/>
              </a:rPr>
              <a:t>s/</a:t>
            </a:r>
            <a:r>
              <a:rPr lang="en-US" dirty="0">
                <a:solidFill>
                  <a:schemeClr val="tx1">
                    <a:lumMod val="50000"/>
                    <a:lumOff val="50000"/>
                  </a:schemeClr>
                </a:solidFill>
                <a:sym typeface="Wingdings" panose="05000000000000000000" pitchFamily="2" charset="2"/>
              </a:rPr>
              <a:t>s</a:t>
            </a:r>
            <a:endParaRPr lang="en-US" dirty="0">
              <a:solidFill>
                <a:schemeClr val="tx1">
                  <a:lumMod val="50000"/>
                  <a:lumOff val="50000"/>
                </a:schemeClr>
              </a:solidFill>
            </a:endParaRPr>
          </a:p>
        </p:txBody>
      </p:sp>
      <p:sp>
        <p:nvSpPr>
          <p:cNvPr id="12" name="Rectangle 11">
            <a:extLst>
              <a:ext uri="{FF2B5EF4-FFF2-40B4-BE49-F238E27FC236}">
                <a16:creationId xmlns:a16="http://schemas.microsoft.com/office/drawing/2014/main" id="{81D44F38-E2DC-4FF1-9DBE-E4F426548CEE}"/>
              </a:ext>
            </a:extLst>
          </p:cNvPr>
          <p:cNvSpPr/>
          <p:nvPr/>
        </p:nvSpPr>
        <p:spPr>
          <a:xfrm>
            <a:off x="5580112" y="2417508"/>
            <a:ext cx="3563888" cy="1454244"/>
          </a:xfrm>
          <a:prstGeom prst="rect">
            <a:avLst/>
          </a:prstGeom>
          <a:noFill/>
        </p:spPr>
        <p:txBody>
          <a:bodyPr wrap="square" lIns="36000" tIns="0" rIns="36000" bIns="0">
            <a:spAutoFit/>
          </a:bodyPr>
          <a:lstStyle/>
          <a:p>
            <a:pPr marL="0" indent="0">
              <a:spcBef>
                <a:spcPts val="300"/>
              </a:spcBef>
              <a:spcAft>
                <a:spcPts val="600"/>
              </a:spcAft>
              <a:buNone/>
            </a:pPr>
            <a:r>
              <a:rPr lang="en-US" dirty="0" err="1">
                <a:solidFill>
                  <a:schemeClr val="tx1">
                    <a:lumMod val="50000"/>
                    <a:lumOff val="50000"/>
                  </a:schemeClr>
                </a:solidFill>
              </a:rPr>
              <a:t>scs</a:t>
            </a:r>
            <a:r>
              <a:rPr lang="en-US" dirty="0">
                <a:solidFill>
                  <a:schemeClr val="tx1">
                    <a:lumMod val="50000"/>
                    <a:lumOff val="50000"/>
                  </a:schemeClr>
                </a:solidFill>
              </a:rPr>
              <a:t>-contribution</a:t>
            </a:r>
          </a:p>
          <a:p>
            <a:pPr marL="180975" indent="-180975">
              <a:spcBef>
                <a:spcPts val="300"/>
              </a:spcBef>
              <a:spcAft>
                <a:spcPts val="600"/>
              </a:spcAft>
              <a:buFont typeface="Arial" panose="020B0604020202020204" pitchFamily="34" charset="0"/>
              <a:buChar char="•"/>
            </a:pPr>
            <a:r>
              <a:rPr lang="en-US" dirty="0">
                <a:solidFill>
                  <a:schemeClr val="tx1">
                    <a:lumMod val="50000"/>
                    <a:lumOff val="50000"/>
                  </a:schemeClr>
                </a:solidFill>
              </a:rPr>
              <a:t>crypto analysis</a:t>
            </a:r>
          </a:p>
          <a:p>
            <a:pPr marL="180975" indent="-180975">
              <a:spcBef>
                <a:spcPts val="300"/>
              </a:spcBef>
              <a:spcAft>
                <a:spcPts val="600"/>
              </a:spcAft>
              <a:buFont typeface="Arial" panose="020B0604020202020204" pitchFamily="34" charset="0"/>
              <a:buChar char="•"/>
            </a:pPr>
            <a:r>
              <a:rPr lang="en-US" dirty="0">
                <a:solidFill>
                  <a:schemeClr val="tx1">
                    <a:lumMod val="50000"/>
                    <a:lumOff val="50000"/>
                  </a:schemeClr>
                </a:solidFill>
              </a:rPr>
              <a:t>design: hardware</a:t>
            </a:r>
          </a:p>
          <a:p>
            <a:pPr marL="180975" indent="-180975">
              <a:spcBef>
                <a:spcPts val="300"/>
              </a:spcBef>
              <a:spcAft>
                <a:spcPts val="600"/>
              </a:spcAft>
              <a:buFont typeface="Arial" panose="020B0604020202020204" pitchFamily="34" charset="0"/>
              <a:buChar char="•"/>
            </a:pPr>
            <a:r>
              <a:rPr lang="en-US" dirty="0">
                <a:solidFill>
                  <a:schemeClr val="tx1">
                    <a:lumMod val="50000"/>
                    <a:lumOff val="50000"/>
                  </a:schemeClr>
                </a:solidFill>
              </a:rPr>
              <a:t>design: </a:t>
            </a:r>
            <a:r>
              <a:rPr lang="en-US" dirty="0" err="1">
                <a:solidFill>
                  <a:schemeClr val="tx1">
                    <a:lumMod val="50000"/>
                    <a:lumOff val="50000"/>
                  </a:schemeClr>
                </a:solidFill>
              </a:rPr>
              <a:t>fpga</a:t>
            </a:r>
            <a:r>
              <a:rPr lang="en-US" dirty="0">
                <a:solidFill>
                  <a:schemeClr val="tx1">
                    <a:lumMod val="50000"/>
                    <a:lumOff val="50000"/>
                  </a:schemeClr>
                </a:solidFill>
              </a:rPr>
              <a:t> </a:t>
            </a:r>
            <a:r>
              <a:rPr lang="en-US" dirty="0" err="1">
                <a:solidFill>
                  <a:schemeClr val="tx1">
                    <a:lumMod val="50000"/>
                    <a:lumOff val="50000"/>
                  </a:schemeClr>
                </a:solidFill>
              </a:rPr>
              <a:t>fw</a:t>
            </a:r>
            <a:r>
              <a:rPr lang="en-US" dirty="0">
                <a:solidFill>
                  <a:schemeClr val="tx1">
                    <a:lumMod val="50000"/>
                    <a:lumOff val="50000"/>
                  </a:schemeClr>
                </a:solidFill>
              </a:rPr>
              <a:t> &amp; embedded </a:t>
            </a:r>
            <a:r>
              <a:rPr lang="en-US" dirty="0" err="1">
                <a:solidFill>
                  <a:schemeClr val="tx1">
                    <a:lumMod val="50000"/>
                    <a:lumOff val="50000"/>
                  </a:schemeClr>
                </a:solidFill>
              </a:rPr>
              <a:t>sw</a:t>
            </a:r>
            <a:endParaRPr lang="en-US" dirty="0">
              <a:solidFill>
                <a:schemeClr val="tx1">
                  <a:lumMod val="50000"/>
                  <a:lumOff val="50000"/>
                </a:schemeClr>
              </a:solidFill>
            </a:endParaRPr>
          </a:p>
        </p:txBody>
      </p:sp>
      <p:pic>
        <p:nvPicPr>
          <p:cNvPr id="13" name="Picture 12">
            <a:extLst>
              <a:ext uri="{FF2B5EF4-FFF2-40B4-BE49-F238E27FC236}">
                <a16:creationId xmlns:a16="http://schemas.microsoft.com/office/drawing/2014/main" id="{61CD6697-BB2B-468E-85AF-5F778C6F620D}"/>
              </a:ext>
            </a:extLst>
          </p:cNvPr>
          <p:cNvPicPr>
            <a:picLocks noChangeAspect="1"/>
          </p:cNvPicPr>
          <p:nvPr/>
        </p:nvPicPr>
        <p:blipFill>
          <a:blip r:embed="rId5"/>
          <a:stretch>
            <a:fillRect/>
          </a:stretch>
        </p:blipFill>
        <p:spPr>
          <a:xfrm>
            <a:off x="8244408" y="4324914"/>
            <a:ext cx="703369" cy="321776"/>
          </a:xfrm>
          <a:prstGeom prst="rect">
            <a:avLst/>
          </a:prstGeom>
        </p:spPr>
      </p:pic>
    </p:spTree>
    <p:extLst>
      <p:ext uri="{BB962C8B-B14F-4D97-AF65-F5344CB8AC3E}">
        <p14:creationId xmlns:p14="http://schemas.microsoft.com/office/powerpoint/2010/main" val="1807298252"/>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300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500"/>
                                        <p:tgtEl>
                                          <p:spTgt spid="8"/>
                                        </p:tgtEl>
                                      </p:cBhvr>
                                    </p:animEffect>
                                  </p:childTnLst>
                                </p:cTn>
                              </p:par>
                              <p:par>
                                <p:cTn id="8" presetID="10" presetClass="entr" presetSubtype="0" fill="hold" grpId="0" nodeType="withEffect">
                                  <p:stCondLst>
                                    <p:cond delay="3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30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6043684-9A32-4CD3-9CF7-4F1E5EBED504}"/>
              </a:ext>
            </a:extLst>
          </p:cNvPr>
          <p:cNvSpPr>
            <a:spLocks noGrp="1"/>
          </p:cNvSpPr>
          <p:nvPr>
            <p:ph type="ctrTitle"/>
          </p:nvPr>
        </p:nvSpPr>
        <p:spPr>
          <a:xfrm>
            <a:off x="228600" y="134526"/>
            <a:ext cx="8591872" cy="400050"/>
          </a:xfrm>
        </p:spPr>
        <p:txBody>
          <a:bodyPr/>
          <a:lstStyle/>
          <a:p>
            <a:r>
              <a:rPr lang="en-US" sz="2800" spc="0" dirty="0" err="1">
                <a:solidFill>
                  <a:srgbClr val="FF0000"/>
                </a:solidFill>
                <a:latin typeface="Roboto" panose="02000000000000000000" pitchFamily="2" charset="0"/>
                <a:ea typeface="Roboto" panose="02000000000000000000" pitchFamily="2" charset="0"/>
              </a:rPr>
              <a:t>scs</a:t>
            </a:r>
            <a:r>
              <a:rPr lang="en-US" sz="2800" spc="0" dirty="0">
                <a:solidFill>
                  <a:srgbClr val="FF0000"/>
                </a:solidFill>
                <a:latin typeface="Roboto" panose="02000000000000000000" pitchFamily="2" charset="0"/>
                <a:ea typeface="Roboto" panose="02000000000000000000" pitchFamily="2" charset="0"/>
              </a:rPr>
              <a:t> - our contributions to ska</a:t>
            </a:r>
            <a:endParaRPr lang="en-US" sz="2800" dirty="0">
              <a:solidFill>
                <a:srgbClr val="FF0000"/>
              </a:solidFill>
            </a:endParaRPr>
          </a:p>
        </p:txBody>
      </p:sp>
      <p:pic>
        <p:nvPicPr>
          <p:cNvPr id="15" name="Picture 2" descr="J:\Fotos\Marketing Fotos\Baschung Juni 2015\SCS_DSC7741.jpg">
            <a:extLst>
              <a:ext uri="{FF2B5EF4-FFF2-40B4-BE49-F238E27FC236}">
                <a16:creationId xmlns:a16="http://schemas.microsoft.com/office/drawing/2014/main" id="{5526ABF7-17FE-4C15-982C-85FBAA5F02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94210"/>
            <a:ext cx="2262028" cy="15053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J:\Fotos\Marketing Fotos\Baschung Juni 2015\SCS_DSC7800.jpg">
            <a:extLst>
              <a:ext uri="{FF2B5EF4-FFF2-40B4-BE49-F238E27FC236}">
                <a16:creationId xmlns:a16="http://schemas.microsoft.com/office/drawing/2014/main" id="{DC44F1FE-3D46-4D80-BA78-0D4B35D454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1971" y="694209"/>
            <a:ext cx="2262029" cy="15053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J:\Fotos\Marketing Fotos\Baschung Juni 2015\SCS_DSC7894.jpg">
            <a:extLst>
              <a:ext uri="{FF2B5EF4-FFF2-40B4-BE49-F238E27FC236}">
                <a16:creationId xmlns:a16="http://schemas.microsoft.com/office/drawing/2014/main" id="{DFF45EC5-A685-4ECE-82CD-1711BACBB1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7980" y="694210"/>
            <a:ext cx="2262029" cy="15053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J:\Fotos\Marketing Fotos\Baschung Juni 2015\SCS_DSC7975.jpg">
            <a:extLst>
              <a:ext uri="{FF2B5EF4-FFF2-40B4-BE49-F238E27FC236}">
                <a16:creationId xmlns:a16="http://schemas.microsoft.com/office/drawing/2014/main" id="{311E08C9-06A6-4A04-A136-B7580B1058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93989" y="694210"/>
            <a:ext cx="2262029" cy="150538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23CC9DF-236E-499C-8534-E9D9C1306502}"/>
              </a:ext>
            </a:extLst>
          </p:cNvPr>
          <p:cNvSpPr txBox="1"/>
          <p:nvPr/>
        </p:nvSpPr>
        <p:spPr>
          <a:xfrm>
            <a:off x="438150" y="2716791"/>
            <a:ext cx="5934050" cy="1505388"/>
          </a:xfrm>
          <a:prstGeom prst="rect">
            <a:avLst/>
          </a:prstGeom>
          <a:noFill/>
        </p:spPr>
        <p:txBody>
          <a:bodyPr wrap="square" lIns="0" tIns="0" rIns="0" bIns="0" rtlCol="0">
            <a:noAutofit/>
          </a:bodyPr>
          <a:lstStyle/>
          <a:p>
            <a:pPr>
              <a:spcAft>
                <a:spcPts val="1200"/>
              </a:spcAft>
              <a:tabLst>
                <a:tab pos="2419350" algn="l"/>
              </a:tabLst>
            </a:pPr>
            <a:r>
              <a:rPr lang="en-US" sz="2400" dirty="0">
                <a:solidFill>
                  <a:schemeClr val="tx1">
                    <a:lumMod val="50000"/>
                    <a:lumOff val="50000"/>
                  </a:schemeClr>
                </a:solidFill>
                <a:latin typeface="Roboto" panose="02000000000000000000"/>
              </a:rPr>
              <a:t>data processing 	</a:t>
            </a:r>
            <a:r>
              <a:rPr lang="en-US" sz="2400" dirty="0">
                <a:solidFill>
                  <a:schemeClr val="tx1">
                    <a:lumMod val="50000"/>
                    <a:lumOff val="50000"/>
                  </a:schemeClr>
                </a:solidFill>
                <a:latin typeface="Roboto" panose="02000000000000000000"/>
                <a:sym typeface="Wingdings" panose="05000000000000000000" pitchFamily="2" charset="2"/>
              </a:rPr>
              <a:t></a:t>
            </a:r>
            <a:r>
              <a:rPr lang="en-US" sz="2400" dirty="0">
                <a:solidFill>
                  <a:schemeClr val="tx1">
                    <a:lumMod val="50000"/>
                    <a:lumOff val="50000"/>
                  </a:schemeClr>
                </a:solidFill>
                <a:latin typeface="Roboto" panose="02000000000000000000"/>
              </a:rPr>
              <a:t>  we number-crunch</a:t>
            </a:r>
          </a:p>
          <a:p>
            <a:pPr>
              <a:spcAft>
                <a:spcPts val="1200"/>
              </a:spcAft>
              <a:tabLst>
                <a:tab pos="2419350" algn="l"/>
              </a:tabLst>
            </a:pPr>
            <a:r>
              <a:rPr lang="en-US" sz="2400" dirty="0">
                <a:solidFill>
                  <a:schemeClr val="tx1">
                    <a:lumMod val="50000"/>
                    <a:lumOff val="50000"/>
                  </a:schemeClr>
                </a:solidFill>
                <a:latin typeface="Roboto" panose="02000000000000000000"/>
              </a:rPr>
              <a:t>precise timing	</a:t>
            </a:r>
            <a:r>
              <a:rPr lang="en-US" sz="2400" dirty="0">
                <a:solidFill>
                  <a:schemeClr val="tx1">
                    <a:lumMod val="50000"/>
                    <a:lumOff val="50000"/>
                  </a:schemeClr>
                </a:solidFill>
                <a:latin typeface="Roboto" panose="02000000000000000000"/>
                <a:sym typeface="Wingdings" panose="05000000000000000000" pitchFamily="2" charset="2"/>
              </a:rPr>
              <a:t></a:t>
            </a:r>
            <a:r>
              <a:rPr lang="en-US" sz="2400" dirty="0">
                <a:solidFill>
                  <a:schemeClr val="tx1">
                    <a:lumMod val="50000"/>
                    <a:lumOff val="50000"/>
                  </a:schemeClr>
                </a:solidFill>
                <a:latin typeface="Roboto" panose="02000000000000000000"/>
              </a:rPr>
              <a:t>  we manage it</a:t>
            </a:r>
          </a:p>
          <a:p>
            <a:pPr>
              <a:spcAft>
                <a:spcPts val="1200"/>
              </a:spcAft>
              <a:tabLst>
                <a:tab pos="2419350" algn="l"/>
              </a:tabLst>
            </a:pPr>
            <a:r>
              <a:rPr lang="en-US" sz="2400" dirty="0">
                <a:solidFill>
                  <a:schemeClr val="tx1">
                    <a:lumMod val="50000"/>
                    <a:lumOff val="50000"/>
                  </a:schemeClr>
                </a:solidFill>
                <a:latin typeface="Roboto" panose="02000000000000000000"/>
              </a:rPr>
              <a:t>not existing 	</a:t>
            </a:r>
            <a:r>
              <a:rPr lang="en-US" sz="2400" dirty="0">
                <a:solidFill>
                  <a:schemeClr val="tx1">
                    <a:lumMod val="50000"/>
                    <a:lumOff val="50000"/>
                  </a:schemeClr>
                </a:solidFill>
                <a:latin typeface="Roboto" panose="02000000000000000000"/>
                <a:sym typeface="Wingdings" panose="05000000000000000000" pitchFamily="2" charset="2"/>
              </a:rPr>
              <a:t></a:t>
            </a:r>
            <a:r>
              <a:rPr lang="en-US" sz="2400" dirty="0">
                <a:solidFill>
                  <a:schemeClr val="tx1">
                    <a:lumMod val="50000"/>
                    <a:lumOff val="50000"/>
                  </a:schemeClr>
                </a:solidFill>
                <a:latin typeface="Roboto" panose="02000000000000000000"/>
              </a:rPr>
              <a:t>  we make it for you</a:t>
            </a:r>
          </a:p>
        </p:txBody>
      </p:sp>
      <p:pic>
        <p:nvPicPr>
          <p:cNvPr id="20" name="Picture 19">
            <a:extLst>
              <a:ext uri="{FF2B5EF4-FFF2-40B4-BE49-F238E27FC236}">
                <a16:creationId xmlns:a16="http://schemas.microsoft.com/office/drawing/2014/main" id="{4849D283-3A0B-46B1-A4F8-D56B46B897D3}"/>
              </a:ext>
            </a:extLst>
          </p:cNvPr>
          <p:cNvPicPr>
            <a:picLocks noChangeAspect="1"/>
          </p:cNvPicPr>
          <p:nvPr/>
        </p:nvPicPr>
        <p:blipFill>
          <a:blip r:embed="rId7"/>
          <a:stretch>
            <a:fillRect/>
          </a:stretch>
        </p:blipFill>
        <p:spPr>
          <a:xfrm>
            <a:off x="6885580" y="2778757"/>
            <a:ext cx="1302211" cy="1305161"/>
          </a:xfrm>
          <a:prstGeom prst="rect">
            <a:avLst/>
          </a:prstGeom>
        </p:spPr>
      </p:pic>
    </p:spTree>
    <p:extLst>
      <p:ext uri="{BB962C8B-B14F-4D97-AF65-F5344CB8AC3E}">
        <p14:creationId xmlns:p14="http://schemas.microsoft.com/office/powerpoint/2010/main" val="487766900"/>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Tm="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0363" y="2344869"/>
            <a:ext cx="5597252" cy="1080120"/>
          </a:xfrm>
        </p:spPr>
        <p:txBody>
          <a:bodyPr/>
          <a:lstStyle/>
          <a:p>
            <a:r>
              <a:rPr lang="de-CH" sz="1800" dirty="0">
                <a:latin typeface="Roboto" panose="02000000000000000000" pitchFamily="2" charset="0"/>
                <a:ea typeface="Roboto" panose="02000000000000000000" pitchFamily="2" charset="0"/>
                <a:hlinkClick r:id="rId2"/>
              </a:rPr>
              <a:t>christof.buehler@scs.ch </a:t>
            </a:r>
            <a:r>
              <a:rPr lang="de-CH" sz="1800" dirty="0">
                <a:latin typeface="Roboto" panose="02000000000000000000" pitchFamily="2" charset="0"/>
                <a:ea typeface="Roboto" panose="02000000000000000000" pitchFamily="2" charset="0"/>
              </a:rPr>
              <a:t>+41 43 456 16 59</a:t>
            </a:r>
            <a:endParaRPr lang="de-CH" sz="1800" dirty="0">
              <a:latin typeface="Roboto" panose="02000000000000000000" pitchFamily="2" charset="0"/>
              <a:ea typeface="Roboto" panose="02000000000000000000" pitchFamily="2" charset="0"/>
              <a:hlinkClick r:id="rId2"/>
            </a:endParaRPr>
          </a:p>
          <a:p>
            <a:r>
              <a:rPr lang="de-CH" sz="1800" dirty="0">
                <a:latin typeface="Roboto" panose="02000000000000000000" pitchFamily="2" charset="0"/>
                <a:ea typeface="Roboto" panose="02000000000000000000" pitchFamily="2" charset="0"/>
                <a:hlinkClick r:id="rId2"/>
              </a:rPr>
              <a:t>felix.eberli@scs.ch</a:t>
            </a:r>
            <a:r>
              <a:rPr lang="de-CH" sz="1800" dirty="0">
                <a:latin typeface="Roboto" panose="02000000000000000000" pitchFamily="2" charset="0"/>
                <a:ea typeface="Roboto" panose="02000000000000000000" pitchFamily="2" charset="0"/>
              </a:rPr>
              <a:t> +41 43 456 16 19</a:t>
            </a:r>
          </a:p>
        </p:txBody>
      </p:sp>
      <p:sp>
        <p:nvSpPr>
          <p:cNvPr id="4" name="Titel 5">
            <a:extLst>
              <a:ext uri="{FF2B5EF4-FFF2-40B4-BE49-F238E27FC236}">
                <a16:creationId xmlns:a16="http://schemas.microsoft.com/office/drawing/2014/main" id="{F6811652-090D-4CE1-B100-BD852A0FDD96}"/>
              </a:ext>
            </a:extLst>
          </p:cNvPr>
          <p:cNvSpPr txBox="1">
            <a:spLocks/>
          </p:cNvSpPr>
          <p:nvPr/>
        </p:nvSpPr>
        <p:spPr>
          <a:xfrm>
            <a:off x="360363" y="1268413"/>
            <a:ext cx="7091362" cy="720725"/>
          </a:xfrm>
          <a:prstGeom prst="rect">
            <a:avLst/>
          </a:prstGeom>
        </p:spPr>
        <p:txBody>
          <a:bodyPr anchor="b"/>
          <a:lstStyle>
            <a:lvl1pPr algn="l" rtl="0" eaLnBrk="1" fontAlgn="base" hangingPunct="1">
              <a:spcBef>
                <a:spcPct val="0"/>
              </a:spcBef>
              <a:spcAft>
                <a:spcPct val="0"/>
              </a:spcAft>
              <a:defRPr sz="2400" b="1">
                <a:solidFill>
                  <a:srgbClr val="000000"/>
                </a:solidFill>
                <a:latin typeface="+mj-lt"/>
                <a:ea typeface="+mj-ea"/>
                <a:cs typeface="+mj-cs"/>
              </a:defRPr>
            </a:lvl1pPr>
            <a:lvl2pPr algn="l" rtl="0" eaLnBrk="1" fontAlgn="base" hangingPunct="1">
              <a:spcBef>
                <a:spcPct val="0"/>
              </a:spcBef>
              <a:spcAft>
                <a:spcPct val="0"/>
              </a:spcAft>
              <a:defRPr sz="844" b="1">
                <a:solidFill>
                  <a:srgbClr val="FF0000"/>
                </a:solidFill>
                <a:latin typeface="Arial" charset="0"/>
              </a:defRPr>
            </a:lvl2pPr>
            <a:lvl3pPr algn="l" rtl="0" eaLnBrk="1" fontAlgn="base" hangingPunct="1">
              <a:spcBef>
                <a:spcPct val="0"/>
              </a:spcBef>
              <a:spcAft>
                <a:spcPct val="0"/>
              </a:spcAft>
              <a:defRPr sz="844" b="1">
                <a:solidFill>
                  <a:srgbClr val="FF0000"/>
                </a:solidFill>
                <a:latin typeface="Arial" charset="0"/>
              </a:defRPr>
            </a:lvl3pPr>
            <a:lvl4pPr algn="l" rtl="0" eaLnBrk="1" fontAlgn="base" hangingPunct="1">
              <a:spcBef>
                <a:spcPct val="0"/>
              </a:spcBef>
              <a:spcAft>
                <a:spcPct val="0"/>
              </a:spcAft>
              <a:defRPr sz="844" b="1">
                <a:solidFill>
                  <a:srgbClr val="FF0000"/>
                </a:solidFill>
                <a:latin typeface="Arial" charset="0"/>
              </a:defRPr>
            </a:lvl4pPr>
            <a:lvl5pPr algn="l" rtl="0" eaLnBrk="1" fontAlgn="base" hangingPunct="1">
              <a:spcBef>
                <a:spcPct val="0"/>
              </a:spcBef>
              <a:spcAft>
                <a:spcPct val="0"/>
              </a:spcAft>
              <a:defRPr sz="844" b="1">
                <a:solidFill>
                  <a:srgbClr val="FF0000"/>
                </a:solidFill>
                <a:latin typeface="Arial" charset="0"/>
              </a:defRPr>
            </a:lvl5pPr>
            <a:lvl6pPr marL="192881" algn="l" rtl="0" eaLnBrk="1" fontAlgn="base" hangingPunct="1">
              <a:spcBef>
                <a:spcPct val="0"/>
              </a:spcBef>
              <a:spcAft>
                <a:spcPct val="0"/>
              </a:spcAft>
              <a:defRPr sz="844" b="1">
                <a:solidFill>
                  <a:srgbClr val="FF0000"/>
                </a:solidFill>
                <a:latin typeface="Arial" charset="0"/>
              </a:defRPr>
            </a:lvl6pPr>
            <a:lvl7pPr marL="385763" algn="l" rtl="0" eaLnBrk="1" fontAlgn="base" hangingPunct="1">
              <a:spcBef>
                <a:spcPct val="0"/>
              </a:spcBef>
              <a:spcAft>
                <a:spcPct val="0"/>
              </a:spcAft>
              <a:defRPr sz="844" b="1">
                <a:solidFill>
                  <a:srgbClr val="FF0000"/>
                </a:solidFill>
                <a:latin typeface="Arial" charset="0"/>
              </a:defRPr>
            </a:lvl7pPr>
            <a:lvl8pPr marL="578644" algn="l" rtl="0" eaLnBrk="1" fontAlgn="base" hangingPunct="1">
              <a:spcBef>
                <a:spcPct val="0"/>
              </a:spcBef>
              <a:spcAft>
                <a:spcPct val="0"/>
              </a:spcAft>
              <a:defRPr sz="844" b="1">
                <a:solidFill>
                  <a:srgbClr val="FF0000"/>
                </a:solidFill>
                <a:latin typeface="Arial" charset="0"/>
              </a:defRPr>
            </a:lvl8pPr>
            <a:lvl9pPr marL="771525" algn="l" rtl="0" eaLnBrk="1" fontAlgn="base" hangingPunct="1">
              <a:spcBef>
                <a:spcPct val="0"/>
              </a:spcBef>
              <a:spcAft>
                <a:spcPct val="0"/>
              </a:spcAft>
              <a:defRPr sz="844" b="1">
                <a:solidFill>
                  <a:srgbClr val="FF0000"/>
                </a:solidFill>
                <a:latin typeface="Arial" charset="0"/>
              </a:defRPr>
            </a:lvl9pPr>
          </a:lstStyle>
          <a:p>
            <a:pPr>
              <a:defRPr/>
            </a:pPr>
            <a:r>
              <a:rPr lang="de-CH" sz="2800" kern="0" dirty="0" err="1">
                <a:latin typeface="Roboto" panose="02000000000000000000" pitchFamily="2" charset="0"/>
                <a:ea typeface="Roboto" panose="02000000000000000000" pitchFamily="2" charset="0"/>
              </a:rPr>
              <a:t>supercomputing</a:t>
            </a:r>
            <a:r>
              <a:rPr lang="de-CH" sz="2800" kern="0" dirty="0">
                <a:latin typeface="Roboto" panose="02000000000000000000" pitchFamily="2" charset="0"/>
                <a:ea typeface="Roboto" panose="02000000000000000000" pitchFamily="2" charset="0"/>
              </a:rPr>
              <a:t> </a:t>
            </a:r>
            <a:r>
              <a:rPr lang="de-CH" sz="2800" kern="0" dirty="0" err="1">
                <a:latin typeface="Roboto" panose="02000000000000000000" pitchFamily="2" charset="0"/>
                <a:ea typeface="Roboto" panose="02000000000000000000" pitchFamily="2" charset="0"/>
              </a:rPr>
              <a:t>systems</a:t>
            </a:r>
            <a:r>
              <a:rPr lang="de-CH" sz="2800" kern="0" dirty="0">
                <a:latin typeface="Roboto" panose="02000000000000000000" pitchFamily="2" charset="0"/>
                <a:ea typeface="Roboto" panose="02000000000000000000" pitchFamily="2" charset="0"/>
              </a:rPr>
              <a:t> </a:t>
            </a:r>
            <a:r>
              <a:rPr lang="de-CH" sz="2800" kern="0" dirty="0" err="1">
                <a:latin typeface="Roboto" panose="02000000000000000000" pitchFamily="2" charset="0"/>
                <a:ea typeface="Roboto" panose="02000000000000000000" pitchFamily="2" charset="0"/>
              </a:rPr>
              <a:t>ag</a:t>
            </a:r>
            <a:endParaRPr lang="en-US" sz="2800" kern="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37190646"/>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theme/theme1.xml><?xml version="1.0" encoding="utf-8"?>
<a:theme xmlns:a="http://schemas.openxmlformats.org/drawingml/2006/main" name="scs-theme-2019">
  <a:themeElements>
    <a:clrScheme name="Orange">
      <a:dk1>
        <a:srgbClr val="000000"/>
      </a:dk1>
      <a:lt1>
        <a:srgbClr val="FFFFFF"/>
      </a:lt1>
      <a:dk2>
        <a:srgbClr val="332823"/>
      </a:dk2>
      <a:lt2>
        <a:srgbClr val="FFFFFF"/>
      </a:lt2>
      <a:accent1>
        <a:srgbClr val="AB5F47"/>
      </a:accent1>
      <a:accent2>
        <a:srgbClr val="E08E5C"/>
      </a:accent2>
      <a:accent3>
        <a:srgbClr val="FFC56C"/>
      </a:accent3>
      <a:accent4>
        <a:srgbClr val="699DAC"/>
      </a:accent4>
      <a:accent5>
        <a:srgbClr val="8CD1E5"/>
      </a:accent5>
      <a:accent6>
        <a:srgbClr val="D1EDF5"/>
      </a:accent6>
      <a:hlink>
        <a:srgbClr val="4F7681"/>
      </a:hlink>
      <a:folHlink>
        <a:srgbClr val="344F5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lank.potx" id="{482DFBA7-BF8B-40DF-8300-316C8DCCC386}" vid="{9279A497-A995-4987-8C89-EA7C2DF267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0</TotalTime>
  <Words>525</Words>
  <Application>Microsoft Office PowerPoint</Application>
  <PresentationFormat>On-screen Show (16:9)</PresentationFormat>
  <Paragraphs>95</Paragraphs>
  <Slides>9</Slides>
  <Notes>8</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Arial Black</vt:lpstr>
      <vt:lpstr>Calibri</vt:lpstr>
      <vt:lpstr>Courier New</vt:lpstr>
      <vt:lpstr>Gill Sans MT</vt:lpstr>
      <vt:lpstr>NewCenturySchlbk</vt:lpstr>
      <vt:lpstr>Roboto</vt:lpstr>
      <vt:lpstr>scs-theme-2019</vt:lpstr>
      <vt:lpstr>PowerPoint Presentation</vt:lpstr>
      <vt:lpstr>supercomputing systems - our origin </vt:lpstr>
      <vt:lpstr>speed-up photogrammetry</vt:lpstr>
      <vt:lpstr>automotive stereo vision sensor </vt:lpstr>
      <vt:lpstr>automotive 4D high-resolution radar 77GHz</vt:lpstr>
      <vt:lpstr>high-frequency trading infrastructure</vt:lpstr>
      <vt:lpstr>fpg-based crypto engine</vt:lpstr>
      <vt:lpstr>scs - our contributions to ska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Science Department</dc:title>
  <dc:creator/>
  <cp:lastModifiedBy/>
  <cp:revision>1</cp:revision>
  <dcterms:created xsi:type="dcterms:W3CDTF">2016-08-24T14:59:39Z</dcterms:created>
  <dcterms:modified xsi:type="dcterms:W3CDTF">2021-09-06T16:15:03Z</dcterms:modified>
  <cp:category>Supercomputing Systems AG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