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1190" r:id="rId4"/>
    <p:sldId id="1267" r:id="rId5"/>
    <p:sldId id="1268" r:id="rId6"/>
    <p:sldId id="1193" r:id="rId7"/>
    <p:sldId id="1191" r:id="rId8"/>
    <p:sldId id="311" r:id="rId9"/>
    <p:sldId id="1187" r:id="rId10"/>
    <p:sldId id="1226" r:id="rId11"/>
    <p:sldId id="1186" r:id="rId12"/>
    <p:sldId id="424" r:id="rId13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C8A"/>
    <a:srgbClr val="FF9900"/>
    <a:srgbClr val="F4E9E9"/>
    <a:srgbClr val="C32128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4" autoAdjust="0"/>
    <p:restoredTop sz="86436" autoAdjust="0"/>
  </p:normalViewPr>
  <p:slideViewPr>
    <p:cSldViewPr showGuides="1">
      <p:cViewPr varScale="1">
        <p:scale>
          <a:sx n="54" d="100"/>
          <a:sy n="54" d="100"/>
        </p:scale>
        <p:origin x="5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401" cy="34125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2400" cy="34125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64C8EA2C-E3F3-42CD-9665-D179F47C2063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424"/>
            <a:ext cx="4302401" cy="34125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898" y="6456424"/>
            <a:ext cx="4302400" cy="34125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55C7F0ED-85AC-4D63-B4E7-BC22930DF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35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D5D7BA5-086C-47C7-940D-9E705F57DC77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798" y="6456611"/>
            <a:ext cx="4301544" cy="339884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EDD0C50-DECB-42D6-A7BD-AEABC140C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3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5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D0C50-DECB-42D6-A7BD-AEABC140C9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C00000"/>
                </a:solidFill>
              </a:rPr>
              <a:t>Revised document done in Sep 2020 Budgetary </a:t>
            </a:r>
            <a:r>
              <a:rPr lang="en-GB" b="1" dirty="0" err="1">
                <a:solidFill>
                  <a:srgbClr val="C00000"/>
                </a:solidFill>
              </a:rPr>
              <a:t>OPex</a:t>
            </a:r>
            <a:r>
              <a:rPr lang="en-GB" b="1" dirty="0">
                <a:solidFill>
                  <a:srgbClr val="C00000"/>
                </a:solidFill>
              </a:rPr>
              <a:t> Costs 2025 price estimates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A8918-5ACC-3A43-990C-68C1D88B0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C00000"/>
                </a:solidFill>
              </a:rPr>
              <a:t>Budgetary </a:t>
            </a:r>
            <a:r>
              <a:rPr lang="en-GB" b="1" dirty="0" err="1">
                <a:solidFill>
                  <a:srgbClr val="C00000"/>
                </a:solidFill>
              </a:rPr>
              <a:t>OPex</a:t>
            </a:r>
            <a:r>
              <a:rPr lang="en-GB" b="1" dirty="0">
                <a:solidFill>
                  <a:srgbClr val="C00000"/>
                </a:solidFill>
              </a:rPr>
              <a:t> Costs 2025 price estimates done in 2020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A8918-5ACC-3A43-990C-68C1D88B0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4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Similar to WLCG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VRF == Virtual Routing and Forwarding</a:t>
            </a:r>
            <a:endParaRPr lang="en-GB" dirty="0"/>
          </a:p>
          <a:p>
            <a:endParaRPr lang="en-GB" sz="1800" b="0" i="0" u="none" strike="noStrike" baseline="0" dirty="0">
              <a:latin typeface="Verdana" panose="020B0604030504040204" pitchFamily="34" charset="0"/>
            </a:endParaRPr>
          </a:p>
          <a:p>
            <a:pPr marR="0" algn="l"/>
            <a:r>
              <a:rPr lang="en-US" sz="1800" b="0" i="0" u="none" strike="noStrike" baseline="0" dirty="0">
                <a:latin typeface="Verdana" panose="020B0604030504040204" pitchFamily="34" charset="0"/>
              </a:rPr>
              <a:t>Japan &amp; </a:t>
            </a:r>
            <a:r>
              <a:rPr lang="en-US" sz="1800" b="0" i="0" u="none" strike="noStrike" baseline="0" dirty="0" err="1">
                <a:latin typeface="Verdana" panose="020B0604030504040204" pitchFamily="34" charset="0"/>
              </a:rPr>
              <a:t>S.Korea</a:t>
            </a:r>
            <a:r>
              <a:rPr lang="en-US" sz="1800" b="0" i="0" u="none" strike="noStrike" baseline="0" dirty="0">
                <a:latin typeface="Verdana" panose="020B0604030504040204" pitchFamily="34" charset="0"/>
              </a:rPr>
              <a:t>: early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D0C50-DECB-42D6-A7BD-AEABC140C9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5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Budgetary </a:t>
            </a:r>
            <a:r>
              <a:rPr lang="en-GB" b="1" dirty="0" err="1">
                <a:solidFill>
                  <a:srgbClr val="C00000"/>
                </a:solidFill>
              </a:rPr>
              <a:t>OPex</a:t>
            </a:r>
            <a:r>
              <a:rPr lang="en-GB" b="1" dirty="0">
                <a:solidFill>
                  <a:srgbClr val="C00000"/>
                </a:solidFill>
              </a:rPr>
              <a:t> Costs 2025 price estimates done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04C8A"/>
                </a:solidFill>
              </a:rPr>
              <a:t>Primary links USD 1.7 – 2.3 M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04C8A"/>
                </a:solidFill>
              </a:rPr>
              <a:t>Backup links USD 2.3 – 3.3 M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204C8A"/>
                </a:solidFill>
              </a:rPr>
              <a:t>Total say USD 5 M per year</a:t>
            </a:r>
            <a:endParaRPr lang="en-US" b="1" dirty="0">
              <a:solidFill>
                <a:srgbClr val="204C8A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D0C50-DECB-42D6-A7BD-AEABC140C9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9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5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Extra dedicated 100 Gigabit links</a:t>
            </a:r>
          </a:p>
          <a:p>
            <a:r>
              <a:rPr lang="en-GB" sz="2000" dirty="0"/>
              <a:t>SKA1-Low </a:t>
            </a:r>
            <a:br>
              <a:rPr lang="en-GB" sz="2000" dirty="0"/>
            </a:br>
            <a:r>
              <a:rPr lang="en-GB" sz="2000" dirty="0"/>
              <a:t>Cape Town – London		USD 750K per year</a:t>
            </a:r>
          </a:p>
          <a:p>
            <a:endParaRPr lang="en-GB" sz="2000" dirty="0"/>
          </a:p>
          <a:p>
            <a:r>
              <a:rPr lang="en-GB" sz="2000" dirty="0"/>
              <a:t>SKA1-Mid </a:t>
            </a:r>
            <a:br>
              <a:rPr lang="en-GB" sz="2000" dirty="0"/>
            </a:br>
            <a:r>
              <a:rPr lang="en-GB" sz="2000" dirty="0"/>
              <a:t>Perth – Singapore 		USD 750K per year</a:t>
            </a:r>
            <a:br>
              <a:rPr lang="en-GB" sz="2000" dirty="0"/>
            </a:br>
            <a:r>
              <a:rPr lang="en-GB" sz="2000" dirty="0"/>
              <a:t>Singapore – Europe 		USD 200K per year</a:t>
            </a:r>
          </a:p>
          <a:p>
            <a:endParaRPr lang="en-GB" sz="2000" dirty="0"/>
          </a:p>
          <a:p>
            <a:r>
              <a:rPr lang="en-GB" sz="2000" dirty="0"/>
              <a:t>Total cost to Europe		USD 1.7 M per year</a:t>
            </a:r>
            <a:br>
              <a:rPr lang="en-GB" sz="2000" dirty="0"/>
            </a:br>
            <a:endParaRPr lang="en-GB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075"/>
            <a:fld id="{9EDD0C50-DECB-42D6-A7BD-AEABC140C9FE}" type="slidenum">
              <a:rPr lang="en-US">
                <a:solidFill>
                  <a:prstClr val="black"/>
                </a:solidFill>
                <a:latin typeface="Calibri"/>
              </a:rPr>
              <a:pPr defTabSz="921075"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732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D0C50-DECB-42D6-A7BD-AEABC140C9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48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75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Subtitle of presentation</a:t>
            </a:r>
            <a:endParaRPr lang="hu-HU" dirty="0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93400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December 2021</a:t>
            </a:r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WP4 AENEAS Face to Face Meeting / Utrecht </a:t>
            </a:r>
            <a:endParaRPr lang="en-US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ím 12"/>
          <p:cNvSpPr>
            <a:spLocks noGrp="1"/>
          </p:cNvSpPr>
          <p:nvPr>
            <p:ph type="title" hasCustomPrompt="1"/>
          </p:nvPr>
        </p:nvSpPr>
        <p:spPr>
          <a:xfrm>
            <a:off x="609600" y="2132856"/>
            <a:ext cx="10972800" cy="936104"/>
          </a:xfrm>
        </p:spPr>
        <p:txBody>
          <a:bodyPr/>
          <a:lstStyle>
            <a:lvl1pPr>
              <a:defRPr>
                <a:solidFill>
                  <a:srgbClr val="204C8A"/>
                </a:solidFill>
                <a:latin typeface="+mj-lt"/>
              </a:defRPr>
            </a:lvl1pPr>
          </a:lstStyle>
          <a:p>
            <a:r>
              <a:rPr lang="nl-NL" dirty="0"/>
              <a:t>Title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0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09600" y="980728"/>
            <a:ext cx="10972800" cy="93610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54FC-02FB-4D30-B65D-2123E3B8CFDD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6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980729"/>
            <a:ext cx="2743200" cy="514543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980729"/>
            <a:ext cx="8026400" cy="5145435"/>
          </a:xfrm>
        </p:spPr>
        <p:txBody>
          <a:bodyPr vert="eaVert"/>
          <a:lstStyle/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7F1A-06EA-4105-B381-37B8DB031E7A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9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Kép 6">
            <a:extLst>
              <a:ext uri="{FF2B5EF4-FFF2-40B4-BE49-F238E27FC236}">
                <a16:creationId xmlns:a16="http://schemas.microsoft.com/office/drawing/2014/main" id="{C7476B3A-2520-431C-B622-8134FF690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608501" y="184066"/>
            <a:ext cx="960107" cy="4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6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Subtitle of presentation</a:t>
            </a:r>
            <a:endParaRPr lang="hu-HU" dirty="0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65EF-C9CF-4BB4-A24B-3C0293CD3414}" type="datetime1">
              <a:rPr lang="en-US" smtClean="0"/>
              <a:t>12/6/2021</a:t>
            </a:fld>
            <a:endParaRPr lang="en-US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Richard Hughes-Jones  AENEAS Global Network Architecture</a:t>
            </a:r>
            <a:endParaRPr lang="en-US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ím 12"/>
          <p:cNvSpPr>
            <a:spLocks noGrp="1"/>
          </p:cNvSpPr>
          <p:nvPr>
            <p:ph type="title" hasCustomPrompt="1"/>
          </p:nvPr>
        </p:nvSpPr>
        <p:spPr>
          <a:xfrm>
            <a:off x="609600" y="2132856"/>
            <a:ext cx="10972800" cy="936104"/>
          </a:xfrm>
        </p:spPr>
        <p:txBody>
          <a:bodyPr/>
          <a:lstStyle>
            <a:lvl1pPr>
              <a:defRPr>
                <a:solidFill>
                  <a:srgbClr val="204C8A"/>
                </a:solidFill>
                <a:latin typeface="+mj-lt"/>
              </a:defRPr>
            </a:lvl1pPr>
          </a:lstStyle>
          <a:p>
            <a:r>
              <a:rPr lang="nl-NL" dirty="0"/>
              <a:t>Title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5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01F0-1B33-4E89-BA0E-5F04C8E7C540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Richard Hughes-Jones  AENEAS Global Network Architecture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04C8A"/>
                </a:solidFill>
              </a:defRPr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B1C1-8B89-4C46-8057-4FDED14D14FB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Richard Hughes-Jones  AENEAS Global Network Architecture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609600" y="1844825"/>
            <a:ext cx="53848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FB6C-96D0-496D-B6B0-A541E0DDD1BE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Richard Hughes-Jones  AENEAS Global Network Architecture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1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23392" y="198884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609600" y="2636912"/>
            <a:ext cx="5386917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012" y="198884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6193368" y="2636912"/>
            <a:ext cx="5389033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F877-47FA-4822-B8F3-2357DC40BF50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Richard Hughes-Jones  AENEAS Global Network Architecture</a:t>
            </a:r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5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56D4-18DE-429B-B5C4-95D4E53C51D7}" type="datetime1">
              <a:rPr lang="en-US" smtClean="0"/>
              <a:t>12/6/2021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Richard Hughes-Jones  AENEAS Global Network Architecture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09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8AF6-3C80-44D2-84C4-0E90E72F91CC}" type="datetime1">
              <a:rPr lang="en-US" smtClean="0"/>
              <a:t>12/6/2021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Richard Hughes-Jones  AENEAS Global Network Architecture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6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2021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6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09601" y="908720"/>
            <a:ext cx="4011084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766733" y="908721"/>
            <a:ext cx="6815667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916833"/>
            <a:ext cx="4011084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6BD3-051A-4A8A-8622-53CB93ECBDCC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Richard Hughes-Jones  AENEAS Global Network Architecture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8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836712"/>
            <a:ext cx="73152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6FA5-F4EB-44AA-B591-2126702F15D8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Richard Hughes-Jones  AENEAS Global Network Architecture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58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09600" y="980728"/>
            <a:ext cx="10972800" cy="93610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1507-E77B-4820-8C09-332BF1B5F0BD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Richard Hughes-Jones  AENEAS Global Network Architecture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76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980729"/>
            <a:ext cx="2743200" cy="514543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980729"/>
            <a:ext cx="8026400" cy="5145435"/>
          </a:xfrm>
        </p:spPr>
        <p:txBody>
          <a:bodyPr vert="eaVert"/>
          <a:lstStyle/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E6E-BBEF-4098-A157-31F753DEACB0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Richard Hughes-Jones  AENEAS Global Network Architecture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8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04C8A"/>
                </a:solidFill>
              </a:defRPr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DFD8-81AE-44B8-94D1-E7D174A31008}" type="datetime1">
              <a:rPr lang="en-US" smtClean="0"/>
              <a:t>12/6/2021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609600" y="1844825"/>
            <a:ext cx="53848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F3B0-9FFD-436A-874C-D7E7203C0730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23392" y="198884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609600" y="2636912"/>
            <a:ext cx="5386917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012" y="198884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6193368" y="2636912"/>
            <a:ext cx="5389033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C921F-00D9-45A4-86F4-341755B213EB}" type="datetime1">
              <a:rPr lang="en-US" smtClean="0"/>
              <a:t>12/6/2021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2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F70-2ED6-4ACC-98DF-1294F0F2902C}" type="datetime1">
              <a:rPr lang="en-US" smtClean="0"/>
              <a:t>12/6/2021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1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C027-89AA-4D94-AED8-C2C277EE5339}" type="datetime1">
              <a:rPr lang="en-US" smtClean="0"/>
              <a:t>12/6/2021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3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09601" y="908720"/>
            <a:ext cx="4011084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766733" y="908721"/>
            <a:ext cx="6815667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916833"/>
            <a:ext cx="4011084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3A8-37A4-4B1E-8768-2D5316C66913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Title of Slide</a:t>
            </a:r>
            <a:endParaRPr lang="en-US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836712"/>
            <a:ext cx="73152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Edit text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E135-EC45-4543-9707-ECF1BA11A9B3}" type="datetime1">
              <a:rPr lang="en-US" smtClean="0"/>
              <a:t>12/6/2021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3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6381328"/>
            <a:ext cx="12192000" cy="360040"/>
          </a:xfrm>
          <a:prstGeom prst="rect">
            <a:avLst/>
          </a:prstGeom>
          <a:solidFill>
            <a:srgbClr val="204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909820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This is the title of the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2060849"/>
            <a:ext cx="109728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837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December 2021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255573" y="6356351"/>
            <a:ext cx="7872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WP4  AENEAS Face to Face Meeting / Utrecht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453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C23383-0AE7-40E5-9F87-76DEF8E7EA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608501" y="332656"/>
            <a:ext cx="960107" cy="47668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287460"/>
            <a:ext cx="1291372" cy="51988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327915" y="34568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Advanced European Network of E-infrastructures </a:t>
            </a:r>
          </a:p>
          <a:p>
            <a:pPr algn="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for Astronomy with the </a:t>
            </a:r>
            <a:r>
              <a:rPr lang="en-US" sz="1200" i="1">
                <a:solidFill>
                  <a:schemeClr val="bg1">
                    <a:lumMod val="50000"/>
                  </a:schemeClr>
                </a:solidFill>
              </a:rPr>
              <a:t>SKA     AENEAS - 731016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C8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6381328"/>
            <a:ext cx="12192000" cy="360040"/>
          </a:xfrm>
          <a:prstGeom prst="rect">
            <a:avLst/>
          </a:prstGeom>
          <a:solidFill>
            <a:srgbClr val="204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909820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This is the title of the slide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2060849"/>
            <a:ext cx="109728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Add text to first level</a:t>
            </a:r>
            <a:endParaRPr lang="hu-HU" dirty="0"/>
          </a:p>
          <a:p>
            <a:pPr lvl="1"/>
            <a:r>
              <a:rPr lang="nl-NL" dirty="0"/>
              <a:t>Second level</a:t>
            </a:r>
            <a:endParaRPr lang="hu-HU" dirty="0"/>
          </a:p>
          <a:p>
            <a:pPr lvl="2"/>
            <a:r>
              <a:rPr lang="nl-NL" dirty="0"/>
              <a:t>Third level</a:t>
            </a:r>
            <a:endParaRPr lang="hu-HU" dirty="0"/>
          </a:p>
          <a:p>
            <a:pPr lvl="3"/>
            <a:r>
              <a:rPr lang="nl-NL" dirty="0"/>
              <a:t>Fourth level</a:t>
            </a:r>
            <a:endParaRPr lang="hu-HU" dirty="0"/>
          </a:p>
          <a:p>
            <a:pPr lvl="4"/>
            <a:r>
              <a:rPr lang="nl-NL" dirty="0"/>
              <a:t>Fifth level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837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December 2021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255573" y="6356351"/>
            <a:ext cx="7872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Richard Hughes-Jones  AENEAS Global Network Architecture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28448" y="6356351"/>
            <a:ext cx="1453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C23383-0AE7-40E5-9F87-76DEF8E7EA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608501" y="332656"/>
            <a:ext cx="960107" cy="47668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287460"/>
            <a:ext cx="1291372" cy="51988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327915" y="34568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Advanced European Network of E-infrastructures </a:t>
            </a:r>
          </a:p>
          <a:p>
            <a:pPr algn="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for Astronomy with the </a:t>
            </a:r>
            <a:r>
              <a:rPr lang="en-US" sz="1200" i="1">
                <a:solidFill>
                  <a:schemeClr val="bg1">
                    <a:lumMod val="50000"/>
                  </a:schemeClr>
                </a:solidFill>
              </a:rPr>
              <a:t>SKA     AENEAS - 731016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9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C8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09600" y="2130426"/>
            <a:ext cx="10742984" cy="1470025"/>
          </a:xfrm>
        </p:spPr>
        <p:txBody>
          <a:bodyPr/>
          <a:lstStyle/>
          <a:p>
            <a:r>
              <a:rPr lang="en-US" dirty="0"/>
              <a:t>Networks for Global Transport of SKA Data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63552" y="3886200"/>
            <a:ext cx="7488832" cy="1752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From the work of: </a:t>
            </a:r>
          </a:p>
          <a:p>
            <a:r>
              <a:rPr lang="en-GB" dirty="0"/>
              <a:t>SKA Regional Centres Coordination Group</a:t>
            </a:r>
          </a:p>
          <a:p>
            <a:r>
              <a:rPr lang="en-GB" dirty="0"/>
              <a:t>and </a:t>
            </a:r>
            <a:br>
              <a:rPr lang="en-GB" dirty="0"/>
            </a:br>
            <a:r>
              <a:rPr lang="en-GB" dirty="0"/>
              <a:t>AENEAS WP4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2021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1</a:t>
            </a:fld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C173FF60-4B7E-4B3C-A486-7ABA96123451}"/>
              </a:ext>
            </a:extLst>
          </p:cNvPr>
          <p:cNvSpPr txBox="1">
            <a:spLocks/>
          </p:cNvSpPr>
          <p:nvPr/>
        </p:nvSpPr>
        <p:spPr>
          <a:xfrm>
            <a:off x="1752600" y="5420247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C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Richard Hughes-Jones</a:t>
            </a:r>
          </a:p>
        </p:txBody>
      </p:sp>
    </p:spTree>
    <p:extLst>
      <p:ext uri="{BB962C8B-B14F-4D97-AF65-F5344CB8AC3E}">
        <p14:creationId xmlns:p14="http://schemas.microsoft.com/office/powerpoint/2010/main" val="96251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0F7576-2687-4151-9BB5-B9E10BEDC2B4}"/>
              </a:ext>
            </a:extLst>
          </p:cNvPr>
          <p:cNvSpPr/>
          <p:nvPr/>
        </p:nvSpPr>
        <p:spPr>
          <a:xfrm>
            <a:off x="0" y="6172200"/>
            <a:ext cx="12192000" cy="569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BA617-12DE-46A5-8B95-8D121779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22" y="762000"/>
            <a:ext cx="11277600" cy="690380"/>
          </a:xfrm>
        </p:spPr>
        <p:txBody>
          <a:bodyPr>
            <a:noAutofit/>
          </a:bodyPr>
          <a:lstStyle/>
          <a:p>
            <a:r>
              <a:rPr lang="en-GB" sz="3200" dirty="0"/>
              <a:t>Models of Data Flows from the Telescopes to a SRC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2ADF-940C-47C5-BC9E-3B0E67B7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248" y="1522000"/>
            <a:ext cx="3863751" cy="1677303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Data sent to each SRC in turn.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Requires clean 100Gbit/s paths to each SRC.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Worst case the SRC would require a 200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Gbits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/s link.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7E50-2AEA-4F82-ADF9-5321D5A6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1B6AB-04EC-46C7-BB05-C9ADC292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C5DE-4A7A-4219-96A1-918EBBAD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10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3BD11F-BA12-4EE4-B59C-846AD8056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" y="3929171"/>
            <a:ext cx="8007028" cy="2427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4816C4-1E32-40C8-8DFC-24DB39DEC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" y="1781370"/>
            <a:ext cx="7692294" cy="1301609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BB30BFF-87F3-48E3-BAAF-B9B698F1EB47}"/>
              </a:ext>
            </a:extLst>
          </p:cNvPr>
          <p:cNvSpPr txBox="1">
            <a:spLocks/>
          </p:cNvSpPr>
          <p:nvPr/>
        </p:nvSpPr>
        <p:spPr>
          <a:xfrm>
            <a:off x="8328248" y="3874690"/>
            <a:ext cx="3851439" cy="2481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Several flows to different SRC taking place in parallel.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Operationally more realistic.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Makes efficient use of the network to each SRC.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WP4 demonstrated stable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28 Gbit/s flows – TCP limit.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F3A72-EC95-44D8-872B-7F73225BA6A9}"/>
              </a:ext>
            </a:extLst>
          </p:cNvPr>
          <p:cNvSpPr txBox="1"/>
          <p:nvPr/>
        </p:nvSpPr>
        <p:spPr>
          <a:xfrm>
            <a:off x="264602" y="6392861"/>
            <a:ext cx="10731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The SDP push model gives the advantage of scheduling the use of the bandwidth on the telescope access link .</a:t>
            </a:r>
          </a:p>
        </p:txBody>
      </p:sp>
    </p:spTree>
    <p:extLst>
      <p:ext uri="{BB962C8B-B14F-4D97-AF65-F5344CB8AC3E}">
        <p14:creationId xmlns:p14="http://schemas.microsoft.com/office/powerpoint/2010/main" val="112399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99968-64B3-4CDA-A81C-3120BEC6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936104"/>
          </a:xfrm>
        </p:spPr>
        <p:txBody>
          <a:bodyPr>
            <a:normAutofit/>
          </a:bodyPr>
          <a:lstStyle/>
          <a:p>
            <a:r>
              <a:rPr lang="en-GB" sz="3200" dirty="0"/>
              <a:t>Network Traffic into &amp; out of a SKA Regional Centre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1318D-C4E0-49DF-A67A-58A955D7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6F06B-0AAA-4B26-81AA-4AC091273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A835E-1F3F-40C8-BB86-A505E3B1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E07773-EF1A-49A1-BFC8-14C28BB01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981200"/>
            <a:ext cx="5795391" cy="34464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070835-B6C9-441C-9E47-F91C7BE37285}"/>
              </a:ext>
            </a:extLst>
          </p:cNvPr>
          <p:cNvSpPr txBox="1">
            <a:spLocks/>
          </p:cNvSpPr>
          <p:nvPr/>
        </p:nvSpPr>
        <p:spPr>
          <a:xfrm>
            <a:off x="6096001" y="1489881"/>
            <a:ext cx="6096000" cy="46823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Assumptions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Gbits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/s at a time from each Telescope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peak 40 Gbit/s to a site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At a given time all of a Data Product goes to one site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10 Gigabits/s to other ESRC sites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10 Gigabits/s to non SKA data Archives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10 Gigabits/s to other RDC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70 Gigabit/s (peak) to each site.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Flexible but secure ACL and high performance DMZ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Say 100 Gigabit/s for SKA to each site in 2024/25.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This is affordable.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(c.f. the UK WLCG sites which have 10-40 Gbit/s dedicated links now)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0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12" y="757868"/>
            <a:ext cx="8856984" cy="936104"/>
          </a:xfrm>
        </p:spPr>
        <p:txBody>
          <a:bodyPr>
            <a:noAutofit/>
          </a:bodyPr>
          <a:lstStyle/>
          <a:p>
            <a:r>
              <a:rPr lang="en-GB" sz="3200" dirty="0"/>
              <a:t>World-wide Network for 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208" y="1693972"/>
            <a:ext cx="8507288" cy="4662378"/>
          </a:xfrm>
        </p:spPr>
        <p:txBody>
          <a:bodyPr>
            <a:normAutofit/>
          </a:bodyPr>
          <a:lstStyle/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0F7576-2687-4151-9BB5-B9E10BEDC2B4}"/>
              </a:ext>
            </a:extLst>
          </p:cNvPr>
          <p:cNvSpPr/>
          <p:nvPr/>
        </p:nvSpPr>
        <p:spPr>
          <a:xfrm>
            <a:off x="1524000" y="6356352"/>
            <a:ext cx="9144000" cy="426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BA617-12DE-46A5-8B95-8D121779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92696"/>
            <a:ext cx="8458200" cy="517785"/>
          </a:xfrm>
        </p:spPr>
        <p:txBody>
          <a:bodyPr>
            <a:noAutofit/>
          </a:bodyPr>
          <a:lstStyle/>
          <a:p>
            <a:r>
              <a:rPr lang="en-US" sz="2800" dirty="0" err="1"/>
              <a:t>Fibre</a:t>
            </a:r>
            <a:r>
              <a:rPr lang="en-US" sz="2800" dirty="0"/>
              <a:t> and Cable Systems and major NREN paths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2ADF-940C-47C5-BC9E-3B0E67B7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318492"/>
            <a:ext cx="9455968" cy="1115395"/>
          </a:xfrm>
        </p:spPr>
        <p:txBody>
          <a:bodyPr>
            <a:noAutofit/>
          </a:bodyPr>
          <a:lstStyle/>
          <a:p>
            <a:r>
              <a:rPr lang="en-GB" sz="1800" dirty="0">
                <a:latin typeface="Arail"/>
                <a:cs typeface="Arail"/>
              </a:rPr>
              <a:t>T</a:t>
            </a:r>
            <a:r>
              <a:rPr lang="en-US" sz="1800" dirty="0">
                <a:latin typeface="Arail"/>
                <a:cs typeface="Arail"/>
              </a:rPr>
              <a:t>he current (2020) intercontinental </a:t>
            </a:r>
            <a:r>
              <a:rPr lang="en-US" sz="1800" dirty="0" err="1">
                <a:latin typeface="Arail"/>
                <a:cs typeface="Arail"/>
              </a:rPr>
              <a:t>fibre</a:t>
            </a:r>
            <a:r>
              <a:rPr lang="en-US" sz="1800" dirty="0">
                <a:latin typeface="Arail"/>
                <a:cs typeface="Arail"/>
              </a:rPr>
              <a:t> cable systems used by the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research and education community.</a:t>
            </a:r>
          </a:p>
          <a:p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Document produced for the SKA Regional Centres Coordination Group</a:t>
            </a:r>
            <a:endParaRPr lang="en-US" sz="1800" dirty="0">
              <a:latin typeface="Arail"/>
              <a:cs typeface="Arail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7E50-2AEA-4F82-ADF9-5321D5A6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Open Sans"/>
              </a:rPr>
              <a:t>March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1B6AB-04EC-46C7-BB05-C9ADC292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GB" dirty="0">
                <a:solidFill>
                  <a:prstClr val="white"/>
                </a:solidFill>
                <a:latin typeface="Open Sans"/>
              </a:rPr>
              <a:t>Richard Hughes-Jones  AENEAS Review M36 / Luxembourg</a:t>
            </a:r>
            <a:endParaRPr lang="en-US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C5DE-4A7A-4219-96A1-918EBBAD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1C23383-0AE7-40E5-9F87-76DEF8E7EADA}" type="slidenum">
              <a:rPr lang="en-US">
                <a:solidFill>
                  <a:prstClr val="white"/>
                </a:solidFill>
                <a:latin typeface="Open Sans"/>
              </a:rPr>
              <a:pPr defTabSz="685800"/>
              <a:t>3</a:t>
            </a:fld>
            <a:endParaRPr lang="en-US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9B84FC-52ED-4E14-8699-FD723B4F42CC}"/>
              </a:ext>
            </a:extLst>
          </p:cNvPr>
          <p:cNvSpPr/>
          <p:nvPr/>
        </p:nvSpPr>
        <p:spPr>
          <a:xfrm>
            <a:off x="0" y="6165304"/>
            <a:ext cx="12192000" cy="61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72180E-72EF-4888-AEEC-BE4E331AF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28" y="2613411"/>
            <a:ext cx="8179490" cy="42210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EB6136-8C9F-47CE-BBE3-1BD5FC271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804" y="1672945"/>
            <a:ext cx="2500391" cy="35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8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0F7576-2687-4151-9BB5-B9E10BEDC2B4}"/>
              </a:ext>
            </a:extLst>
          </p:cNvPr>
          <p:cNvSpPr/>
          <p:nvPr/>
        </p:nvSpPr>
        <p:spPr>
          <a:xfrm>
            <a:off x="1524000" y="6356352"/>
            <a:ext cx="9144000" cy="426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BA617-12DE-46A5-8B95-8D121779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92696"/>
            <a:ext cx="8458200" cy="517785"/>
          </a:xfrm>
        </p:spPr>
        <p:txBody>
          <a:bodyPr>
            <a:noAutofit/>
          </a:bodyPr>
          <a:lstStyle/>
          <a:p>
            <a:r>
              <a:rPr lang="en-GB" sz="2800" dirty="0"/>
              <a:t>Global Network &amp; Paths of Interest to SKA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2ADF-940C-47C5-BC9E-3B0E67B7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3" y="1196752"/>
            <a:ext cx="9455968" cy="1389242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ail"/>
                <a:cs typeface="Arail"/>
              </a:rPr>
              <a:t>Dedicated Primary (</a:t>
            </a:r>
            <a:r>
              <a:rPr lang="en-GB" sz="2000" b="1" dirty="0">
                <a:solidFill>
                  <a:srgbClr val="FF0000"/>
                </a:solidFill>
                <a:latin typeface="Arail"/>
                <a:cs typeface="Arail"/>
              </a:rPr>
              <a:t>red lines</a:t>
            </a:r>
            <a:r>
              <a:rPr lang="en-GB" sz="2000" dirty="0">
                <a:latin typeface="Arail"/>
                <a:cs typeface="Arail"/>
              </a:rPr>
              <a:t>) &amp; Backup links (</a:t>
            </a:r>
            <a:r>
              <a:rPr lang="en-GB" sz="2000" b="1" dirty="0">
                <a:solidFill>
                  <a:srgbClr val="FFC000"/>
                </a:solidFill>
                <a:latin typeface="Arail"/>
                <a:cs typeface="Arail"/>
              </a:rPr>
              <a:t>yellow lines</a:t>
            </a:r>
            <a:r>
              <a:rPr lang="en-GB" sz="2000" dirty="0">
                <a:latin typeface="Arail"/>
                <a:cs typeface="Arail"/>
              </a:rPr>
              <a:t>) from both telescopes</a:t>
            </a:r>
          </a:p>
          <a:p>
            <a:r>
              <a:rPr lang="en-GB" sz="2000" dirty="0">
                <a:latin typeface="Arail"/>
                <a:cs typeface="Arail"/>
              </a:rPr>
              <a:t>Use of the shared academic network (</a:t>
            </a:r>
            <a:r>
              <a:rPr lang="en-GB" sz="2000" b="1" dirty="0">
                <a:solidFill>
                  <a:srgbClr val="0070C0"/>
                </a:solidFill>
                <a:latin typeface="Arail"/>
                <a:cs typeface="Arail"/>
              </a:rPr>
              <a:t>blue lines</a:t>
            </a:r>
            <a:r>
              <a:rPr lang="en-GB" sz="2000" dirty="0">
                <a:latin typeface="Arail"/>
                <a:cs typeface="Arail"/>
              </a:rPr>
              <a:t>). </a:t>
            </a:r>
          </a:p>
          <a:p>
            <a:r>
              <a:rPr lang="en-GB" sz="2000" dirty="0"/>
              <a:t>1 </a:t>
            </a:r>
            <a:r>
              <a:rPr lang="en-GB" sz="2000" dirty="0" err="1"/>
              <a:t>PetaByte</a:t>
            </a:r>
            <a:r>
              <a:rPr lang="en-GB" sz="2000" dirty="0"/>
              <a:t>/day pushed by SDP from each Telescope </a:t>
            </a:r>
            <a:r>
              <a:rPr lang="en-GB" sz="2000" dirty="0">
                <a:sym typeface="Wingdings" panose="05000000000000000000" pitchFamily="2" charset="2"/>
              </a:rPr>
              <a:t> 100 Gigabit/s</a:t>
            </a:r>
            <a:endParaRPr lang="en-GB" sz="2000" dirty="0"/>
          </a:p>
          <a:p>
            <a:r>
              <a:rPr lang="en-GB" sz="2000" dirty="0">
                <a:latin typeface="Arail"/>
                <a:cs typeface="Arail"/>
              </a:rPr>
              <a:t>Costs based on 10 to 15 year IRU per 100 Gbit circuit  projected to 2025 prices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7E50-2AEA-4F82-ADF9-5321D5A6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Open Sans"/>
              </a:rPr>
              <a:t>March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1B6AB-04EC-46C7-BB05-C9ADC292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GB" dirty="0">
                <a:solidFill>
                  <a:prstClr val="white"/>
                </a:solidFill>
                <a:latin typeface="Open Sans"/>
              </a:rPr>
              <a:t>Richard Hughes-Jones  AENEAS Review M36 / Luxembourg</a:t>
            </a:r>
            <a:endParaRPr lang="en-US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C5DE-4A7A-4219-96A1-918EBBAD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1C23383-0AE7-40E5-9F87-76DEF8E7EADA}" type="slidenum">
              <a:rPr lang="en-US">
                <a:solidFill>
                  <a:prstClr val="white"/>
                </a:solidFill>
                <a:latin typeface="Open Sans"/>
              </a:rPr>
              <a:pPr defTabSz="685800"/>
              <a:t>4</a:t>
            </a:fld>
            <a:endParaRPr lang="en-US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9B84FC-52ED-4E14-8699-FD723B4F42CC}"/>
              </a:ext>
            </a:extLst>
          </p:cNvPr>
          <p:cNvSpPr/>
          <p:nvPr/>
        </p:nvSpPr>
        <p:spPr>
          <a:xfrm>
            <a:off x="0" y="6165304"/>
            <a:ext cx="12192000" cy="61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5A4A4-038F-4191-AF42-7477CAA8F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719" r="1871" b="3293"/>
          <a:stretch/>
        </p:blipFill>
        <p:spPr>
          <a:xfrm>
            <a:off x="1576536" y="2773378"/>
            <a:ext cx="8194899" cy="4114800"/>
          </a:xfrm>
          <a:prstGeom prst="rect">
            <a:avLst/>
          </a:prstGeom>
        </p:spPr>
      </p:pic>
      <p:sp>
        <p:nvSpPr>
          <p:cNvPr id="11" name="TextBox 25">
            <a:extLst>
              <a:ext uri="{FF2B5EF4-FFF2-40B4-BE49-F238E27FC236}">
                <a16:creationId xmlns:a16="http://schemas.microsoft.com/office/drawing/2014/main" id="{73DAE37D-174B-4002-B5AD-F38B604CBDDC}"/>
              </a:ext>
            </a:extLst>
          </p:cNvPr>
          <p:cNvSpPr txBox="1"/>
          <p:nvPr/>
        </p:nvSpPr>
        <p:spPr>
          <a:xfrm>
            <a:off x="7348633" y="2623881"/>
            <a:ext cx="423737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GB" sz="1600" b="1" dirty="0">
                <a:solidFill>
                  <a:srgbClr val="C00000"/>
                </a:solidFill>
                <a:latin typeface="Open Sans"/>
              </a:rPr>
              <a:t>Budgetary </a:t>
            </a:r>
            <a:r>
              <a:rPr lang="en-GB" sz="1600" b="1" dirty="0" err="1">
                <a:solidFill>
                  <a:srgbClr val="C00000"/>
                </a:solidFill>
                <a:latin typeface="Open Sans"/>
              </a:rPr>
              <a:t>OPex</a:t>
            </a:r>
            <a:r>
              <a:rPr lang="en-GB" sz="1600" b="1" dirty="0">
                <a:solidFill>
                  <a:srgbClr val="C00000"/>
                </a:solidFill>
                <a:latin typeface="Open Sans"/>
              </a:rPr>
              <a:t> Costs (2020)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204C8A"/>
                </a:solidFill>
                <a:latin typeface="Open Sans"/>
              </a:rPr>
              <a:t>Primary links USD </a:t>
            </a:r>
            <a:r>
              <a:rPr lang="en-GB" sz="1600" b="1" dirty="0">
                <a:solidFill>
                  <a:srgbClr val="204C8A"/>
                </a:solidFill>
              </a:rPr>
              <a:t>1.7 – 2.3 </a:t>
            </a:r>
            <a:r>
              <a:rPr lang="en-GB" sz="1600" b="1" dirty="0">
                <a:solidFill>
                  <a:srgbClr val="204C8A"/>
                </a:solidFill>
                <a:latin typeface="Open Sans"/>
              </a:rPr>
              <a:t>M per year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204C8A"/>
                </a:solidFill>
                <a:latin typeface="Open Sans"/>
              </a:rPr>
              <a:t>Backup links USD </a:t>
            </a:r>
            <a:r>
              <a:rPr lang="en-GB" sz="1600" b="1" dirty="0">
                <a:solidFill>
                  <a:srgbClr val="204C8A"/>
                </a:solidFill>
              </a:rPr>
              <a:t>2.3 – 3.3  </a:t>
            </a:r>
            <a:r>
              <a:rPr lang="en-GB" sz="1600" b="1" dirty="0">
                <a:solidFill>
                  <a:srgbClr val="204C8A"/>
                </a:solidFill>
                <a:latin typeface="Open Sans"/>
              </a:rPr>
              <a:t>M per year</a:t>
            </a:r>
            <a:endParaRPr lang="en-US" sz="1600" b="1" dirty="0">
              <a:solidFill>
                <a:srgbClr val="204C8A"/>
              </a:solidFill>
              <a:latin typeface="Open Sa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000019-46F7-40CF-8B7C-627C0B9E30FE}"/>
              </a:ext>
            </a:extLst>
          </p:cNvPr>
          <p:cNvSpPr/>
          <p:nvPr/>
        </p:nvSpPr>
        <p:spPr>
          <a:xfrm>
            <a:off x="8129718" y="6235689"/>
            <a:ext cx="2538282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Open Sans"/>
              </a:rPr>
              <a:t>Now a new affordable path Singapore – Europe direct</a:t>
            </a:r>
          </a:p>
        </p:txBody>
      </p:sp>
    </p:spTree>
    <p:extLst>
      <p:ext uri="{BB962C8B-B14F-4D97-AF65-F5344CB8AC3E}">
        <p14:creationId xmlns:p14="http://schemas.microsoft.com/office/powerpoint/2010/main" val="270469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0F7576-2687-4151-9BB5-B9E10BEDC2B4}"/>
              </a:ext>
            </a:extLst>
          </p:cNvPr>
          <p:cNvSpPr/>
          <p:nvPr/>
        </p:nvSpPr>
        <p:spPr>
          <a:xfrm>
            <a:off x="0" y="6172200"/>
            <a:ext cx="12192000" cy="569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BA617-12DE-46A5-8B95-8D121779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22" y="762000"/>
            <a:ext cx="11277600" cy="690380"/>
          </a:xfrm>
        </p:spPr>
        <p:txBody>
          <a:bodyPr>
            <a:noAutofit/>
          </a:bodyPr>
          <a:lstStyle/>
          <a:p>
            <a:r>
              <a:rPr lang="en-GB" sz="3200" dirty="0"/>
              <a:t>Global Network Architecture for SKA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2ADF-940C-47C5-BC9E-3B0E67B7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52" y="1452380"/>
            <a:ext cx="9982200" cy="1371600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Global VRF based overlay </a:t>
            </a:r>
            <a:r>
              <a:rPr lang="en-GB" sz="2000" dirty="0">
                <a:latin typeface="Arail"/>
                <a:cs typeface="Arail"/>
              </a:rPr>
              <a:t>with peering linked over the shared academic network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7E50-2AEA-4F82-ADF9-5321D5A6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1B6AB-04EC-46C7-BB05-C9ADC292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C5DE-4A7A-4219-96A1-918EBBAD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C66C19-0319-49C1-8785-4E34C9628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95" y="1767473"/>
            <a:ext cx="7370877" cy="494116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FB430C-F1D2-40C1-809C-3ECEFB81493C}"/>
              </a:ext>
            </a:extLst>
          </p:cNvPr>
          <p:cNvSpPr txBox="1">
            <a:spLocks/>
          </p:cNvSpPr>
          <p:nvPr/>
        </p:nvSpPr>
        <p:spPr>
          <a:xfrm>
            <a:off x="161176" y="2215421"/>
            <a:ext cx="6220348" cy="40653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Isolation of SKA traffic from other users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Easier for NRENs to implement the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routing, policies and monitoring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SKA traffic can be engineered 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Use specific paths &amp; routes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Layer 3 routing provides isolation 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any network configuration issues 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strictly limits broadcast storms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Layer 3 will re-route traffic as long as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there is an alternative network path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Configuration actions have to be undertaken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by the NREN and a Site to join the SKA VRF, 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which provides an extra layer of security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1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0F7576-2687-4151-9BB5-B9E10BEDC2B4}"/>
              </a:ext>
            </a:extLst>
          </p:cNvPr>
          <p:cNvSpPr/>
          <p:nvPr/>
        </p:nvSpPr>
        <p:spPr>
          <a:xfrm>
            <a:off x="0" y="6172200"/>
            <a:ext cx="12192000" cy="569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BA617-12DE-46A5-8B95-8D121779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762000"/>
            <a:ext cx="12115799" cy="690380"/>
          </a:xfrm>
        </p:spPr>
        <p:txBody>
          <a:bodyPr>
            <a:noAutofit/>
          </a:bodyPr>
          <a:lstStyle/>
          <a:p>
            <a:r>
              <a:rPr lang="en-GB" sz="3200" dirty="0"/>
              <a:t>Global Paths of the Data Flows Pushed to the SRC 1 Replica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02ADF-940C-47C5-BC9E-3B0E67B7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406" y="1522000"/>
            <a:ext cx="6057593" cy="1677303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Five flows on the submarine cable from Cape Town to London.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Then join the general purpose routed IP academic network.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Different submarine cables used to reach India and Australia, </a:t>
            </a:r>
            <a:b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Europe is local, and </a:t>
            </a:r>
            <a:b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two 20 Gbit/s flows cross the Atlantic to SRC in Canada and China.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7E50-2AEA-4F82-ADF9-5321D5A6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1B6AB-04EC-46C7-BB05-C9ADC292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C5DE-4A7A-4219-96A1-918EBBAD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A3148686-886D-4F0D-81CF-E82E71535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" y="3715751"/>
            <a:ext cx="6098509" cy="3142249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EB63CF46-B029-4C59-8C4A-49150B7DD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0" y="3715750"/>
            <a:ext cx="6098508" cy="3142249"/>
          </a:xfrm>
          <a:prstGeom prst="rect">
            <a:avLst/>
          </a:prstGeom>
        </p:spPr>
      </p:pic>
      <p:sp>
        <p:nvSpPr>
          <p:cNvPr id="15" name="TextBox 25">
            <a:extLst>
              <a:ext uri="{FF2B5EF4-FFF2-40B4-BE49-F238E27FC236}">
                <a16:creationId xmlns:a16="http://schemas.microsoft.com/office/drawing/2014/main" id="{600A6FF8-C369-4791-B93C-0A7218449173}"/>
              </a:ext>
            </a:extLst>
          </p:cNvPr>
          <p:cNvSpPr txBox="1"/>
          <p:nvPr/>
        </p:nvSpPr>
        <p:spPr>
          <a:xfrm>
            <a:off x="76200" y="3268923"/>
            <a:ext cx="239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SKA1-LOW Australia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86A2F2-2D57-4DF0-A9EE-F8A09185D7D9}"/>
              </a:ext>
            </a:extLst>
          </p:cNvPr>
          <p:cNvSpPr txBox="1"/>
          <p:nvPr/>
        </p:nvSpPr>
        <p:spPr>
          <a:xfrm>
            <a:off x="6134407" y="3268923"/>
            <a:ext cx="272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SKA1-MID South Africa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0640EDE-9E6F-44EC-9044-B41BB21BBAB7}"/>
              </a:ext>
            </a:extLst>
          </p:cNvPr>
          <p:cNvSpPr txBox="1">
            <a:spLocks/>
          </p:cNvSpPr>
          <p:nvPr/>
        </p:nvSpPr>
        <p:spPr>
          <a:xfrm>
            <a:off x="11548" y="1523097"/>
            <a:ext cx="6122858" cy="1677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Five flows on the submarine cable from Perth to Singapore .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Then join the general purpose routed IP academic network.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Single flows on the routes to Canada, China and India,</a:t>
            </a:r>
            <a:b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Australia is local, and </a:t>
            </a:r>
            <a:b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two 20 Gbit/s flows would be carried to London to reach SRCs in Europe and South Africa.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1C67D6-0C63-44BF-AF4A-10F458DFFFF6}"/>
              </a:ext>
            </a:extLst>
          </p:cNvPr>
          <p:cNvSpPr txBox="1"/>
          <p:nvPr/>
        </p:nvSpPr>
        <p:spPr>
          <a:xfrm>
            <a:off x="2190027" y="73460"/>
            <a:ext cx="556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Impact of Data Placement 1</a:t>
            </a:r>
          </a:p>
        </p:txBody>
      </p:sp>
    </p:spTree>
    <p:extLst>
      <p:ext uri="{BB962C8B-B14F-4D97-AF65-F5344CB8AC3E}">
        <p14:creationId xmlns:p14="http://schemas.microsoft.com/office/powerpoint/2010/main" val="239575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8" y="838242"/>
            <a:ext cx="11951198" cy="598519"/>
          </a:xfrm>
        </p:spPr>
        <p:txBody>
          <a:bodyPr>
            <a:noAutofit/>
          </a:bodyPr>
          <a:lstStyle/>
          <a:p>
            <a:r>
              <a:rPr lang="en-GB" sz="2800" dirty="0"/>
              <a:t>Global Data Flows if Europe has a Full Copy of SKA Data</a:t>
            </a:r>
            <a:br>
              <a:rPr lang="en-GB" sz="2800" dirty="0"/>
            </a:b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Open Sans"/>
              </a:rPr>
              <a:t>December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23383-0AE7-40E5-9F87-76DEF8E7EADA}" type="slidenum">
              <a:rPr lang="en-US">
                <a:solidFill>
                  <a:prstClr val="white"/>
                </a:solidFill>
                <a:latin typeface="Open Sans"/>
              </a:rPr>
              <a:pPr>
                <a:defRPr/>
              </a:pPr>
              <a:t>7</a:t>
            </a:fld>
            <a:endParaRPr lang="en-US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8C1406-D045-47B9-B2B3-9CB94482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5976"/>
            <a:ext cx="10454952" cy="1868548"/>
          </a:xfrm>
        </p:spPr>
        <p:txBody>
          <a:bodyPr>
            <a:normAutofit fontScale="92500"/>
          </a:bodyPr>
          <a:lstStyle/>
          <a:p>
            <a:r>
              <a:rPr lang="en-GB" sz="2000" dirty="0"/>
              <a:t>One lambda carries the ~20 Gbit/s flows to the global SRCs  like the 1 replica scenario  </a:t>
            </a:r>
          </a:p>
          <a:p>
            <a:r>
              <a:rPr lang="en-GB" sz="2000" dirty="0"/>
              <a:t>Another 100 Gbit/s supplies the other Data Products to Europe</a:t>
            </a:r>
          </a:p>
          <a:p>
            <a:r>
              <a:rPr lang="en-GB" sz="2000" dirty="0">
                <a:solidFill>
                  <a:srgbClr val="204C8A"/>
                </a:solidFill>
              </a:rPr>
              <a:t>Europe funds extra intercontinental OPEX of USD 1.7M/year.</a:t>
            </a:r>
          </a:p>
          <a:p>
            <a:r>
              <a:rPr lang="en-GB" sz="2000" dirty="0"/>
              <a:t>Extra load on SDP buffer systems.</a:t>
            </a:r>
          </a:p>
          <a:p>
            <a:r>
              <a:rPr lang="en-GB" sz="2000" dirty="0"/>
              <a:t>Consideration to be given to the cost of provision of diverse backup paths.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2C297-25AC-4131-A68E-FB2B2EFAE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959" y="3174524"/>
            <a:ext cx="5934567" cy="3062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0BA6D-017A-48F4-9537-46A90B51A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3174524"/>
            <a:ext cx="5987156" cy="3017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22E476-FBC9-4746-ABD9-D45F0AABD0B7}"/>
              </a:ext>
            </a:extLst>
          </p:cNvPr>
          <p:cNvSpPr txBox="1"/>
          <p:nvPr/>
        </p:nvSpPr>
        <p:spPr>
          <a:xfrm>
            <a:off x="2190027" y="73460"/>
            <a:ext cx="556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Impact of Data Placement 2</a:t>
            </a:r>
          </a:p>
        </p:txBody>
      </p:sp>
    </p:spTree>
    <p:extLst>
      <p:ext uri="{BB962C8B-B14F-4D97-AF65-F5344CB8AC3E}">
        <p14:creationId xmlns:p14="http://schemas.microsoft.com/office/powerpoint/2010/main" val="36791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0F7576-2687-4151-9BB5-B9E10BEDC2B4}"/>
              </a:ext>
            </a:extLst>
          </p:cNvPr>
          <p:cNvSpPr/>
          <p:nvPr/>
        </p:nvSpPr>
        <p:spPr>
          <a:xfrm>
            <a:off x="0" y="6172200"/>
            <a:ext cx="12192000" cy="569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BA617-12DE-46A5-8B95-8D121779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22" y="762000"/>
            <a:ext cx="11277600" cy="690380"/>
          </a:xfrm>
        </p:spPr>
        <p:txBody>
          <a:bodyPr>
            <a:noAutofit/>
          </a:bodyPr>
          <a:lstStyle/>
          <a:p>
            <a:r>
              <a:rPr lang="en-GB" sz="3200" dirty="0"/>
              <a:t>Global Data Flows if the SRC Re-distribute data 2 Replicas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7E50-2AEA-4F82-ADF9-5321D5A6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1B6AB-04EC-46C7-BB05-C9ADC292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SKA-NREN Forum Kick-off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C5DE-4A7A-4219-96A1-918EBBAD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23383-0AE7-40E5-9F87-76DEF8E7EADA}" type="slidenum">
              <a:rPr lang="en-US" smtClean="0"/>
              <a:t>8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0640EDE-9E6F-44EC-9044-B41BB21BBAB7}"/>
              </a:ext>
            </a:extLst>
          </p:cNvPr>
          <p:cNvSpPr txBox="1">
            <a:spLocks/>
          </p:cNvSpPr>
          <p:nvPr/>
        </p:nvSpPr>
        <p:spPr>
          <a:xfrm>
            <a:off x="6175" y="1408659"/>
            <a:ext cx="11053004" cy="1677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Each SRC accepts its fraction of the Observatory Data Products and re-distributes to another SRC.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SRC has 20 Gbit/s flow from the telescope &amp; a second continuous 20 Gbit/s flow from another SRC.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Each SRC sends out a 20 Gbit/s flow.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Makes substantial use of the shared academic network which would imply charges to the SKA community.</a:t>
            </a:r>
          </a:p>
          <a:p>
            <a:r>
              <a:rPr lang="en-GB" sz="1800" b="1" dirty="0">
                <a:solidFill>
                  <a:srgbClr val="204C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to SKA community Very approx. ~ 0.8 M USD/year not allowing for the extra BW from the telescopes</a:t>
            </a:r>
            <a:r>
              <a:rPr lang="en-GB" sz="1800" dirty="0">
                <a:solidFill>
                  <a:srgbClr val="204C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A2C99C0-D2C5-4B46-BA6C-9C5C8597F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77" y="3049591"/>
            <a:ext cx="7391400" cy="3808409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038F0941-EB0F-4E45-BBEB-0187792BAAC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9336" y="3363732"/>
            <a:ext cx="3690664" cy="3233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9263A5-99CA-4345-982C-5DC235B14C04}"/>
              </a:ext>
            </a:extLst>
          </p:cNvPr>
          <p:cNvSpPr txBox="1"/>
          <p:nvPr/>
        </p:nvSpPr>
        <p:spPr>
          <a:xfrm>
            <a:off x="2190027" y="73460"/>
            <a:ext cx="556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Impact of Data Placement 3</a:t>
            </a:r>
          </a:p>
        </p:txBody>
      </p:sp>
    </p:spTree>
    <p:extLst>
      <p:ext uri="{BB962C8B-B14F-4D97-AF65-F5344CB8AC3E}">
        <p14:creationId xmlns:p14="http://schemas.microsoft.com/office/powerpoint/2010/main" val="58534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33B2A0-3828-4AD4-AB2F-4E03469F156A}"/>
              </a:ext>
            </a:extLst>
          </p:cNvPr>
          <p:cNvSpPr/>
          <p:nvPr/>
        </p:nvSpPr>
        <p:spPr>
          <a:xfrm>
            <a:off x="11613822" y="-4752528"/>
            <a:ext cx="589466" cy="1062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93B57C3-206B-4FDF-BDD8-74195C6C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260477"/>
            <a:ext cx="7158419" cy="430909"/>
          </a:xfrm>
        </p:spPr>
        <p:txBody>
          <a:bodyPr>
            <a:noAutofit/>
          </a:bodyPr>
          <a:lstStyle/>
          <a:p>
            <a:r>
              <a:rPr lang="en-GB" dirty="0"/>
              <a:t>Questions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0304A6-FCDC-4914-80A7-54B7EB7FBF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1" b="37276"/>
          <a:stretch/>
        </p:blipFill>
        <p:spPr>
          <a:xfrm>
            <a:off x="-9428" y="3617640"/>
            <a:ext cx="12212716" cy="3240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B53DF-97A3-495E-AE5A-EE61B42850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6" b="22718"/>
          <a:stretch/>
        </p:blipFill>
        <p:spPr>
          <a:xfrm>
            <a:off x="-9427" y="908720"/>
            <a:ext cx="1221271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1751"/>
      </p:ext>
    </p:extLst>
  </p:cSld>
  <p:clrMapOvr>
    <a:masterClrMapping/>
  </p:clrMapOvr>
</p:sld>
</file>

<file path=ppt/theme/theme1.xml><?xml version="1.0" encoding="utf-8"?>
<a:theme xmlns:a="http://schemas.openxmlformats.org/drawingml/2006/main" name="Aeneas_eu">
  <a:themeElements>
    <a:clrScheme name="Custom 3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C0504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FFFFF"/>
      </a:folHlink>
    </a:clrScheme>
    <a:fontScheme name="Aenea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8A7C27C-A25E-4363-8E17-BA047CB93A29}" vid="{8D942F69-660F-45F5-B06F-FE443D9D0D26}"/>
    </a:ext>
  </a:extLst>
</a:theme>
</file>

<file path=ppt/theme/theme2.xml><?xml version="1.0" encoding="utf-8"?>
<a:theme xmlns:a="http://schemas.openxmlformats.org/drawingml/2006/main" name="1_Aeneas_eu">
  <a:themeElements>
    <a:clrScheme name="Custom 3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C0504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FFFFF"/>
      </a:folHlink>
    </a:clrScheme>
    <a:fontScheme name="Aenea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8A7C27C-A25E-4363-8E17-BA047CB93A29}" vid="{8D942F69-660F-45F5-B06F-FE443D9D0D26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AENEAS-template - Copy (2)</Template>
  <TotalTime>0</TotalTime>
  <Words>1019</Words>
  <Application>Microsoft Office PowerPoint</Application>
  <PresentationFormat>Widescreen</PresentationFormat>
  <Paragraphs>127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Arail</vt:lpstr>
      <vt:lpstr>Arial</vt:lpstr>
      <vt:lpstr>Calibri</vt:lpstr>
      <vt:lpstr>Open Sans</vt:lpstr>
      <vt:lpstr>Verdana</vt:lpstr>
      <vt:lpstr>Aeneas_eu</vt:lpstr>
      <vt:lpstr>1_Aeneas_eu</vt:lpstr>
      <vt:lpstr>Networks for Global Transport of SKA Data</vt:lpstr>
      <vt:lpstr>World-wide Network for SKA</vt:lpstr>
      <vt:lpstr>Fibre and Cable Systems and major NREN paths</vt:lpstr>
      <vt:lpstr>Global Network &amp; Paths of Interest to SKA</vt:lpstr>
      <vt:lpstr>Global Network Architecture for SKA</vt:lpstr>
      <vt:lpstr>Global Paths of the Data Flows Pushed to the SRC 1 Replica</vt:lpstr>
      <vt:lpstr>Global Data Flows if Europe has a Full Copy of SKA Data </vt:lpstr>
      <vt:lpstr>Global Data Flows if the SRC Re-distribute data 2 Replicas</vt:lpstr>
      <vt:lpstr>Questions ?</vt:lpstr>
      <vt:lpstr>Models of Data Flows from the Telescopes to a SRC </vt:lpstr>
      <vt:lpstr>Network Traffic into &amp; out of a SKA Regional Centre 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Hughes-Jones</dc:creator>
  <cp:lastModifiedBy>Richard Hughes-Jones</cp:lastModifiedBy>
  <cp:revision>340</cp:revision>
  <cp:lastPrinted>2019-03-03T18:30:51Z</cp:lastPrinted>
  <dcterms:created xsi:type="dcterms:W3CDTF">2017-02-23T17:10:16Z</dcterms:created>
  <dcterms:modified xsi:type="dcterms:W3CDTF">2021-12-07T18:12:24Z</dcterms:modified>
</cp:coreProperties>
</file>