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34"/>
  </p:notesMasterIdLst>
  <p:sldIdLst>
    <p:sldId id="256" r:id="rId2"/>
    <p:sldId id="714" r:id="rId3"/>
    <p:sldId id="676" r:id="rId4"/>
    <p:sldId id="686" r:id="rId5"/>
    <p:sldId id="685" r:id="rId6"/>
    <p:sldId id="678" r:id="rId7"/>
    <p:sldId id="261" r:id="rId8"/>
    <p:sldId id="713" r:id="rId9"/>
    <p:sldId id="705" r:id="rId10"/>
    <p:sldId id="706" r:id="rId11"/>
    <p:sldId id="673" r:id="rId12"/>
    <p:sldId id="262" r:id="rId13"/>
    <p:sldId id="730" r:id="rId14"/>
    <p:sldId id="736" r:id="rId15"/>
    <p:sldId id="737" r:id="rId16"/>
    <p:sldId id="741" r:id="rId17"/>
    <p:sldId id="740" r:id="rId18"/>
    <p:sldId id="734" r:id="rId19"/>
    <p:sldId id="732" r:id="rId20"/>
    <p:sldId id="260" r:id="rId21"/>
    <p:sldId id="743" r:id="rId22"/>
    <p:sldId id="745" r:id="rId23"/>
    <p:sldId id="744" r:id="rId24"/>
    <p:sldId id="746" r:id="rId25"/>
    <p:sldId id="747" r:id="rId26"/>
    <p:sldId id="748" r:id="rId27"/>
    <p:sldId id="749" r:id="rId28"/>
    <p:sldId id="258" r:id="rId29"/>
    <p:sldId id="742" r:id="rId30"/>
    <p:sldId id="750" r:id="rId31"/>
    <p:sldId id="751" r:id="rId32"/>
    <p:sldId id="257" r:id="rId33"/>
  </p:sldIdLst>
  <p:sldSz cx="24384000" cy="13716000"/>
  <p:notesSz cx="6858000" cy="9144000"/>
  <p:embeddedFontLst>
    <p:embeddedFont>
      <p:font typeface="Helvetica Neue" panose="020005030000000200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SvYqbBUXSUphjZdhwajF0rXa9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/>
    <p:restoredTop sz="94614"/>
  </p:normalViewPr>
  <p:slideViewPr>
    <p:cSldViewPr snapToGrid="0" snapToObjects="1">
      <p:cViewPr varScale="1">
        <p:scale>
          <a:sx n="49" d="100"/>
          <a:sy n="49" d="100"/>
        </p:scale>
        <p:origin x="26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4538"/>
            <a:ext cx="6607175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Phases of antenna gains are clearly stable on hour long timescales. Small, 10-20 degree wiggles visible at different times on different antennas. Focus of much work in 2018 has been understanding these wiggles.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0E53B4-C8D5-450C-876A-37CB03657BF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6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EDA2 is a full station of 256 antennas where the signal from each antenna in converted to optical fibre and sent downstream for full digital beamforming.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62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AAVS2 is a full station of 256 new design log-periodic antennas.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12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The aperture array verification systems are hosted within the MWA radio telescope and make use of infrastructure from both the MWA and observatory site.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9F34-ECF3-2B49-9473-28679C164A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31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F90DC-601B-5945-8B6E-3A0545135FF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145B013A-2246-E04A-95F3-D686B96F09D8}" type="slidenum">
              <a:t>14</a:t>
            </a:fld>
            <a:endParaRPr lang="en-A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E89C02-A0FC-4A4E-89B5-D01BF371BEB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4D2103-FE42-134B-851A-2B3E0029520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251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15B36-971A-5943-8F0B-86B83B735A0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spAutoFit/>
          </a:bodyPr>
          <a:lstStyle/>
          <a:p>
            <a:pPr lvl="0"/>
            <a:fld id="{78BD5AE6-48BE-DB46-8C31-8858F9E90758}" type="slidenum">
              <a:t>15</a:t>
            </a:fld>
            <a:endParaRPr lang="en-AU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342256-6FAE-D14E-9ABA-0F07EB6A988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81280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01048-83C5-B840-84C3-E41C5E8213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721040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963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" name="Google Shape;4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kao.int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Front Photo Day">
  <p:cSld name="Cover - Front Photo Da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>
            <a:spLocks noGrp="1"/>
          </p:cNvSpPr>
          <p:nvPr>
            <p:ph type="pic" idx="2"/>
          </p:nvPr>
        </p:nvSpPr>
        <p:spPr>
          <a:xfrm>
            <a:off x="0" y="2605857"/>
            <a:ext cx="24384000" cy="11146966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8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3"/>
          </p:nvPr>
        </p:nvSpPr>
        <p:spPr>
          <a:xfrm>
            <a:off x="8905367" y="6561516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sz="4000" b="0"/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body" idx="4"/>
          </p:nvPr>
        </p:nvSpPr>
        <p:spPr>
          <a:xfrm>
            <a:off x="8905367" y="7456269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/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3072" y="682101"/>
            <a:ext cx="5991906" cy="181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White - numbered">
  <p:cSld name="Title &amp; Bullets - White - numbered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609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marL="914400" lvl="1" indent="-596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/>
            </a:lvl2pPr>
            <a:lvl3pPr marL="1371600" lvl="2" indent="-55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/>
            </a:lvl3pPr>
            <a:lvl4pPr marL="1828800" lvl="3" indent="-508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/>
            </a:lvl4pPr>
            <a:lvl5pPr marL="2286000" lvl="4" indent="-431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Back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/>
          <p:nvPr/>
        </p:nvSpPr>
        <p:spPr>
          <a:xfrm>
            <a:off x="-6429" y="-51572"/>
            <a:ext cx="24422258" cy="1381914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  <a:gs pos="100000">
                <a:srgbClr val="E50869"/>
              </a:gs>
            </a:gsLst>
            <a:lin ang="81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  <a:defRPr sz="48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10" descr="skao_logo_2021_white_rgb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00" y="11126040"/>
            <a:ext cx="4311412" cy="119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1089" y="1008244"/>
            <a:ext cx="13921972" cy="1169951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0"/>
          <p:cNvSpPr txBox="1"/>
          <p:nvPr/>
        </p:nvSpPr>
        <p:spPr>
          <a:xfrm>
            <a:off x="19050000" y="10986867"/>
            <a:ext cx="4045492" cy="147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60"/>
              <a:buFont typeface="Verdana"/>
              <a:buNone/>
            </a:pPr>
            <a:r>
              <a:rPr lang="en-US" sz="4560" b="0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www.skao.int</a:t>
            </a:r>
            <a:endParaRPr/>
          </a:p>
        </p:txBody>
      </p:sp>
      <p:sp>
        <p:nvSpPr>
          <p:cNvPr id="30" name="Google Shape;30;p10"/>
          <p:cNvSpPr txBox="1"/>
          <p:nvPr/>
        </p:nvSpPr>
        <p:spPr>
          <a:xfrm>
            <a:off x="1270000" y="7660422"/>
            <a:ext cx="6820742" cy="343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</a:pPr>
            <a:r>
              <a:rPr lang="en-US" sz="24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recognise and acknowledge the Indigenous peoples and cultures that have traditionally lived on the lands on which our facilities are located.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65CE-FDA0-8D45-A8F5-822A4B4E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02B2B-0A54-6F4F-876F-761621CE3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221CE1-969A-C14D-BAC0-199BD0CE7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A211E-297E-3D47-8309-135B6F6E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3ED50-9725-2A4F-9982-482EBAC45C03}" type="datetimeFigureOut">
              <a:rPr lang="en-AU" smtClean="0"/>
              <a:t>4/2/22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FC471-20DA-9040-A71F-33003816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575C4-C336-5F4F-92C7-9473A4FF7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764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F8F438-ABED-D84A-9DF2-81D1EA95EF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AU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2979D-F2AB-AD48-8790-31BB5892C2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906F4D4-FA2F-2D47-8E23-0E53FECB03D9}" type="slidenum"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26752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23218987" y="13167363"/>
            <a:ext cx="1192107" cy="539749"/>
          </a:xfrm>
          <a:prstGeom prst="rect">
            <a:avLst/>
          </a:prstGeom>
        </p:spPr>
        <p:txBody>
          <a:bodyPr vert="horz" lIns="182880" tIns="91440" rIns="182880" bIns="9144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0" i="0" kern="1200">
                <a:solidFill>
                  <a:schemeClr val="bg1"/>
                </a:solidFill>
                <a:latin typeface="Helvetica Neue"/>
                <a:ea typeface="+mn-ea"/>
                <a:cs typeface="Helvetica Neue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D1588C-AB24-5646-A060-72B6CDFB3A51}" type="slidenum">
              <a:rPr lang="en-US" sz="2400" smtClean="0"/>
              <a:pPr/>
              <a:t>‹#›</a:t>
            </a:fld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89000" y="2317752"/>
            <a:ext cx="22898101" cy="1042352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480" y="264160"/>
            <a:ext cx="20455467" cy="1300480"/>
          </a:xfr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752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" y="5087"/>
            <a:ext cx="24461912" cy="1375428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54995" y="3092317"/>
            <a:ext cx="22342203" cy="8686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GB" sz="5000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962571" y="1043600"/>
            <a:ext cx="16738325" cy="12398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1">
                <a:solidFill>
                  <a:srgbClr val="00688A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688A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688A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688A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688A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 dirty="0"/>
              <a:t>Slide Title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15941174" y="12863072"/>
            <a:ext cx="6851093" cy="730251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0688A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22589067" y="12919005"/>
            <a:ext cx="1219200" cy="4616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688A"/>
                </a:solidFill>
              </a:defRPr>
            </a:lvl1pPr>
          </a:lstStyle>
          <a:p>
            <a:fld id="{4FC41374-03AE-924F-9568-6EE3990F01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578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480" y="264160"/>
            <a:ext cx="20049067" cy="1300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 (Edit in File &gt; 'Page Setup’ &gt; ‘Header/footer’)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1219200" y="2316483"/>
            <a:ext cx="11433387" cy="9935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rgbClr val="CD092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3030200" y="2317749"/>
            <a:ext cx="10350501" cy="993457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70657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7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p7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" name="Google Shape;9;p7"/>
          <p:cNvCxnSpPr/>
          <p:nvPr/>
        </p:nvCxnSpPr>
        <p:spPr>
          <a:xfrm>
            <a:off x="1625084" y="13068300"/>
            <a:ext cx="24384001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alpha val="4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0" name="Google Shape;10;p7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3796" y="12547599"/>
            <a:ext cx="1041401" cy="104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7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6096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sz="6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5969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55880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5080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561847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ui.adsabs.harvard.edu/link_gateway/2021A&amp;A...655A...5B/doi:10.1051/0004-6361/202040086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543" r="13542"/>
          <a:stretch/>
        </p:blipFill>
        <p:spPr>
          <a:xfrm>
            <a:off x="0" y="2605857"/>
            <a:ext cx="24384000" cy="1114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US"/>
              <a:t>SKA LOW 2022 Meeting</a:t>
            </a:r>
            <a:endParaRPr/>
          </a:p>
        </p:txBody>
      </p:sp>
      <p:sp>
        <p:nvSpPr>
          <p:cNvPr id="37" name="Google Shape;37;p1"/>
          <p:cNvSpPr txBox="1">
            <a:spLocks noGrp="1"/>
          </p:cNvSpPr>
          <p:nvPr>
            <p:ph type="body" idx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1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</a:pPr>
            <a:r>
              <a:rPr lang="en-US" dirty="0">
                <a:solidFill>
                  <a:srgbClr val="C00000"/>
                </a:solidFill>
              </a:rPr>
              <a:t>History and comparison of calibration of SKA-Low prototypes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38" name="Google Shape;38;p1"/>
          <p:cNvSpPr txBox="1">
            <a:spLocks noGrp="1"/>
          </p:cNvSpPr>
          <p:nvPr>
            <p:ph type="body" idx="3"/>
          </p:nvPr>
        </p:nvSpPr>
        <p:spPr>
          <a:xfrm>
            <a:off x="8905367" y="6561516"/>
            <a:ext cx="14145134" cy="136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</a:pPr>
            <a:r>
              <a:rPr lang="en-US" dirty="0"/>
              <a:t>A/Prof Randall Wayth on behalf of the ICRAR/Curtin</a:t>
            </a:r>
            <a:br>
              <a:rPr lang="en-US" dirty="0"/>
            </a:br>
            <a:r>
              <a:rPr lang="en-US" dirty="0"/>
              <a:t> + international team</a:t>
            </a:r>
            <a:endParaRPr dirty="0"/>
          </a:p>
        </p:txBody>
      </p:sp>
      <p:sp>
        <p:nvSpPr>
          <p:cNvPr id="39" name="Google Shape;39;p1"/>
          <p:cNvSpPr txBox="1">
            <a:spLocks noGrp="1"/>
          </p:cNvSpPr>
          <p:nvPr>
            <p:ph type="body" idx="4"/>
          </p:nvPr>
        </p:nvSpPr>
        <p:spPr>
          <a:xfrm>
            <a:off x="8905367" y="7926531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</a:pPr>
            <a:r>
              <a:rPr lang="en-US" dirty="0"/>
              <a:t>8 February 2022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1CF50D-3B8E-804E-B5DA-D95EB4F12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00" y="0"/>
            <a:ext cx="5404410" cy="2926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A664B-D976-C945-9C41-E7163CA53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22D88-DEA3-B94B-831A-6CF12B7F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1374-03AE-924F-9568-6EE3990F011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9DF48-D026-5F40-86AF-1FCE9BFFB5B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9904" y="-476656"/>
            <a:ext cx="16738600" cy="1684504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Aperture Array Verification System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6FCF8-B5DE-1A49-96B3-15929B0E4F65}"/>
              </a:ext>
            </a:extLst>
          </p:cNvPr>
          <p:cNvSpPr txBox="1"/>
          <p:nvPr/>
        </p:nvSpPr>
        <p:spPr>
          <a:xfrm>
            <a:off x="15697204" y="2292947"/>
            <a:ext cx="7511993" cy="995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933" dirty="0"/>
              <a:t>AAVS2 partially complete with new SKALA4</a:t>
            </a:r>
            <a:br>
              <a:rPr lang="en-AU" sz="2933" dirty="0"/>
            </a:br>
            <a:r>
              <a:rPr lang="en-AU" sz="2933" dirty="0"/>
              <a:t>log periodic antennas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5B6E9A-6671-C84F-A66C-C7FF25E0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11" y="1005913"/>
            <a:ext cx="22635245" cy="12717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77398C-F073-3B44-8D72-D8D57205FFA2}"/>
              </a:ext>
            </a:extLst>
          </p:cNvPr>
          <p:cNvSpPr txBox="1"/>
          <p:nvPr/>
        </p:nvSpPr>
        <p:spPr>
          <a:xfrm>
            <a:off x="14076567" y="669239"/>
            <a:ext cx="107532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van </a:t>
            </a:r>
            <a:r>
              <a:rPr lang="en-AU" sz="3200" dirty="0" err="1"/>
              <a:t>Es</a:t>
            </a:r>
            <a:r>
              <a:rPr lang="en-AU" sz="3200" dirty="0"/>
              <a:t> et al. ,2020. Proc SPIE. DOI:  10.1117/12.2562391</a:t>
            </a:r>
            <a:br>
              <a:rPr lang="en-AU" sz="3200" dirty="0"/>
            </a:br>
            <a:r>
              <a:rPr lang="en-AU" sz="3200" dirty="0" err="1"/>
              <a:t>Macario</a:t>
            </a:r>
            <a:r>
              <a:rPr lang="en-AU" sz="3200" dirty="0"/>
              <a:t> et al., 2021. SPIE JATIS. </a:t>
            </a:r>
          </a:p>
        </p:txBody>
      </p:sp>
    </p:spTree>
    <p:extLst>
      <p:ext uri="{BB962C8B-B14F-4D97-AF65-F5344CB8AC3E}">
        <p14:creationId xmlns:p14="http://schemas.microsoft.com/office/powerpoint/2010/main" val="1999815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3CF4D6-241A-8641-9604-E848BE0F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28" y="729156"/>
            <a:ext cx="22966880" cy="129868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E1DFD9B-D85F-234D-A44E-0A64E616A67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305207" y="8844202"/>
            <a:ext cx="2158584" cy="1045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86C145-E66E-ED4B-89B9-BCE516B70C15}"/>
              </a:ext>
            </a:extLst>
          </p:cNvPr>
          <p:cNvCxnSpPr>
            <a:cxnSpLocks/>
            <a:stCxn id="12" idx="0"/>
          </p:cNvCxnSpPr>
          <p:nvPr/>
        </p:nvCxnSpPr>
        <p:spPr bwMode="auto">
          <a:xfrm flipV="1">
            <a:off x="9385886" y="7884835"/>
            <a:ext cx="382714" cy="20052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2E796E7-A184-F941-A37C-0F7E9E8DFF2D}"/>
              </a:ext>
            </a:extLst>
          </p:cNvPr>
          <p:cNvSpPr txBox="1"/>
          <p:nvPr/>
        </p:nvSpPr>
        <p:spPr>
          <a:xfrm>
            <a:off x="8096110" y="9890036"/>
            <a:ext cx="2579552" cy="1323439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92D050"/>
                </a:solidFill>
              </a:rPr>
              <a:t>MWA core</a:t>
            </a:r>
          </a:p>
          <a:p>
            <a:r>
              <a:rPr lang="en-AU" sz="4000" dirty="0">
                <a:solidFill>
                  <a:srgbClr val="92D050"/>
                </a:solidFill>
              </a:rPr>
              <a:t>and hexes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ECBC34-1E03-5F4B-A53E-2167B8507454}"/>
              </a:ext>
            </a:extLst>
          </p:cNvPr>
          <p:cNvSpPr txBox="1"/>
          <p:nvPr/>
        </p:nvSpPr>
        <p:spPr>
          <a:xfrm>
            <a:off x="18949212" y="11305808"/>
            <a:ext cx="1835759" cy="707886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92D050"/>
                </a:solidFill>
              </a:rPr>
              <a:t>AAVS1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E2DFC-D76B-F643-B1CA-6238CDA6F336}"/>
              </a:ext>
            </a:extLst>
          </p:cNvPr>
          <p:cNvSpPr txBox="1"/>
          <p:nvPr/>
        </p:nvSpPr>
        <p:spPr>
          <a:xfrm>
            <a:off x="18480140" y="3612795"/>
            <a:ext cx="4206601" cy="255454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AU" sz="4000" dirty="0">
                <a:solidFill>
                  <a:srgbClr val="92D050"/>
                </a:solidFill>
              </a:rPr>
              <a:t>Engineering</a:t>
            </a:r>
            <a:br>
              <a:rPr lang="en-AU" sz="4000" dirty="0">
                <a:solidFill>
                  <a:srgbClr val="92D050"/>
                </a:solidFill>
              </a:rPr>
            </a:br>
            <a:r>
              <a:rPr lang="en-AU" sz="4000" dirty="0">
                <a:solidFill>
                  <a:srgbClr val="92D050"/>
                </a:solidFill>
              </a:rPr>
              <a:t>Development</a:t>
            </a:r>
            <a:br>
              <a:rPr lang="en-AU" sz="4000" dirty="0">
                <a:solidFill>
                  <a:srgbClr val="92D050"/>
                </a:solidFill>
              </a:rPr>
            </a:br>
            <a:r>
              <a:rPr lang="en-AU" sz="4000" dirty="0">
                <a:solidFill>
                  <a:srgbClr val="92D050"/>
                </a:solidFill>
              </a:rPr>
              <a:t>Array #1 (now</a:t>
            </a:r>
            <a:br>
              <a:rPr lang="en-AU" sz="4000" dirty="0">
                <a:solidFill>
                  <a:srgbClr val="92D050"/>
                </a:solidFill>
              </a:rPr>
            </a:br>
            <a:r>
              <a:rPr lang="en-AU" sz="4000" dirty="0">
                <a:solidFill>
                  <a:srgbClr val="92D050"/>
                </a:solidFill>
              </a:rPr>
              <a:t>decommissioned)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CD0DAC-E93A-C042-BDD1-7C572BD2B235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V="1">
            <a:off x="19867092" y="9571516"/>
            <a:ext cx="1532245" cy="173429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2F73A4-C3CD-E340-8DA6-BF701984FE17}"/>
              </a:ext>
            </a:extLst>
          </p:cNvPr>
          <p:cNvCxnSpPr>
            <a:cxnSpLocks/>
            <a:stCxn id="14" idx="1"/>
          </p:cNvCxnSpPr>
          <p:nvPr/>
        </p:nvCxnSpPr>
        <p:spPr bwMode="auto">
          <a:xfrm flipH="1">
            <a:off x="16530456" y="4890068"/>
            <a:ext cx="1949684" cy="136889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B204168-2D65-3C4A-BEEE-2F2C57360837}"/>
              </a:ext>
            </a:extLst>
          </p:cNvPr>
          <p:cNvSpPr txBox="1"/>
          <p:nvPr/>
        </p:nvSpPr>
        <p:spPr>
          <a:xfrm>
            <a:off x="2861455" y="114316"/>
            <a:ext cx="19428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Hosted within MWA, using some MWA and Murchison Radio-astronomy Observatory (MRO)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929010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2C599-A28E-8243-B520-E17C88D8F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Types of data recorded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47025D-6DD2-0E46-8F4A-0AC144CB35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0059C5-3C13-C740-B565-BB2777373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846" y="1329508"/>
            <a:ext cx="22898101" cy="10423525"/>
          </a:xfrm>
        </p:spPr>
        <p:txBody>
          <a:bodyPr/>
          <a:lstStyle/>
          <a:p>
            <a:pPr lvl="1"/>
            <a:r>
              <a:rPr lang="en-AU" dirty="0"/>
              <a:t>1- Correlated data</a:t>
            </a:r>
          </a:p>
          <a:p>
            <a:pPr lvl="2"/>
            <a:r>
              <a:rPr lang="en-AU" dirty="0"/>
              <a:t>single coarse channel (0.9 MHz), no frequency resolution</a:t>
            </a:r>
          </a:p>
          <a:p>
            <a:pPr lvl="2"/>
            <a:r>
              <a:rPr lang="en-AU" dirty="0"/>
              <a:t>all polarisation products</a:t>
            </a:r>
          </a:p>
          <a:p>
            <a:pPr lvl="1"/>
            <a:r>
              <a:rPr lang="en-AU" dirty="0"/>
              <a:t>2- Raw voltage data from all antennas</a:t>
            </a:r>
          </a:p>
          <a:p>
            <a:pPr lvl="2"/>
            <a:r>
              <a:rPr lang="en-AU" dirty="0"/>
              <a:t>single coarse channel, both polarisations</a:t>
            </a:r>
          </a:p>
          <a:p>
            <a:pPr lvl="2"/>
            <a:r>
              <a:rPr lang="en-AU" dirty="0"/>
              <a:t>only ~1 second at a time, very large volume</a:t>
            </a:r>
          </a:p>
          <a:p>
            <a:pPr lvl="2"/>
            <a:r>
              <a:rPr lang="en-AU" dirty="0"/>
              <a:t>can be correlated OR beamformed.</a:t>
            </a:r>
          </a:p>
          <a:p>
            <a:pPr lvl="1"/>
            <a:r>
              <a:rPr lang="en-AU" dirty="0"/>
              <a:t>3- Real-time station beam data</a:t>
            </a:r>
          </a:p>
          <a:p>
            <a:pPr lvl="2"/>
            <a:r>
              <a:rPr lang="en-AU" dirty="0"/>
              <a:t>currently single coarse channel, both polarisations</a:t>
            </a:r>
          </a:p>
        </p:txBody>
      </p:sp>
    </p:spTree>
    <p:extLst>
      <p:ext uri="{BB962C8B-B14F-4D97-AF65-F5344CB8AC3E}">
        <p14:creationId xmlns:p14="http://schemas.microsoft.com/office/powerpoint/2010/main" val="132037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2D3287-2DAB-3743-87B1-C8BD9B6F2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6744" y="264160"/>
            <a:ext cx="20993461" cy="1300480"/>
          </a:xfrm>
        </p:spPr>
        <p:txBody>
          <a:bodyPr>
            <a:normAutofit/>
          </a:bodyPr>
          <a:lstStyle/>
          <a:p>
            <a:r>
              <a:rPr lang="en-AU" dirty="0"/>
              <a:t>Goals for the 2</a:t>
            </a:r>
            <a:r>
              <a:rPr lang="en-AU" baseline="30000" dirty="0"/>
              <a:t>nd</a:t>
            </a:r>
            <a:r>
              <a:rPr lang="en-AU" dirty="0"/>
              <a:t> generation “bridging” arrays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C27846-CB2B-6941-B236-8337441D6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2"/>
            <a:r>
              <a:rPr lang="en-AU" b="1" dirty="0"/>
              <a:t>Calibration accuracy</a:t>
            </a:r>
            <a:r>
              <a:rPr lang="en-AU" dirty="0"/>
              <a:t>: can we calibrate the arrays to sufficient accuracy?</a:t>
            </a:r>
          </a:p>
          <a:p>
            <a:pPr lvl="3"/>
            <a:r>
              <a:rPr lang="en-AU" dirty="0"/>
              <a:t>Evaluation of two antenna types with different electromagnetic mutual coupling and optimisations.</a:t>
            </a:r>
            <a:br>
              <a:rPr lang="en-AU" dirty="0"/>
            </a:br>
            <a:endParaRPr lang="en-AU" dirty="0"/>
          </a:p>
          <a:p>
            <a:pPr lvl="2"/>
            <a:r>
              <a:rPr lang="en-AU" b="1" dirty="0"/>
              <a:t>Calibration stability</a:t>
            </a:r>
            <a:r>
              <a:rPr lang="en-AU" dirty="0"/>
              <a:t>: what is the timescale required for (re)calibration?</a:t>
            </a:r>
          </a:p>
          <a:p>
            <a:pPr lvl="2"/>
            <a:endParaRPr lang="en-AU" dirty="0"/>
          </a:p>
          <a:p>
            <a:pPr lvl="2"/>
            <a:r>
              <a:rPr lang="en-AU" b="1" dirty="0"/>
              <a:t>On-sky sensitivity</a:t>
            </a:r>
            <a:r>
              <a:rPr lang="en-AU" dirty="0"/>
              <a:t>: measure it</a:t>
            </a:r>
            <a:endParaRPr lang="en-AU" b="1" dirty="0"/>
          </a:p>
          <a:p>
            <a:pPr lvl="2"/>
            <a:endParaRPr lang="en-AU" dirty="0"/>
          </a:p>
          <a:p>
            <a:pPr lvl="2"/>
            <a:r>
              <a:rPr lang="en-AU" dirty="0"/>
              <a:t>Exercise the firmware &amp; software backends for monitor and control</a:t>
            </a:r>
          </a:p>
          <a:p>
            <a:pPr lvl="2"/>
            <a:endParaRPr lang="en-AU" dirty="0"/>
          </a:p>
          <a:p>
            <a:pPr lvl="2"/>
            <a:r>
              <a:rPr lang="en-AU" dirty="0"/>
              <a:t>Understand the realities of deployment at scale on site</a:t>
            </a: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9D014163-80B9-F841-8353-580405843F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4003" b="14003"/>
          <a:stretch>
            <a:fillRect/>
          </a:stretch>
        </p:blipFill>
        <p:spPr>
          <a:xfrm>
            <a:off x="14723291" y="4986675"/>
            <a:ext cx="7473045" cy="717274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9B4645-F7EB-7C4D-87D5-D8671693D4D3}"/>
              </a:ext>
            </a:extLst>
          </p:cNvPr>
          <p:cNvSpPr txBox="1"/>
          <p:nvPr/>
        </p:nvSpPr>
        <p:spPr>
          <a:xfrm>
            <a:off x="13678263" y="2306860"/>
            <a:ext cx="9846493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733" dirty="0"/>
              <a:t>A significant change from the 1</a:t>
            </a:r>
            <a:r>
              <a:rPr lang="en-AU" sz="3733" baseline="30000" dirty="0"/>
              <a:t>st</a:t>
            </a:r>
            <a:r>
              <a:rPr lang="en-AU" sz="3733" dirty="0"/>
              <a:t> generation system (AAVS1) moved the optical transmitters out of the antenna apex.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C582D-93F7-0347-8D5F-11802ECCB43E}"/>
              </a:ext>
            </a:extLst>
          </p:cNvPr>
          <p:cNvSpPr txBox="1"/>
          <p:nvPr/>
        </p:nvSpPr>
        <p:spPr>
          <a:xfrm>
            <a:off x="12652588" y="12252328"/>
            <a:ext cx="118929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/>
              <a:t>Inside a “SMART” box. 16 antennas electrical -&gt; optical</a:t>
            </a:r>
          </a:p>
        </p:txBody>
      </p:sp>
    </p:spTree>
    <p:extLst>
      <p:ext uri="{BB962C8B-B14F-4D97-AF65-F5344CB8AC3E}">
        <p14:creationId xmlns:p14="http://schemas.microsoft.com/office/powerpoint/2010/main" val="2391006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B81DCDD-CC95-A643-A8FE-7CFCB459B1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AU"/>
              <a:t>Datasets, beamforming, sensitivity and monitoring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F7B13-D534-2842-BEC1-45FDF1791E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77663" y="422031"/>
            <a:ext cx="20118493" cy="1238984"/>
          </a:xfrm>
        </p:spPr>
        <p:txBody>
          <a:bodyPr>
            <a:normAutofit fontScale="90000"/>
          </a:bodyPr>
          <a:lstStyle/>
          <a:p>
            <a:pPr lvl="0"/>
            <a:r>
              <a:rPr lang="en-AU" sz="5333" dirty="0">
                <a:solidFill>
                  <a:srgbClr val="000080"/>
                </a:solidFill>
              </a:rPr>
              <a:t>Calibration (around midday) in all frequency channels every few days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1D7B7-C56A-1B45-B5CD-1C914FF3021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3775" y="3202197"/>
            <a:ext cx="12017661" cy="901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360A0A-5DC8-FB4A-B024-C6362811198F}"/>
              </a:ext>
            </a:extLst>
          </p:cNvPr>
          <p:cNvSpPr txBox="1"/>
          <p:nvPr/>
        </p:nvSpPr>
        <p:spPr>
          <a:xfrm>
            <a:off x="5780315" y="12259412"/>
            <a:ext cx="2378413" cy="646683"/>
          </a:xfrm>
          <a:prstGeom prst="rect">
            <a:avLst/>
          </a:prstGeom>
          <a:noFill/>
          <a:ln>
            <a:noFill/>
          </a:ln>
        </p:spPr>
        <p:txBody>
          <a:bodyPr wrap="none" lIns="163293" tIns="81645" rIns="163293" bIns="81645" anchorCtr="0" compatLnSpc="0">
            <a:spAutoFit/>
          </a:bodyPr>
          <a:lstStyle/>
          <a:p>
            <a:pPr hangingPunct="0"/>
            <a:r>
              <a:rPr lang="en-AU" sz="3267" dirty="0">
                <a:latin typeface="Arial" pitchFamily="18"/>
                <a:ea typeface="SimSun" pitchFamily="2"/>
                <a:cs typeface="Lucida Sans" pitchFamily="2"/>
              </a:rPr>
              <a:t>        </a:t>
            </a:r>
            <a:r>
              <a:rPr lang="en-AU" sz="3267" b="1" dirty="0">
                <a:solidFill>
                  <a:srgbClr val="0066B3"/>
                </a:solidFill>
                <a:latin typeface="Arial" pitchFamily="18"/>
                <a:ea typeface="SimSun" pitchFamily="2"/>
                <a:cs typeface="Lucida Sans" pitchFamily="2"/>
              </a:rPr>
              <a:t>EDA2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56EE1-068D-D64A-BA18-1D18712932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060796" y="3246163"/>
            <a:ext cx="12017661" cy="90132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AD8361-AA0B-AB4A-9AB0-382450E57A49}"/>
              </a:ext>
            </a:extLst>
          </p:cNvPr>
          <p:cNvSpPr txBox="1"/>
          <p:nvPr/>
        </p:nvSpPr>
        <p:spPr>
          <a:xfrm>
            <a:off x="16763916" y="12214361"/>
            <a:ext cx="2657849" cy="646683"/>
          </a:xfrm>
          <a:prstGeom prst="rect">
            <a:avLst/>
          </a:prstGeom>
          <a:noFill/>
          <a:ln>
            <a:noFill/>
          </a:ln>
        </p:spPr>
        <p:txBody>
          <a:bodyPr wrap="none" lIns="163293" tIns="81645" rIns="163293" bIns="81645" anchorCtr="0" compatLnSpc="0">
            <a:spAutoFit/>
          </a:bodyPr>
          <a:lstStyle/>
          <a:p>
            <a:pPr hangingPunct="0"/>
            <a:r>
              <a:rPr lang="en-AU" sz="3267" b="1" dirty="0">
                <a:solidFill>
                  <a:srgbClr val="0066B3"/>
                </a:solidFill>
                <a:latin typeface="Arial" pitchFamily="18"/>
                <a:ea typeface="SimSun" pitchFamily="2"/>
                <a:cs typeface="Lucida Sans" pitchFamily="2"/>
              </a:rPr>
              <a:t>        AAVS2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776F69-2541-1640-9DF8-9CCE1E10D016}"/>
              </a:ext>
            </a:extLst>
          </p:cNvPr>
          <p:cNvSpPr txBox="1"/>
          <p:nvPr/>
        </p:nvSpPr>
        <p:spPr>
          <a:xfrm>
            <a:off x="2078608" y="2118216"/>
            <a:ext cx="1767984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/>
              <a:t>Used to measure and correct antenna </a:t>
            </a:r>
            <a:r>
              <a:rPr lang="en-AU" sz="3733" i="1" dirty="0"/>
              <a:t>delays</a:t>
            </a:r>
            <a:r>
              <a:rPr lang="en-AU" sz="3733" dirty="0"/>
              <a:t>. Required for real-time beamforming.</a:t>
            </a:r>
          </a:p>
        </p:txBody>
      </p:sp>
    </p:spTree>
    <p:extLst>
      <p:ext uri="{BB962C8B-B14F-4D97-AF65-F5344CB8AC3E}">
        <p14:creationId xmlns:p14="http://schemas.microsoft.com/office/powerpoint/2010/main" val="1785350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7C052050-E7E5-DD4C-8E32-A1E98551E8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AU"/>
              <a:t>Datasets, beamforming, sensitivity and monitoring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7BEC0-F0C5-DF49-B111-63DAC973D2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01110" y="0"/>
            <a:ext cx="18204085" cy="1682571"/>
          </a:xfrm>
        </p:spPr>
        <p:txBody>
          <a:bodyPr>
            <a:normAutofit fontScale="90000"/>
          </a:bodyPr>
          <a:lstStyle/>
          <a:p>
            <a:pPr lvl="0"/>
            <a:r>
              <a:rPr lang="en-AU" sz="6400" dirty="0"/>
              <a:t>Results: stability of delay solutions - EDA2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38F49C-8360-FD47-8961-20B2F47DBE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75148" y="1682572"/>
            <a:ext cx="21836547" cy="163783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FB31AC-057D-4D42-80B4-B2AF6649ED40}"/>
              </a:ext>
            </a:extLst>
          </p:cNvPr>
          <p:cNvCxnSpPr/>
          <p:nvPr/>
        </p:nvCxnSpPr>
        <p:spPr>
          <a:xfrm>
            <a:off x="2136504" y="4644571"/>
            <a:ext cx="392466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C37CA4D-C166-BB4B-8AF8-D10A652C5C82}"/>
              </a:ext>
            </a:extLst>
          </p:cNvPr>
          <p:cNvSpPr txBox="1"/>
          <p:nvPr/>
        </p:nvSpPr>
        <p:spPr>
          <a:xfrm>
            <a:off x="2745656" y="4040779"/>
            <a:ext cx="215315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/>
              <a:t>9 months</a:t>
            </a:r>
          </a:p>
        </p:txBody>
      </p:sp>
    </p:spTree>
    <p:extLst>
      <p:ext uri="{BB962C8B-B14F-4D97-AF65-F5344CB8AC3E}">
        <p14:creationId xmlns:p14="http://schemas.microsoft.com/office/powerpoint/2010/main" val="1155784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CC0573-CEB2-4348-AFC4-F4C1FD002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640"/>
            <a:ext cx="24384000" cy="934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A2A6D1-B822-9C4F-9F34-2160CE15327B}"/>
              </a:ext>
            </a:extLst>
          </p:cNvPr>
          <p:cNvSpPr txBox="1"/>
          <p:nvPr/>
        </p:nvSpPr>
        <p:spPr>
          <a:xfrm>
            <a:off x="3042192" y="10956834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110 MHz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977167-083B-6049-B947-953174AA75B6}"/>
              </a:ext>
            </a:extLst>
          </p:cNvPr>
          <p:cNvSpPr txBox="1"/>
          <p:nvPr/>
        </p:nvSpPr>
        <p:spPr>
          <a:xfrm>
            <a:off x="11199848" y="10956834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159 MHz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9ACC59-B609-FF4B-8D9F-29A3FAB3502C}"/>
              </a:ext>
            </a:extLst>
          </p:cNvPr>
          <p:cNvSpPr txBox="1"/>
          <p:nvPr/>
        </p:nvSpPr>
        <p:spPr>
          <a:xfrm>
            <a:off x="19357504" y="1095683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230 MHz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2D97D1E-F5C9-A247-8335-368A2213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Outputs: all-sky images, every 2 seconds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02184-AD65-424D-98AA-5192D149859B}"/>
              </a:ext>
            </a:extLst>
          </p:cNvPr>
          <p:cNvSpPr txBox="1"/>
          <p:nvPr/>
        </p:nvSpPr>
        <p:spPr>
          <a:xfrm>
            <a:off x="1184368" y="11668077"/>
            <a:ext cx="1672124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33" dirty="0"/>
              <a:t>Science outputs: 	All-sky monitor with 2s timescale. Sokolowski et al., 2020.</a:t>
            </a:r>
            <a:br>
              <a:rPr lang="en-AU" sz="3733" dirty="0"/>
            </a:br>
            <a:r>
              <a:rPr lang="en-AU" sz="3733" dirty="0"/>
              <a:t>				Rate/strength of RFI sources in FM band: </a:t>
            </a:r>
            <a:r>
              <a:rPr lang="en-AU" sz="3733" dirty="0" err="1"/>
              <a:t>Tingay</a:t>
            </a:r>
            <a:r>
              <a:rPr lang="en-AU" sz="3733" dirty="0"/>
              <a:t> et al, 2020.</a:t>
            </a:r>
          </a:p>
        </p:txBody>
      </p:sp>
    </p:spTree>
    <p:extLst>
      <p:ext uri="{BB962C8B-B14F-4D97-AF65-F5344CB8AC3E}">
        <p14:creationId xmlns:p14="http://schemas.microsoft.com/office/powerpoint/2010/main" val="17867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73095-36F2-8742-B987-0987FE8314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17</a:t>
            </a:fld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F87E17A-D91F-6B40-AE52-A4F50D097B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8CCE51-EC8A-1346-8E69-E24C0AC4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Results: temperature dependent gain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776DA2-E61D-8548-96D1-D54423100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2431"/>
            <a:ext cx="24384000" cy="1187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9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280622-E53C-EC4E-9254-71ADC42C090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F029DC-3675-0F46-8E98-312D480B6E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lvl="2"/>
            <a:r>
              <a:rPr lang="en-AU" sz="4267" dirty="0"/>
              <a:t>Snapshots are confusion limited, but difference images are noise-like</a:t>
            </a:r>
          </a:p>
          <a:p>
            <a:pPr lvl="2"/>
            <a:r>
              <a:rPr lang="en-AU" sz="4267" dirty="0"/>
              <a:t>This allows </a:t>
            </a:r>
            <a:r>
              <a:rPr lang="en-AU" sz="4267" i="1" dirty="0"/>
              <a:t>direct measurement </a:t>
            </a:r>
            <a:r>
              <a:rPr lang="en-AU" sz="4267" dirty="0"/>
              <a:t>of the on-sky array System Equivalent Flux Density (SEFD) from calibrated images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480CDFC-CCB5-CC43-85AE-C8C7A45D9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Results: sensitivity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E5554-C612-FD43-8882-C95737AF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2806"/>
            <a:ext cx="24384000" cy="8878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321AF2-9C11-F142-BBE8-8AFC7CC87B78}"/>
              </a:ext>
            </a:extLst>
          </p:cNvPr>
          <p:cNvSpPr txBox="1"/>
          <p:nvPr/>
        </p:nvSpPr>
        <p:spPr>
          <a:xfrm>
            <a:off x="4156891" y="5248369"/>
            <a:ext cx="8031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Consecutive snapshots separated by ~0.5s</a:t>
            </a:r>
          </a:p>
        </p:txBody>
      </p:sp>
    </p:spTree>
    <p:extLst>
      <p:ext uri="{BB962C8B-B14F-4D97-AF65-F5344CB8AC3E}">
        <p14:creationId xmlns:p14="http://schemas.microsoft.com/office/powerpoint/2010/main" val="4140996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3AA2-D42C-484E-8641-E786E1E83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Results: EDA2 sensitivity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5007122-83C8-324F-88EA-7ED0300D5C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5196" y="7641576"/>
            <a:ext cx="11305661" cy="550546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B68B-F714-B94B-AD19-4BABD089D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19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1ADB8F-B32F-174A-AAA9-0F8A9B266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244" y="7641576"/>
            <a:ext cx="11305661" cy="5505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B0E6C6-E149-6C49-8968-F109CDAD2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340" y="1935675"/>
            <a:ext cx="11305661" cy="55054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CE0508-2A30-5546-990E-25F680A30D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196" y="1935674"/>
            <a:ext cx="11305661" cy="5505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A0A52B-44A3-744C-A98D-1A58BFF4C872}"/>
              </a:ext>
            </a:extLst>
          </p:cNvPr>
          <p:cNvSpPr txBox="1"/>
          <p:nvPr/>
        </p:nvSpPr>
        <p:spPr>
          <a:xfrm>
            <a:off x="12592594" y="497233"/>
            <a:ext cx="89819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Wayth et al 2021</a:t>
            </a:r>
            <a:br>
              <a:rPr lang="en-AU" sz="3600" dirty="0"/>
            </a:br>
            <a:r>
              <a:rPr lang="en-AU" sz="3600" dirty="0"/>
              <a:t>https://</a:t>
            </a:r>
            <a:r>
              <a:rPr lang="en-AU" sz="3600" dirty="0" err="1"/>
              <a:t>doi.org</a:t>
            </a:r>
            <a:r>
              <a:rPr lang="en-AU" sz="3600" dirty="0"/>
              <a:t>/10.1117/1.JATIS.8.1.011010</a:t>
            </a:r>
          </a:p>
        </p:txBody>
      </p:sp>
    </p:spTree>
    <p:extLst>
      <p:ext uri="{BB962C8B-B14F-4D97-AF65-F5344CB8AC3E}">
        <p14:creationId xmlns:p14="http://schemas.microsoft.com/office/powerpoint/2010/main" val="2077336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D02CD-1F9B-9741-8515-B09C6AF6B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accent2"/>
                </a:solidFill>
              </a:rPr>
              <a:t>Summary of AAVS1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F57F4-43A7-074F-8BCA-962EB420F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960344"/>
            <a:ext cx="22860552" cy="10122960"/>
          </a:xfrm>
        </p:spPr>
        <p:txBody>
          <a:bodyPr/>
          <a:lstStyle/>
          <a:p>
            <a:pPr marL="317500" lvl="1" indent="0">
              <a:buNone/>
            </a:pPr>
            <a:r>
              <a:rPr lang="en-AU" sz="4800" dirty="0"/>
              <a:t>See </a:t>
            </a:r>
            <a:r>
              <a:rPr lang="en-AU" sz="4800" dirty="0" err="1"/>
              <a:t>Benthem</a:t>
            </a:r>
            <a:r>
              <a:rPr lang="en-AU" sz="4800" dirty="0"/>
              <a:t> et al 2021:  </a:t>
            </a:r>
            <a:r>
              <a:rPr lang="en-AU" sz="4800" u="sng" dirty="0">
                <a:solidFill>
                  <a:srgbClr val="C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10.1051/0004-6361/202040086</a:t>
            </a:r>
            <a:br>
              <a:rPr lang="en-AU" sz="4800" dirty="0"/>
            </a:br>
            <a:br>
              <a:rPr lang="en-AU" sz="4800" dirty="0"/>
            </a:br>
            <a:r>
              <a:rPr lang="en-AU" sz="4800" dirty="0"/>
              <a:t>The bulk of observations from 2018 were in correlator mode.</a:t>
            </a:r>
          </a:p>
          <a:p>
            <a:pPr marL="1371611" lvl="2" indent="-914411">
              <a:buFont typeface="Arial" panose="020B0604020202020204" pitchFamily="34" charset="0"/>
              <a:buChar char="•"/>
            </a:pPr>
            <a:r>
              <a:rPr lang="en-AU" sz="4400" dirty="0"/>
              <a:t>Most data from 160 MHz</a:t>
            </a:r>
          </a:p>
          <a:p>
            <a:pPr marL="1371611" lvl="2" indent="-914411">
              <a:buFont typeface="Arial" panose="020B0604020202020204" pitchFamily="34" charset="0"/>
              <a:buChar char="•"/>
            </a:pPr>
            <a:r>
              <a:rPr lang="en-AU" sz="4400" dirty="0"/>
              <a:t>Initial focus on basic functionality</a:t>
            </a:r>
          </a:p>
          <a:p>
            <a:pPr marL="1371611" lvl="2" indent="-914411">
              <a:buFont typeface="Arial" panose="020B0604020202020204" pitchFamily="34" charset="0"/>
              <a:buChar char="•"/>
            </a:pPr>
            <a:r>
              <a:rPr lang="en-AU" sz="4400" dirty="0"/>
              <a:t>Subsequent focus on calibration</a:t>
            </a:r>
            <a:endParaRPr lang="en-AU" sz="4800" dirty="0"/>
          </a:p>
          <a:p>
            <a:pPr marL="914411" lvl="1" indent="-914411">
              <a:buFont typeface="Arial" panose="020B0604020202020204" pitchFamily="34" charset="0"/>
              <a:buChar char="•"/>
            </a:pPr>
            <a:r>
              <a:rPr lang="en-AU" sz="4800" dirty="0"/>
              <a:t>Initially there was also concern about emission on the horizon, but this got overtaken by larger calibration issues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10052-C355-884A-B4A3-DFBE597C15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1705C-391A-0241-A4F8-4565BE4A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71" y="9170126"/>
            <a:ext cx="21033688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7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399E8-3BBC-0043-82DA-04626973D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Verification of FEE patterns via solar calibration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E57503-B9E5-D94A-9FE2-6AC3E537C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9634" y="1881051"/>
            <a:ext cx="11699966" cy="10472877"/>
          </a:xfrm>
        </p:spPr>
        <p:txBody>
          <a:bodyPr/>
          <a:lstStyle/>
          <a:p>
            <a:r>
              <a:rPr lang="en-AU" dirty="0"/>
              <a:t>FEKO full EM simulations for AAVS2 and EDA2</a:t>
            </a:r>
          </a:p>
          <a:p>
            <a:r>
              <a:rPr lang="en-AU" dirty="0"/>
              <a:t>Probe beam by using sun as calibrator over ~6 hours, with 10min </a:t>
            </a:r>
            <a:r>
              <a:rPr lang="en-AU" dirty="0" err="1"/>
              <a:t>cal</a:t>
            </a:r>
            <a:r>
              <a:rPr lang="en-AU" dirty="0"/>
              <a:t> interval</a:t>
            </a:r>
          </a:p>
          <a:p>
            <a:r>
              <a:rPr lang="en-AU" dirty="0"/>
              <a:t>Provides a direct measure of each beam at each </a:t>
            </a:r>
            <a:r>
              <a:rPr lang="en-AU" dirty="0" err="1"/>
              <a:t>cal</a:t>
            </a:r>
            <a:r>
              <a:rPr lang="en-AU" dirty="0"/>
              <a:t>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8F39B-DD95-D14B-B6B6-FBEFCFED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BA764C-EABA-604E-A1EF-477A2CA0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8603" y="596382"/>
            <a:ext cx="10522133" cy="7014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5DB1A-EAD8-BD45-8F36-D263C3AB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8605" y="6553046"/>
            <a:ext cx="10522133" cy="7014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999888-1191-A746-A086-0D697FC5767C}"/>
              </a:ext>
            </a:extLst>
          </p:cNvPr>
          <p:cNvSpPr txBox="1"/>
          <p:nvPr/>
        </p:nvSpPr>
        <p:spPr>
          <a:xfrm>
            <a:off x="13925005" y="6365389"/>
            <a:ext cx="85491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Track of sun through EDA2 beam @ 230 MHz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6C9A58-F89F-F54A-A705-C0CBBFD660D4}"/>
              </a:ext>
            </a:extLst>
          </p:cNvPr>
          <p:cNvSpPr txBox="1"/>
          <p:nvPr/>
        </p:nvSpPr>
        <p:spPr>
          <a:xfrm>
            <a:off x="13705364" y="12353928"/>
            <a:ext cx="880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Track of sun through AAVS2 beam @ 110 MHz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BCF7F9-C1CF-9D46-A959-271B9984FAC8}"/>
              </a:ext>
            </a:extLst>
          </p:cNvPr>
          <p:cNvSpPr txBox="1"/>
          <p:nvPr/>
        </p:nvSpPr>
        <p:spPr>
          <a:xfrm>
            <a:off x="21919474" y="2423399"/>
            <a:ext cx="2464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EDA2 ant 0 power, orthographic</a:t>
            </a:r>
            <a:br>
              <a:rPr lang="en-AU" sz="3200" dirty="0"/>
            </a:br>
            <a:r>
              <a:rPr lang="en-AU" sz="3200" dirty="0"/>
              <a:t>linear scale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7F8C2E-3352-E646-B01F-60AE01EC0D79}"/>
              </a:ext>
            </a:extLst>
          </p:cNvPr>
          <p:cNvSpPr txBox="1"/>
          <p:nvPr/>
        </p:nvSpPr>
        <p:spPr>
          <a:xfrm>
            <a:off x="14808926" y="1622598"/>
            <a:ext cx="151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XX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F55143-9EEA-C14B-884F-8DAE916456AB}"/>
              </a:ext>
            </a:extLst>
          </p:cNvPr>
          <p:cNvSpPr txBox="1"/>
          <p:nvPr/>
        </p:nvSpPr>
        <p:spPr>
          <a:xfrm>
            <a:off x="19507200" y="1653200"/>
            <a:ext cx="151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YY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3EBD75-DCB6-614E-BA08-D278A7ED4EB5}"/>
              </a:ext>
            </a:extLst>
          </p:cNvPr>
          <p:cNvSpPr txBox="1"/>
          <p:nvPr/>
        </p:nvSpPr>
        <p:spPr>
          <a:xfrm>
            <a:off x="14808926" y="7599704"/>
            <a:ext cx="151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XX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68013E-D1D3-494F-948C-DADFB1554725}"/>
              </a:ext>
            </a:extLst>
          </p:cNvPr>
          <p:cNvSpPr txBox="1"/>
          <p:nvPr/>
        </p:nvSpPr>
        <p:spPr>
          <a:xfrm>
            <a:off x="19507200" y="7583948"/>
            <a:ext cx="151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YY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BC515A-B98E-D54B-A015-5D587FE10F6E}"/>
              </a:ext>
            </a:extLst>
          </p:cNvPr>
          <p:cNvSpPr txBox="1"/>
          <p:nvPr/>
        </p:nvSpPr>
        <p:spPr>
          <a:xfrm>
            <a:off x="21788845" y="8813248"/>
            <a:ext cx="2464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AAVS2 ant 0 power, orthographic</a:t>
            </a:r>
            <a:br>
              <a:rPr lang="en-AU" sz="3200" dirty="0"/>
            </a:br>
            <a:r>
              <a:rPr lang="en-AU" sz="3200" dirty="0"/>
              <a:t>linear scale</a:t>
            </a:r>
          </a:p>
        </p:txBody>
      </p:sp>
    </p:spTree>
    <p:extLst>
      <p:ext uri="{BB962C8B-B14F-4D97-AF65-F5344CB8AC3E}">
        <p14:creationId xmlns:p14="http://schemas.microsoft.com/office/powerpoint/2010/main" val="3399668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F9F9A-C1AB-DA42-B5AA-DAB0B0CF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Jones matrix components – AAVS2 example ant 0,1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98000-A03A-3741-A83C-27A7D7B08A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21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9FBD8-4354-4D43-89D2-F262D491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890" y="3250442"/>
            <a:ext cx="28777292" cy="9592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BBEF94-7952-464E-8CEE-BD25388627DD}"/>
              </a:ext>
            </a:extLst>
          </p:cNvPr>
          <p:cNvSpPr txBox="1"/>
          <p:nvPr/>
        </p:nvSpPr>
        <p:spPr>
          <a:xfrm>
            <a:off x="1440873" y="2958054"/>
            <a:ext cx="23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Ant 0 </a:t>
            </a:r>
            <a:r>
              <a:rPr lang="en-AU" sz="3200" dirty="0" err="1"/>
              <a:t>E_phi</a:t>
            </a:r>
            <a:endParaRPr lang="en-AU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C365DC-E044-9A4C-B6F9-7DFA31BB2834}"/>
              </a:ext>
            </a:extLst>
          </p:cNvPr>
          <p:cNvSpPr txBox="1"/>
          <p:nvPr/>
        </p:nvSpPr>
        <p:spPr>
          <a:xfrm>
            <a:off x="6899564" y="2958054"/>
            <a:ext cx="2820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Ant 0 </a:t>
            </a:r>
            <a:r>
              <a:rPr lang="en-AU" sz="3200" dirty="0" err="1"/>
              <a:t>E_theta</a:t>
            </a:r>
            <a:endParaRPr lang="en-AU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90B65-042A-4E4C-B0A4-FAAE2389C7FF}"/>
              </a:ext>
            </a:extLst>
          </p:cNvPr>
          <p:cNvSpPr txBox="1"/>
          <p:nvPr/>
        </p:nvSpPr>
        <p:spPr>
          <a:xfrm>
            <a:off x="12815455" y="2958054"/>
            <a:ext cx="23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Ant 1 </a:t>
            </a:r>
            <a:r>
              <a:rPr lang="en-AU" sz="3200" dirty="0" err="1"/>
              <a:t>E_phi</a:t>
            </a:r>
            <a:endParaRPr lang="en-AU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650252-EE85-E742-89FF-154186514A47}"/>
              </a:ext>
            </a:extLst>
          </p:cNvPr>
          <p:cNvSpPr txBox="1"/>
          <p:nvPr/>
        </p:nvSpPr>
        <p:spPr>
          <a:xfrm>
            <a:off x="18274146" y="2958053"/>
            <a:ext cx="289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Ant 1 </a:t>
            </a:r>
            <a:r>
              <a:rPr lang="en-AU" sz="3200" dirty="0" err="1"/>
              <a:t>E_theta</a:t>
            </a:r>
            <a:endParaRPr lang="en-AU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B9A3D-E9D5-BF4C-8EAD-8BA7DDBFD019}"/>
              </a:ext>
            </a:extLst>
          </p:cNvPr>
          <p:cNvSpPr txBox="1"/>
          <p:nvPr/>
        </p:nvSpPr>
        <p:spPr>
          <a:xfrm>
            <a:off x="22020810" y="5188636"/>
            <a:ext cx="23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2A51EB-7B20-2744-84E7-7786037D388A}"/>
              </a:ext>
            </a:extLst>
          </p:cNvPr>
          <p:cNvSpPr txBox="1"/>
          <p:nvPr/>
        </p:nvSpPr>
        <p:spPr>
          <a:xfrm>
            <a:off x="21766810" y="9719073"/>
            <a:ext cx="236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E7B587-8FD1-1C43-99A4-755085FAFE07}"/>
              </a:ext>
            </a:extLst>
          </p:cNvPr>
          <p:cNvSpPr txBox="1"/>
          <p:nvPr/>
        </p:nvSpPr>
        <p:spPr>
          <a:xfrm>
            <a:off x="1440872" y="1664633"/>
            <a:ext cx="18980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AAVS2 110 MHz – these are the (reprojected) outputs of FEKO for antenna index 0 and 1</a:t>
            </a:r>
          </a:p>
        </p:txBody>
      </p:sp>
    </p:spTree>
    <p:extLst>
      <p:ext uri="{BB962C8B-B14F-4D97-AF65-F5344CB8AC3E}">
        <p14:creationId xmlns:p14="http://schemas.microsoft.com/office/powerpoint/2010/main" val="2591432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89344-2618-1142-86C5-5562C7C3E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AAVS2 110 MHz results: </a:t>
            </a:r>
            <a:r>
              <a:rPr lang="en-AU" dirty="0" err="1"/>
              <a:t>cal</a:t>
            </a:r>
            <a:r>
              <a:rPr lang="en-AU" dirty="0"/>
              <a:t> vs model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0AEC83-9897-0741-81CC-AAA0CB0977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3971" y="4445000"/>
            <a:ext cx="11984182" cy="60960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D66FE-0DEA-444B-A399-141FD0554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22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0474A-6376-F94B-BEF2-E94E40ADD93A}"/>
              </a:ext>
            </a:extLst>
          </p:cNvPr>
          <p:cNvSpPr txBox="1"/>
          <p:nvPr/>
        </p:nvSpPr>
        <p:spPr>
          <a:xfrm>
            <a:off x="14258039" y="3657600"/>
            <a:ext cx="2326278" cy="58477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AU" sz="3200" dirty="0"/>
              <a:t>X </a:t>
            </a:r>
            <a:r>
              <a:rPr lang="en-AU" sz="3200" dirty="0" err="1"/>
              <a:t>cal</a:t>
            </a:r>
            <a:r>
              <a:rPr lang="en-AU" sz="3200" dirty="0"/>
              <a:t> phase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2F76F-2B9A-0849-9B07-AC977BCE55D9}"/>
              </a:ext>
            </a:extLst>
          </p:cNvPr>
          <p:cNvSpPr txBox="1"/>
          <p:nvPr/>
        </p:nvSpPr>
        <p:spPr>
          <a:xfrm>
            <a:off x="14258039" y="4445000"/>
            <a:ext cx="2917786" cy="5847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AU" sz="3200" dirty="0"/>
              <a:t>X model 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8C8EF-E1BA-D444-919C-6533B5E70564}"/>
              </a:ext>
            </a:extLst>
          </p:cNvPr>
          <p:cNvSpPr txBox="1"/>
          <p:nvPr/>
        </p:nvSpPr>
        <p:spPr>
          <a:xfrm>
            <a:off x="14258039" y="6851541"/>
            <a:ext cx="2326278" cy="58477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AU" sz="3200" dirty="0"/>
              <a:t>Y </a:t>
            </a:r>
            <a:r>
              <a:rPr lang="en-AU" sz="3200" dirty="0" err="1"/>
              <a:t>cal</a:t>
            </a:r>
            <a:r>
              <a:rPr lang="en-AU" sz="3200" dirty="0"/>
              <a:t> phase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D31981-DDEA-954D-83E3-49FB5A2003C7}"/>
              </a:ext>
            </a:extLst>
          </p:cNvPr>
          <p:cNvSpPr txBox="1"/>
          <p:nvPr/>
        </p:nvSpPr>
        <p:spPr>
          <a:xfrm>
            <a:off x="14258039" y="7975600"/>
            <a:ext cx="2917786" cy="584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AU" sz="3200" dirty="0"/>
              <a:t>Y model phase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70B5639-BA1E-4347-B993-D7ED2CDD8517}"/>
              </a:ext>
            </a:extLst>
          </p:cNvPr>
          <p:cNvCxnSpPr>
            <a:stCxn id="8" idx="1"/>
          </p:cNvCxnSpPr>
          <p:nvPr/>
        </p:nvCxnSpPr>
        <p:spPr>
          <a:xfrm flipH="1">
            <a:off x="9271001" y="3949988"/>
            <a:ext cx="4987038" cy="1892012"/>
          </a:xfrm>
          <a:prstGeom prst="straightConnector1">
            <a:avLst/>
          </a:prstGeom>
          <a:ln w="762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84B8DC-4152-C949-92CD-528041B04387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9652001" y="4737388"/>
            <a:ext cx="4606038" cy="17005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22A7EB-6A53-014B-8BA8-A08E2B01EA6F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11353801" y="7143929"/>
            <a:ext cx="2904238" cy="130192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A9E755A-6C71-1E4C-971E-FC7B16F4343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10007601" y="7794894"/>
            <a:ext cx="4250438" cy="4730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23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4F5FB-A2E2-ED48-8A2C-0DD336D8AC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pPr/>
              <a:t>23</a:t>
            </a:fld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49A7FA-08AE-7E48-9AF2-0B23B1F2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48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6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5974-909E-8047-AA93-AE3A05D0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Stddev</a:t>
            </a:r>
            <a:r>
              <a:rPr lang="en-AU" dirty="0"/>
              <a:t> over time for each antenna – AAVS2 110 MHz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44D787-FC8A-E943-BF15-DE98CED8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1600"/>
            <a:ext cx="24536400" cy="8178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22950E-207E-5B49-BAA6-31AD32BB46A8}"/>
              </a:ext>
            </a:extLst>
          </p:cNvPr>
          <p:cNvSpPr txBox="1"/>
          <p:nvPr/>
        </p:nvSpPr>
        <p:spPr>
          <a:xfrm>
            <a:off x="5257800" y="3243610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/>
              <a:t>X pols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81EDF-F5E2-F640-946D-D23FAE56E1ED}"/>
              </a:ext>
            </a:extLst>
          </p:cNvPr>
          <p:cNvSpPr txBox="1"/>
          <p:nvPr/>
        </p:nvSpPr>
        <p:spPr>
          <a:xfrm>
            <a:off x="17703800" y="3225800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/>
              <a:t>Y pols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61CF8-D1FF-6044-8BE9-0F10DCD0E416}"/>
              </a:ext>
            </a:extLst>
          </p:cNvPr>
          <p:cNvSpPr txBox="1"/>
          <p:nvPr/>
        </p:nvSpPr>
        <p:spPr>
          <a:xfrm>
            <a:off x="1117600" y="1833909"/>
            <a:ext cx="2265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/>
              <a:t>Residual phase variation over time is 5-7 </a:t>
            </a:r>
            <a:r>
              <a:rPr lang="en-AU" sz="4800" dirty="0" err="1"/>
              <a:t>degs</a:t>
            </a:r>
            <a:r>
              <a:rPr lang="en-AU" sz="4800" dirty="0"/>
              <a:t> after applying FEE beam correction</a:t>
            </a:r>
          </a:p>
        </p:txBody>
      </p:sp>
    </p:spTree>
    <p:extLst>
      <p:ext uri="{BB962C8B-B14F-4D97-AF65-F5344CB8AC3E}">
        <p14:creationId xmlns:p14="http://schemas.microsoft.com/office/powerpoint/2010/main" val="3937948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5974-909E-8047-AA93-AE3A05D0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/>
              <a:t>Stddev</a:t>
            </a:r>
            <a:r>
              <a:rPr lang="en-AU" dirty="0"/>
              <a:t> over time for each antenna – EDA2 230 MHz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22950E-207E-5B49-BAA6-31AD32BB46A8}"/>
              </a:ext>
            </a:extLst>
          </p:cNvPr>
          <p:cNvSpPr txBox="1"/>
          <p:nvPr/>
        </p:nvSpPr>
        <p:spPr>
          <a:xfrm>
            <a:off x="5257800" y="3243610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/>
              <a:t>X pols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81EDF-F5E2-F640-946D-D23FAE56E1ED}"/>
              </a:ext>
            </a:extLst>
          </p:cNvPr>
          <p:cNvSpPr txBox="1"/>
          <p:nvPr/>
        </p:nvSpPr>
        <p:spPr>
          <a:xfrm>
            <a:off x="17703800" y="3225800"/>
            <a:ext cx="18966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/>
              <a:t>Y pols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C61CF8-D1FF-6044-8BE9-0F10DCD0E416}"/>
              </a:ext>
            </a:extLst>
          </p:cNvPr>
          <p:cNvSpPr txBox="1"/>
          <p:nvPr/>
        </p:nvSpPr>
        <p:spPr>
          <a:xfrm>
            <a:off x="365961" y="1934022"/>
            <a:ext cx="23824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b="1" dirty="0"/>
              <a:t>Intrinsic</a:t>
            </a:r>
            <a:r>
              <a:rPr lang="en-AU" sz="4800" dirty="0"/>
              <a:t> phase variation over time is 4-7 </a:t>
            </a:r>
            <a:r>
              <a:rPr lang="en-AU" sz="4800" dirty="0" err="1"/>
              <a:t>degs</a:t>
            </a:r>
            <a:r>
              <a:rPr lang="en-AU" sz="4800" dirty="0"/>
              <a:t>. Corrections make negligible difference.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5C41A3-37D8-A44C-ABCA-CCD436B95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5762"/>
            <a:ext cx="24591114" cy="81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9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B73D8-A34B-5D48-8CBA-8DC317BEFC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DE9AC-7438-D24A-9F83-99E7B72B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0637" y="5769446"/>
            <a:ext cx="31045160" cy="77612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BA0EF1-3690-5441-817E-518C1FCB8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9000" y="351453"/>
            <a:ext cx="11303552" cy="1897955"/>
          </a:xfrm>
        </p:spPr>
        <p:txBody>
          <a:bodyPr/>
          <a:lstStyle/>
          <a:p>
            <a:r>
              <a:rPr lang="en-AU" dirty="0"/>
              <a:t>Model phases for different ants, </a:t>
            </a:r>
            <a:r>
              <a:rPr lang="en-AU" dirty="0" err="1"/>
              <a:t>freqs</a:t>
            </a:r>
            <a:r>
              <a:rPr lang="en-AU" dirty="0"/>
              <a:t> (same scale)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75B55B-C6A6-9B47-B9FA-D00B7DD31D93}"/>
              </a:ext>
            </a:extLst>
          </p:cNvPr>
          <p:cNvSpPr/>
          <p:nvPr/>
        </p:nvSpPr>
        <p:spPr>
          <a:xfrm>
            <a:off x="-1647077" y="5425066"/>
            <a:ext cx="13509020" cy="74385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BE990-119C-7349-AC8D-43D4237869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521379-1F21-724E-95A8-C228EEC5C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002000" y="-794693"/>
            <a:ext cx="31300360" cy="7825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D6A729-6024-A344-B8DF-01DAF2471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29656" y="5685782"/>
            <a:ext cx="31220456" cy="78051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5FA93F-C320-0948-9DE4-D61F012B7721}"/>
              </a:ext>
            </a:extLst>
          </p:cNvPr>
          <p:cNvSpPr txBox="1"/>
          <p:nvPr/>
        </p:nvSpPr>
        <p:spPr>
          <a:xfrm>
            <a:off x="1310940" y="322095"/>
            <a:ext cx="3676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dirty="0"/>
              <a:t>EDA2 X pols</a:t>
            </a:r>
            <a:br>
              <a:rPr lang="en-AU" sz="4800" dirty="0"/>
            </a:br>
            <a:r>
              <a:rPr lang="en-AU" sz="4800" dirty="0"/>
              <a:t>230 MHz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B908F1-C9E5-CC44-8D6C-057B3F4B3050}"/>
              </a:ext>
            </a:extLst>
          </p:cNvPr>
          <p:cNvSpPr txBox="1"/>
          <p:nvPr/>
        </p:nvSpPr>
        <p:spPr>
          <a:xfrm>
            <a:off x="7653866" y="322095"/>
            <a:ext cx="3676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dirty="0"/>
              <a:t>EDA2 Y pols</a:t>
            </a:r>
            <a:br>
              <a:rPr lang="en-AU" sz="4800" dirty="0"/>
            </a:br>
            <a:r>
              <a:rPr lang="en-AU" sz="4800" dirty="0"/>
              <a:t>230 MHz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6D42A-2286-A94F-828C-9184479F3A99}"/>
              </a:ext>
            </a:extLst>
          </p:cNvPr>
          <p:cNvSpPr txBox="1"/>
          <p:nvPr/>
        </p:nvSpPr>
        <p:spPr>
          <a:xfrm>
            <a:off x="7465515" y="6697925"/>
            <a:ext cx="40527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dirty="0"/>
              <a:t>AAVS2 Y pols</a:t>
            </a:r>
            <a:br>
              <a:rPr lang="en-AU" sz="4800" dirty="0"/>
            </a:br>
            <a:r>
              <a:rPr lang="en-AU" sz="4800" dirty="0"/>
              <a:t>230 MHz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3C04B8-82C6-B34D-AB69-CEF88925433E}"/>
              </a:ext>
            </a:extLst>
          </p:cNvPr>
          <p:cNvSpPr txBox="1"/>
          <p:nvPr/>
        </p:nvSpPr>
        <p:spPr>
          <a:xfrm>
            <a:off x="1274988" y="6686149"/>
            <a:ext cx="40527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dirty="0"/>
              <a:t>AAVS2 X pols</a:t>
            </a:r>
            <a:br>
              <a:rPr lang="en-AU" sz="4800" dirty="0"/>
            </a:br>
            <a:r>
              <a:rPr lang="en-AU" sz="4800" dirty="0"/>
              <a:t>230 MHz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1D878-1157-9E40-8832-F95758DCC5CC}"/>
              </a:ext>
            </a:extLst>
          </p:cNvPr>
          <p:cNvSpPr txBox="1"/>
          <p:nvPr/>
        </p:nvSpPr>
        <p:spPr>
          <a:xfrm>
            <a:off x="19597480" y="6631438"/>
            <a:ext cx="40527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dirty="0"/>
              <a:t>AAVS2 Y pols</a:t>
            </a:r>
            <a:br>
              <a:rPr lang="en-AU" sz="4800" dirty="0"/>
            </a:br>
            <a:r>
              <a:rPr lang="en-AU" sz="4800" dirty="0"/>
              <a:t>110 MHz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3FD278-758D-DA4B-8303-0503B7A671C3}"/>
              </a:ext>
            </a:extLst>
          </p:cNvPr>
          <p:cNvSpPr txBox="1"/>
          <p:nvPr/>
        </p:nvSpPr>
        <p:spPr>
          <a:xfrm>
            <a:off x="13586000" y="6631438"/>
            <a:ext cx="40527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800" dirty="0"/>
              <a:t>AAVS2 X pols</a:t>
            </a:r>
            <a:br>
              <a:rPr lang="en-AU" sz="4800" dirty="0"/>
            </a:br>
            <a:r>
              <a:rPr lang="en-AU" sz="4800" dirty="0"/>
              <a:t>110 MHz</a:t>
            </a:r>
          </a:p>
        </p:txBody>
      </p:sp>
    </p:spTree>
    <p:extLst>
      <p:ext uri="{BB962C8B-B14F-4D97-AF65-F5344CB8AC3E}">
        <p14:creationId xmlns:p14="http://schemas.microsoft.com/office/powerpoint/2010/main" val="2738440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F55E-858D-824F-B06D-447648A8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F43C6-8860-FD4B-BE51-A1B1BC22C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649394"/>
            <a:ext cx="22860552" cy="10122960"/>
          </a:xfrm>
        </p:spPr>
        <p:txBody>
          <a:bodyPr/>
          <a:lstStyle/>
          <a:p>
            <a:r>
              <a:rPr lang="en-AU" dirty="0"/>
              <a:t>Delay-based </a:t>
            </a:r>
            <a:r>
              <a:rPr lang="en-AU" dirty="0" err="1"/>
              <a:t>cal</a:t>
            </a:r>
            <a:r>
              <a:rPr lang="en-AU" dirty="0"/>
              <a:t> model are very stable</a:t>
            </a:r>
          </a:p>
          <a:p>
            <a:r>
              <a:rPr lang="en-AU" dirty="0"/>
              <a:t>“Intrinsic” (can’t be explained by FEE beams) phase variations in analogue chain of order 5-7 </a:t>
            </a:r>
            <a:r>
              <a:rPr lang="en-AU" dirty="0" err="1"/>
              <a:t>degs</a:t>
            </a:r>
            <a:r>
              <a:rPr lang="en-AU" dirty="0"/>
              <a:t> (at 110 and 230 MHz at least)</a:t>
            </a:r>
          </a:p>
          <a:p>
            <a:r>
              <a:rPr lang="en-AU" dirty="0"/>
              <a:t>FEE models are required for unbiased calibration when predicted variations are &gt; intrinsic variations.</a:t>
            </a:r>
          </a:p>
          <a:p>
            <a:r>
              <a:rPr lang="en-AU" dirty="0"/>
              <a:t>Beams are highly variable near the horizon – we should not trust models when strong sources are near the horizon.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C8AC9-67A6-434D-924A-74308E0972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904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75BE7-C7FA-134D-AC9B-D5AE0F36A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Cross power examples – amp &amp; phase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55B8D2-C9D0-1E40-807B-96B889A221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2582092" y="1238339"/>
            <a:ext cx="18246228" cy="608207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5BB94BA-FCE9-3A4D-9C58-F0AA3E1FAF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27774" y="6400800"/>
            <a:ext cx="21031197" cy="701039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5DD78-3C75-BD4D-9C2C-8E8A42BE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29</a:t>
            </a:fld>
            <a:endParaRPr lang="en-A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A0BDCD-A498-E644-A920-E0EE43B93C9C}"/>
              </a:ext>
            </a:extLst>
          </p:cNvPr>
          <p:cNvSpPr txBox="1"/>
          <p:nvPr/>
        </p:nvSpPr>
        <p:spPr>
          <a:xfrm>
            <a:off x="17941039" y="6400800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EDA2 230 MHz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6523D0-06B3-8548-A774-E2E85512F3BA}"/>
              </a:ext>
            </a:extLst>
          </p:cNvPr>
          <p:cNvSpPr txBox="1"/>
          <p:nvPr/>
        </p:nvSpPr>
        <p:spPr>
          <a:xfrm>
            <a:off x="1660365" y="1238339"/>
            <a:ext cx="3262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AAVS2 110 MHz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09C4AA-5B88-6847-A5F9-A1B62A567C84}"/>
              </a:ext>
            </a:extLst>
          </p:cNvPr>
          <p:cNvSpPr txBox="1"/>
          <p:nvPr/>
        </p:nvSpPr>
        <p:spPr>
          <a:xfrm>
            <a:off x="12653375" y="5080195"/>
            <a:ext cx="2871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Phase (radian)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2A61F-F192-BA49-A959-2C2EC7684F4C}"/>
              </a:ext>
            </a:extLst>
          </p:cNvPr>
          <p:cNvSpPr txBox="1"/>
          <p:nvPr/>
        </p:nvSpPr>
        <p:spPr>
          <a:xfrm>
            <a:off x="12653375" y="2985238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Amp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24FD62-52E8-9B48-ABC7-2D8CE2089E3C}"/>
              </a:ext>
            </a:extLst>
          </p:cNvPr>
          <p:cNvSpPr txBox="1"/>
          <p:nvPr/>
        </p:nvSpPr>
        <p:spPr>
          <a:xfrm>
            <a:off x="1168906" y="6948787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0-0 XX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810F1-482C-4449-B8C4-28047D6663D2}"/>
              </a:ext>
            </a:extLst>
          </p:cNvPr>
          <p:cNvSpPr txBox="1"/>
          <p:nvPr/>
        </p:nvSpPr>
        <p:spPr>
          <a:xfrm>
            <a:off x="5102808" y="6948787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0-1 XX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8A2FE9-C0A3-5E47-8433-E720DE7862BB}"/>
              </a:ext>
            </a:extLst>
          </p:cNvPr>
          <p:cNvSpPr txBox="1"/>
          <p:nvPr/>
        </p:nvSpPr>
        <p:spPr>
          <a:xfrm>
            <a:off x="9133212" y="6948786"/>
            <a:ext cx="1438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0-2 XX</a:t>
            </a:r>
          </a:p>
        </p:txBody>
      </p:sp>
    </p:spTree>
    <p:extLst>
      <p:ext uri="{BB962C8B-B14F-4D97-AF65-F5344CB8AC3E}">
        <p14:creationId xmlns:p14="http://schemas.microsoft.com/office/powerpoint/2010/main" val="2441774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228CFC-C7F3-124F-A9C0-9FDCF7DAC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704" y="1306880"/>
            <a:ext cx="18288000" cy="12218776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236E99E-A6B5-0F4C-BE61-D3575D68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Results: AAVS1 Sun-based calibration (Apr 2018)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12394-9FEA-7C48-8F0A-1453791CC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0848" y="1884525"/>
            <a:ext cx="5886444" cy="8853144"/>
          </a:xfrm>
        </p:spPr>
        <p:txBody>
          <a:bodyPr>
            <a:normAutofit fontScale="70000" lnSpcReduction="20000"/>
          </a:bodyPr>
          <a:lstStyle/>
          <a:p>
            <a:pPr marL="857250" indent="-857250"/>
            <a:r>
              <a:rPr lang="en-AU" dirty="0"/>
              <a:t>Multi-hour observations of the Sun @ 160 </a:t>
            </a:r>
            <a:r>
              <a:rPr lang="en-AU" dirty="0" err="1"/>
              <a:t>MHz.</a:t>
            </a:r>
            <a:endParaRPr lang="en-AU" dirty="0"/>
          </a:p>
          <a:p>
            <a:pPr marL="857250" indent="-857250"/>
            <a:r>
              <a:rPr lang="en-AU" dirty="0"/>
              <a:t>Sun is dominant compact source, no Galactic plane. Ref ant=2.</a:t>
            </a:r>
          </a:p>
          <a:p>
            <a:pPr marL="857250" indent="-857250"/>
            <a:r>
              <a:rPr lang="en-AU" dirty="0"/>
              <a:t>Calibration is clearly stable, with ~10 degree variations about the mean</a:t>
            </a:r>
          </a:p>
        </p:txBody>
      </p:sp>
      <p:pic>
        <p:nvPicPr>
          <p:cNvPr id="6" name="sun_aavs1_xx.mp4">
            <a:hlinkClick r:id="" action="ppaction://media"/>
            <a:extLst>
              <a:ext uri="{FF2B5EF4-FFF2-40B4-BE49-F238E27FC236}">
                <a16:creationId xmlns:a16="http://schemas.microsoft.com/office/drawing/2014/main" id="{AAD97207-EB05-DD4C-A7CC-BACA21A1F8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58675" y="8228915"/>
            <a:ext cx="4825325" cy="548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8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8074A23-DAF9-0344-8EE1-86DCF2E5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819"/>
            <a:ext cx="22860552" cy="1897955"/>
          </a:xfrm>
        </p:spPr>
        <p:txBody>
          <a:bodyPr/>
          <a:lstStyle/>
          <a:p>
            <a:r>
              <a:rPr lang="en-AU" sz="4800" dirty="0"/>
              <a:t>Does rest of sky bias model? Not after GC sets (EDA 230 MHz)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99D93B-0E1A-384D-859D-1C89879041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B7905-2A55-6E4C-9E38-E75C30BF5F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BC390879-DF3C-AE4C-8CF4-E12C5BEC0DD3}" type="slidenum">
              <a:rPr lang="en-AU" smtClean="0"/>
              <a:t>30</a:t>
            </a:fld>
            <a:endParaRPr lang="en-AU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BDD8D0-E910-9F4C-A944-2ACF90821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3309"/>
            <a:ext cx="24384000" cy="121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B4A534-FE75-4344-B8A7-E50F11B7838A}"/>
              </a:ext>
            </a:extLst>
          </p:cNvPr>
          <p:cNvSpPr txBox="1"/>
          <p:nvPr/>
        </p:nvSpPr>
        <p:spPr>
          <a:xfrm>
            <a:off x="1071154" y="755182"/>
            <a:ext cx="20590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Simulated </a:t>
            </a:r>
            <a:r>
              <a:rPr lang="en-AU" sz="3200" dirty="0" err="1"/>
              <a:t>cal</a:t>
            </a:r>
            <a:r>
              <a:rPr lang="en-AU" sz="3200" dirty="0"/>
              <a:t> solutions generating vis with full sky, then just </a:t>
            </a:r>
            <a:r>
              <a:rPr lang="en-AU" sz="3200" dirty="0" err="1"/>
              <a:t>cal</a:t>
            </a:r>
            <a:r>
              <a:rPr lang="en-AU" sz="3200" dirty="0"/>
              <a:t> on the sun. After GC sets, very good agreement.</a:t>
            </a:r>
          </a:p>
        </p:txBody>
      </p:sp>
    </p:spTree>
    <p:extLst>
      <p:ext uri="{BB962C8B-B14F-4D97-AF65-F5344CB8AC3E}">
        <p14:creationId xmlns:p14="http://schemas.microsoft.com/office/powerpoint/2010/main" val="2787949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B89F7-6258-E842-B5A3-4CAE4AAAA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18873-2019-4F4C-8932-2F8A9DE69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E23DD-E911-3F46-87F3-12A0DAA7D6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8B86E-CD7F-244C-A6F5-3A2B8CA36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056" y="526867"/>
            <a:ext cx="25768663" cy="128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62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US"/>
              <a:t>Guidelines</a:t>
            </a:r>
            <a:endParaRPr/>
          </a:p>
        </p:txBody>
      </p:sp>
      <p:sp>
        <p:nvSpPr>
          <p:cNvPr id="45" name="Google Shape;45;p2"/>
          <p:cNvSpPr txBox="1">
            <a:spLocks noGrp="1"/>
          </p:cNvSpPr>
          <p:nvPr>
            <p:ph type="body" idx="1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016000" lvl="0" indent="-5080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</a:pPr>
            <a:r>
              <a:rPr lang="en-US"/>
              <a:t>The presentation will be around </a:t>
            </a:r>
            <a:r>
              <a:rPr lang="en-US" u="sng"/>
              <a:t>20 minutes</a:t>
            </a:r>
            <a:r>
              <a:rPr lang="en-US"/>
              <a:t> and in all cases there will 10 minutes for questions from the audience</a:t>
            </a:r>
            <a:endParaRPr/>
          </a:p>
          <a:p>
            <a:pPr marL="1016000" lvl="0" indent="-5080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</a:pPr>
            <a:r>
              <a:rPr lang="en-US"/>
              <a:t>Please respect the timeslots</a:t>
            </a:r>
            <a:endParaRPr/>
          </a:p>
          <a:p>
            <a:pPr marL="1016000" lvl="0" indent="-5080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</a:pPr>
            <a:r>
              <a:rPr lang="en-US"/>
              <a:t>When available it is strongly advised to make document(s)/papers available supporting your talk that can be read in advance. These will be linked to your agenda slot.</a:t>
            </a:r>
            <a:endParaRPr/>
          </a:p>
        </p:txBody>
      </p:sp>
      <p:sp>
        <p:nvSpPr>
          <p:cNvPr id="46" name="Google Shape;46;p2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1C75-9071-0A4F-9D82-D0FA1177E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SKALA2 element patterns @160 MHz: amplitude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1026C-5CC0-4C43-9D5A-A1D9BA553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550AEB-4DC3-6045-90F3-DE56900DBF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" y="1306286"/>
            <a:ext cx="22940209" cy="11704319"/>
          </a:xfrm>
        </p:spPr>
      </p:pic>
    </p:spTree>
    <p:extLst>
      <p:ext uri="{BB962C8B-B14F-4D97-AF65-F5344CB8AC3E}">
        <p14:creationId xmlns:p14="http://schemas.microsoft.com/office/powerpoint/2010/main" val="1532802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0C062-D5F9-644B-9FC7-2334A586A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SKALA2 element patterns @160 MHz: phase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DEA20-E87E-624E-8EC3-E12DE98099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C2E799-D583-4E43-8978-18401A8833B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00430"/>
            <a:ext cx="23090777" cy="11864106"/>
          </a:xfrm>
        </p:spPr>
      </p:pic>
    </p:spTree>
    <p:extLst>
      <p:ext uri="{BB962C8B-B14F-4D97-AF65-F5344CB8AC3E}">
        <p14:creationId xmlns:p14="http://schemas.microsoft.com/office/powerpoint/2010/main" val="18095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F2B1-65CE-9E42-A33E-68D8C7802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AAVS1 Results: calibration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FF4B5-D550-564B-BD1A-A47F9483344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249409"/>
            <a:ext cx="6344816" cy="10241042"/>
          </a:xfrm>
        </p:spPr>
        <p:txBody>
          <a:bodyPr>
            <a:normAutofit fontScale="55000" lnSpcReduction="20000"/>
          </a:bodyPr>
          <a:lstStyle/>
          <a:p>
            <a:r>
              <a:rPr lang="en-AU" dirty="0"/>
              <a:t>Calibration vs frequency shows clear physical basis of uncalibrated phase due to small uncorrected delays</a:t>
            </a:r>
          </a:p>
          <a:p>
            <a:pPr lvl="1"/>
            <a:r>
              <a:rPr lang="en-AU" dirty="0"/>
              <a:t>Green/red lines are fit to data from 100-350 MHz</a:t>
            </a:r>
          </a:p>
          <a:p>
            <a:pPr lvl="1"/>
            <a:r>
              <a:rPr lang="en-AU" dirty="0"/>
              <a:t>Channels with RFI or low SNR not used in fitting</a:t>
            </a:r>
          </a:p>
          <a:p>
            <a:r>
              <a:rPr lang="en-AU" dirty="0"/>
              <a:t>Some antennas have clear polarity reversal, otherwise most antennas intercept 0 degrees at 0 Hz</a:t>
            </a:r>
          </a:p>
          <a:p>
            <a:r>
              <a:rPr lang="en-AU" dirty="0"/>
              <a:t>Implies 1 parameter model per pol</a:t>
            </a:r>
          </a:p>
          <a:p>
            <a:r>
              <a:rPr lang="en-AU" dirty="0"/>
              <a:t>Wiggles over frequency get averaged out</a:t>
            </a:r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A063C8-544B-3344-BD02-AB661A4E7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602" y="1339407"/>
            <a:ext cx="16327950" cy="12245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C38E17-027B-D044-9E4A-79A389355D85}"/>
              </a:ext>
            </a:extLst>
          </p:cNvPr>
          <p:cNvSpPr txBox="1"/>
          <p:nvPr/>
        </p:nvSpPr>
        <p:spPr>
          <a:xfrm>
            <a:off x="7759336" y="12955862"/>
            <a:ext cx="3664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dirty="0"/>
              <a:t>coarse channel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0D7BAF-42E6-E247-9A92-0A724C3AD39F}"/>
              </a:ext>
            </a:extLst>
          </p:cNvPr>
          <p:cNvCxnSpPr>
            <a:cxnSpLocks/>
          </p:cNvCxnSpPr>
          <p:nvPr/>
        </p:nvCxnSpPr>
        <p:spPr>
          <a:xfrm flipV="1">
            <a:off x="6344816" y="4127863"/>
            <a:ext cx="1806407" cy="37359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43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E2CA7-70C8-1E48-9DA0-FA7892EBD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160"/>
            <a:ext cx="23787947" cy="1300480"/>
          </a:xfrm>
        </p:spPr>
        <p:txBody>
          <a:bodyPr>
            <a:noAutofit/>
          </a:bodyPr>
          <a:lstStyle/>
          <a:p>
            <a:r>
              <a:rPr lang="en-AU" dirty="0"/>
              <a:t>Post AAVS1 questions motivating the Bridging Arrays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4B8C7D-0D77-494B-A77E-53443B88FA3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D1588C-AB24-5646-A060-72B6CDFB3A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BFD15E-C07A-FA4F-BB60-B10015A67E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900" y="1564640"/>
            <a:ext cx="11596552" cy="9564913"/>
          </a:xfrm>
        </p:spPr>
        <p:txBody>
          <a:bodyPr/>
          <a:lstStyle/>
          <a:p>
            <a:pPr lvl="1"/>
            <a:r>
              <a:rPr lang="en-AU" sz="4800" dirty="0"/>
              <a:t>Calibration accuracy of individual elements in the station</a:t>
            </a:r>
          </a:p>
          <a:p>
            <a:pPr lvl="2"/>
            <a:r>
              <a:rPr lang="en-AU" sz="4400" dirty="0"/>
              <a:t>Risks identified </a:t>
            </a:r>
            <a:r>
              <a:rPr lang="en-AU" sz="4400" dirty="0" err="1"/>
              <a:t>w.r.t</a:t>
            </a:r>
            <a:r>
              <a:rPr lang="en-AU" sz="4400" dirty="0"/>
              <a:t> complexity of element patterns</a:t>
            </a:r>
          </a:p>
          <a:p>
            <a:pPr lvl="1"/>
            <a:r>
              <a:rPr lang="en-AU" sz="4800" dirty="0"/>
              <a:t>Spectral response of antennas (and station)</a:t>
            </a:r>
          </a:p>
          <a:p>
            <a:pPr lvl="1"/>
            <a:r>
              <a:rPr lang="en-AU" sz="4800" dirty="0"/>
              <a:t>Temporal stability</a:t>
            </a:r>
          </a:p>
          <a:p>
            <a:pPr lvl="1"/>
            <a:r>
              <a:rPr lang="en-AU" sz="4800" dirty="0"/>
              <a:t>Requirements for sky model</a:t>
            </a:r>
          </a:p>
          <a:p>
            <a:pPr lvl="1"/>
            <a:r>
              <a:rPr lang="en-AU" sz="4800" dirty="0"/>
              <a:t>Subsequently: sensitivity, polarisation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8F55B5-B77E-CF45-8C49-8D06F7FEC1CF}"/>
              </a:ext>
            </a:extLst>
          </p:cNvPr>
          <p:cNvSpPr txBox="1">
            <a:spLocks/>
          </p:cNvSpPr>
          <p:nvPr/>
        </p:nvSpPr>
        <p:spPr>
          <a:xfrm>
            <a:off x="11893973" y="1564639"/>
            <a:ext cx="11596552" cy="3164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6096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sz="6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5969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55880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5080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561847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lvl="1"/>
            <a:r>
              <a:rPr lang="en-AU" sz="4800" dirty="0"/>
              <a:t>AAVS1+ generated a substantial effort to understand element patterns and their impact. E.g.: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F2C8C-BE25-D646-9A29-B5DEB65BEB1B}"/>
              </a:ext>
            </a:extLst>
          </p:cNvPr>
          <p:cNvSpPr txBox="1"/>
          <p:nvPr/>
        </p:nvSpPr>
        <p:spPr>
          <a:xfrm>
            <a:off x="12618720" y="4728754"/>
            <a:ext cx="10084526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Details of doing the modelling correctly:</a:t>
            </a:r>
            <a:br>
              <a:rPr lang="en-AU" sz="3200" dirty="0"/>
            </a:br>
            <a:r>
              <a:rPr lang="en-AU" sz="3200" dirty="0"/>
              <a:t>Davidson et al, 2019:</a:t>
            </a:r>
            <a:br>
              <a:rPr lang="en-AU" sz="3200" dirty="0"/>
            </a:br>
            <a:r>
              <a:rPr lang="en-AU" sz="3200" dirty="0"/>
              <a:t>Steiner et al, 2020</a:t>
            </a:r>
          </a:p>
          <a:p>
            <a:endParaRPr lang="en-AU" sz="3200" dirty="0"/>
          </a:p>
          <a:p>
            <a:r>
              <a:rPr lang="en-AU" sz="3200" dirty="0"/>
              <a:t>Estimating the magnitude of the coupling:</a:t>
            </a:r>
            <a:br>
              <a:rPr lang="en-AU" sz="3200" dirty="0"/>
            </a:br>
            <a:r>
              <a:rPr lang="en-AU" sz="3200" dirty="0"/>
              <a:t>Davidson et al, 2019</a:t>
            </a:r>
            <a:br>
              <a:rPr lang="en-AU" sz="3200" dirty="0"/>
            </a:br>
            <a:r>
              <a:rPr lang="en-AU" sz="3200" dirty="0"/>
              <a:t>Di </a:t>
            </a:r>
            <a:r>
              <a:rPr lang="en-AU" sz="3200" dirty="0" err="1"/>
              <a:t>Ninni</a:t>
            </a:r>
            <a:r>
              <a:rPr lang="en-AU" sz="3200" dirty="0"/>
              <a:t> et al, 2019</a:t>
            </a:r>
            <a:br>
              <a:rPr lang="en-AU" sz="3200" dirty="0"/>
            </a:br>
            <a:r>
              <a:rPr lang="en-AU" sz="3200" dirty="0"/>
              <a:t>Davidson et al., 2020</a:t>
            </a:r>
            <a:br>
              <a:rPr lang="en-AU" sz="3200" dirty="0"/>
            </a:br>
            <a:r>
              <a:rPr lang="en-AU" sz="3200" dirty="0"/>
              <a:t>Borg et al., 2020</a:t>
            </a: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Verification and consistency of simulations:</a:t>
            </a:r>
            <a:br>
              <a:rPr lang="en-AU" sz="3200" dirty="0"/>
            </a:br>
            <a:r>
              <a:rPr lang="en-AU" sz="3200" dirty="0" err="1"/>
              <a:t>Paonessa</a:t>
            </a:r>
            <a:r>
              <a:rPr lang="en-AU" sz="3200" dirty="0"/>
              <a:t> et al, 2020</a:t>
            </a:r>
            <a:br>
              <a:rPr lang="en-AU" sz="3200" dirty="0"/>
            </a:br>
            <a:br>
              <a:rPr lang="en-AU" sz="3200" dirty="0"/>
            </a:br>
            <a:r>
              <a:rPr lang="en-AU" sz="3200" dirty="0"/>
              <a:t>Estimating the impact of not using FEE patterns:</a:t>
            </a:r>
            <a:br>
              <a:rPr lang="en-AU" sz="3200" dirty="0"/>
            </a:br>
            <a:r>
              <a:rPr lang="en-AU" sz="3200" dirty="0" err="1"/>
              <a:t>Wijnholds</a:t>
            </a:r>
            <a:r>
              <a:rPr lang="en-AU" sz="3200" dirty="0"/>
              <a:t> 2020</a:t>
            </a:r>
            <a:br>
              <a:rPr lang="en-AU" sz="3200" dirty="0"/>
            </a:br>
            <a:r>
              <a:rPr lang="en-AU" sz="3200" dirty="0"/>
              <a:t>Jones &amp; Wayth, 2020</a:t>
            </a:r>
          </a:p>
        </p:txBody>
      </p:sp>
    </p:spTree>
    <p:extLst>
      <p:ext uri="{BB962C8B-B14F-4D97-AF65-F5344CB8AC3E}">
        <p14:creationId xmlns:p14="http://schemas.microsoft.com/office/powerpoint/2010/main" val="165579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C5F8AB-5078-0240-BB8F-F4B976FD8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76802" y="977556"/>
            <a:ext cx="22465987" cy="12738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B825-2909-4849-852A-A30B0D09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6411" y="3"/>
            <a:ext cx="19851189" cy="977552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C00000"/>
                </a:solidFill>
              </a:rPr>
              <a:t>SKA-Low Prototypes – 2</a:t>
            </a:r>
            <a:r>
              <a:rPr lang="en-AU" baseline="30000" dirty="0">
                <a:solidFill>
                  <a:srgbClr val="C00000"/>
                </a:solidFill>
              </a:rPr>
              <a:t>nd</a:t>
            </a:r>
            <a:r>
              <a:rPr lang="en-AU" dirty="0">
                <a:solidFill>
                  <a:srgbClr val="C00000"/>
                </a:solidFill>
              </a:rPr>
              <a:t> generation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3FBD9A-A16A-DC49-9DE6-4AF85EBCAF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89184" y="1955108"/>
            <a:ext cx="8494816" cy="11297757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AU" b="1" dirty="0"/>
              <a:t>SKA1-Low specs:</a:t>
            </a:r>
          </a:p>
          <a:p>
            <a:pPr marL="762010" lvl="1" indent="-762010">
              <a:buFont typeface="Arial" panose="020B0604020202020204" pitchFamily="34" charset="0"/>
              <a:buChar char="•"/>
            </a:pPr>
            <a:r>
              <a:rPr lang="en-AU" dirty="0"/>
              <a:t>512 stations</a:t>
            </a:r>
            <a:br>
              <a:rPr lang="en-AU" dirty="0"/>
            </a:br>
            <a:endParaRPr lang="en-AU" dirty="0"/>
          </a:p>
          <a:p>
            <a:pPr marL="762010" lvl="1" indent="-762010">
              <a:buFont typeface="Arial" panose="020B0604020202020204" pitchFamily="34" charset="0"/>
              <a:buChar char="•"/>
            </a:pPr>
            <a:r>
              <a:rPr lang="en-AU" dirty="0"/>
              <a:t>256 antennas / station</a:t>
            </a:r>
          </a:p>
          <a:p>
            <a:pPr marL="762010" lvl="1" indent="-762010">
              <a:buFont typeface="Arial" panose="020B0604020202020204" pitchFamily="34" charset="0"/>
              <a:buChar char="•"/>
            </a:pPr>
            <a:r>
              <a:rPr lang="en-AU" dirty="0"/>
              <a:t>50-350 MHz</a:t>
            </a:r>
            <a:br>
              <a:rPr lang="en-AU" dirty="0"/>
            </a:br>
            <a:endParaRPr lang="en-AU" dirty="0"/>
          </a:p>
          <a:p>
            <a:pPr marL="762010" lvl="1" indent="-762010">
              <a:buFont typeface="Arial" panose="020B0604020202020204" pitchFamily="34" charset="0"/>
              <a:buChar char="•"/>
            </a:pPr>
            <a:r>
              <a:rPr lang="en-AU" dirty="0"/>
              <a:t>Full digital beamforming</a:t>
            </a:r>
            <a:br>
              <a:rPr lang="en-AU" dirty="0"/>
            </a:br>
            <a:endParaRPr lang="en-AU" dirty="0"/>
          </a:p>
          <a:p>
            <a:pPr marL="762010" lvl="1" indent="-762010">
              <a:buFont typeface="Arial" panose="020B0604020202020204" pitchFamily="34" charset="0"/>
              <a:buChar char="•"/>
            </a:pPr>
            <a:r>
              <a:rPr lang="en-AU" dirty="0"/>
              <a:t>300 MHz instantaneous bandwidth</a:t>
            </a:r>
          </a:p>
          <a:p>
            <a:pPr marL="762010" lvl="1" indent="-762010">
              <a:buFont typeface="Arial" panose="020B0604020202020204" pitchFamily="34" charset="0"/>
              <a:buChar char="•"/>
            </a:pPr>
            <a:endParaRPr lang="en-AU" dirty="0"/>
          </a:p>
          <a:p>
            <a:pPr marL="762010" lvl="1" indent="-762010">
              <a:buFont typeface="Arial" panose="020B0604020202020204" pitchFamily="34" charset="0"/>
              <a:buChar char="•"/>
            </a:pPr>
            <a:r>
              <a:rPr lang="en-AU" dirty="0"/>
              <a:t>Current prototypes:</a:t>
            </a:r>
          </a:p>
          <a:p>
            <a:pPr marL="1827623" lvl="2" indent="-762010">
              <a:buFont typeface="Arial" panose="020B0604020202020204" pitchFamily="34" charset="0"/>
              <a:buChar char="•"/>
            </a:pPr>
            <a:r>
              <a:rPr lang="en-AU" dirty="0"/>
              <a:t>EDA2</a:t>
            </a:r>
          </a:p>
          <a:p>
            <a:pPr marL="1827623" lvl="2" indent="-762010">
              <a:buFont typeface="Arial" panose="020B0604020202020204" pitchFamily="34" charset="0"/>
              <a:buChar char="•"/>
            </a:pPr>
            <a:r>
              <a:rPr lang="en-AU" dirty="0"/>
              <a:t>AAVS2</a:t>
            </a:r>
          </a:p>
        </p:txBody>
      </p:sp>
    </p:spTree>
    <p:extLst>
      <p:ext uri="{BB962C8B-B14F-4D97-AF65-F5344CB8AC3E}">
        <p14:creationId xmlns:p14="http://schemas.microsoft.com/office/powerpoint/2010/main" val="301345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B60DCE-76DB-5F4C-A763-1585DD38D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4"/>
            <a:ext cx="24384000" cy="1370163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28E4D-D99A-8547-AB1C-3BACEB2F2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AE979-0960-DD45-B2FE-B2CA9514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41374-03AE-924F-9568-6EE3990F011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8BAFD-0DBC-1349-A35B-7077133F00E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67504" y="-533563"/>
            <a:ext cx="16738600" cy="12382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AU" dirty="0"/>
              <a:t>Engineering Development Array 2 – Completed June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F49F2E-1F08-B541-8549-E7104904A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7321" y="626311"/>
            <a:ext cx="7216680" cy="4820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617133-AD58-C44C-BE27-8EC6EED8A286}"/>
              </a:ext>
            </a:extLst>
          </p:cNvPr>
          <p:cNvSpPr txBox="1"/>
          <p:nvPr/>
        </p:nvSpPr>
        <p:spPr>
          <a:xfrm>
            <a:off x="18080779" y="0"/>
            <a:ext cx="58817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EDA2 facing north-east</a:t>
            </a:r>
            <a:br>
              <a:rPr lang="en-AU" sz="3200" dirty="0"/>
            </a:br>
            <a:r>
              <a:rPr lang="en-AU" sz="3200" dirty="0"/>
              <a:t>Wayth et al, 2021. SPIE JATIS.</a:t>
            </a:r>
          </a:p>
        </p:txBody>
      </p:sp>
    </p:spTree>
    <p:extLst>
      <p:ext uri="{BB962C8B-B14F-4D97-AF65-F5344CB8AC3E}">
        <p14:creationId xmlns:p14="http://schemas.microsoft.com/office/powerpoint/2010/main" val="2318597869"/>
      </p:ext>
    </p:extLst>
  </p:cSld>
  <p:clrMapOvr>
    <a:masterClrMapping/>
  </p:clrMapOvr>
</p:sld>
</file>

<file path=ppt/theme/theme1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</TotalTime>
  <Words>1105</Words>
  <Application>Microsoft Macintosh PowerPoint</Application>
  <PresentationFormat>Custom</PresentationFormat>
  <Paragraphs>186</Paragraphs>
  <Slides>32</Slides>
  <Notes>9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Lucida Sans</vt:lpstr>
      <vt:lpstr>Arial</vt:lpstr>
      <vt:lpstr>Verdana</vt:lpstr>
      <vt:lpstr>Gill Sans</vt:lpstr>
      <vt:lpstr>Helvetica Neue</vt:lpstr>
      <vt:lpstr>SimSun</vt:lpstr>
      <vt:lpstr>SKAO</vt:lpstr>
      <vt:lpstr>SKA LOW 2022 Meeting</vt:lpstr>
      <vt:lpstr>Summary of AAVS1</vt:lpstr>
      <vt:lpstr>Results: AAVS1 Sun-based calibration (Apr 2018)</vt:lpstr>
      <vt:lpstr>SKALA2 element patterns @160 MHz: amplitude</vt:lpstr>
      <vt:lpstr>SKALA2 element patterns @160 MHz: phase</vt:lpstr>
      <vt:lpstr>AAVS1 Results: calibration model</vt:lpstr>
      <vt:lpstr>Post AAVS1 questions motivating the Bridging Arrays</vt:lpstr>
      <vt:lpstr>SKA-Low Prototypes – 2nd generation</vt:lpstr>
      <vt:lpstr>PowerPoint Presentation</vt:lpstr>
      <vt:lpstr>PowerPoint Presentation</vt:lpstr>
      <vt:lpstr>PowerPoint Presentation</vt:lpstr>
      <vt:lpstr>Types of data recorded</vt:lpstr>
      <vt:lpstr>Goals for the 2nd generation “bridging” arrays</vt:lpstr>
      <vt:lpstr>Calibration (around midday) in all frequency channels every few days</vt:lpstr>
      <vt:lpstr>Results: stability of delay solutions - EDA2</vt:lpstr>
      <vt:lpstr>Outputs: all-sky images, every 2 seconds</vt:lpstr>
      <vt:lpstr>Results: temperature dependent gain effect</vt:lpstr>
      <vt:lpstr>Results: sensitivity</vt:lpstr>
      <vt:lpstr>Results: EDA2 sensitivity</vt:lpstr>
      <vt:lpstr>Verification of FEE patterns via solar calibration</vt:lpstr>
      <vt:lpstr>Jones matrix components – AAVS2 example ant 0,1</vt:lpstr>
      <vt:lpstr>AAVS2 110 MHz results: cal vs model</vt:lpstr>
      <vt:lpstr>PowerPoint Presentation</vt:lpstr>
      <vt:lpstr>Stddev over time for each antenna – AAVS2 110 MHz</vt:lpstr>
      <vt:lpstr>Stddev over time for each antenna – EDA2 230 MHz</vt:lpstr>
      <vt:lpstr>Model phases for different ants, freqs (same scale)</vt:lpstr>
      <vt:lpstr>Conclusions</vt:lpstr>
      <vt:lpstr>PowerPoint Presentation</vt:lpstr>
      <vt:lpstr>Cross power examples – amp &amp; phase</vt:lpstr>
      <vt:lpstr>Does rest of sky bias model? Not after GC sets (EDA 230 MHz)</vt:lpstr>
      <vt:lpstr>PowerPoint Presentation</vt:lpstr>
      <vt:lpstr>Guidelines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 LOW 2022 Meeting</dc:title>
  <dc:creator>van Es, Andre</dc:creator>
  <cp:lastModifiedBy>Randall Wayth</cp:lastModifiedBy>
  <cp:revision>71</cp:revision>
  <dcterms:created xsi:type="dcterms:W3CDTF">2021-07-04T07:07:33Z</dcterms:created>
  <dcterms:modified xsi:type="dcterms:W3CDTF">2022-02-04T08:27:07Z</dcterms:modified>
</cp:coreProperties>
</file>