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60" r:id="rId3"/>
    <p:sldId id="261" r:id="rId4"/>
    <p:sldId id="262" r:id="rId5"/>
    <p:sldId id="269" r:id="rId6"/>
    <p:sldId id="263" r:id="rId7"/>
    <p:sldId id="264" r:id="rId8"/>
    <p:sldId id="265" r:id="rId9"/>
    <p:sldId id="266" r:id="rId10"/>
    <p:sldId id="267" r:id="rId11"/>
    <p:sldId id="268" r:id="rId12"/>
    <p:sldId id="270" r:id="rId13"/>
    <p:sldId id="271" r:id="rId14"/>
    <p:sldId id="276" r:id="rId15"/>
    <p:sldId id="272" r:id="rId16"/>
    <p:sldId id="273" r:id="rId17"/>
    <p:sldId id="274" r:id="rId18"/>
    <p:sldId id="275" r:id="rId19"/>
    <p:sldId id="258" r:id="rId20"/>
  </p:sldIdLst>
  <p:sldSz cx="24384000" cy="13716000"/>
  <p:notesSz cx="6858000" cy="9144000"/>
  <p:embeddedFontLst>
    <p:embeddedFont>
      <p:font typeface="Cambria Math" panose="02040503050406030204" pitchFamily="18" charset="0"/>
      <p:regular r:id="rId22"/>
    </p:embeddedFont>
    <p:embeddedFont>
      <p:font typeface="Helvetica Neue" panose="02000503000000020004" pitchFamily="2" charset="0"/>
      <p:regular r:id="rId23"/>
      <p:bold r:id="rId24"/>
      <p:italic r:id="rId25"/>
      <p:boldItalic r:id="rId26"/>
    </p:embeddedFont>
    <p:embeddedFont>
      <p:font typeface="Verdana" panose="020B0604030504040204" pitchFamily="3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1" roundtripDataSignature="AMtx7mjSvYqbBUXSUphjZdhwajF0rXa9m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91"/>
    <p:restoredTop sz="94490"/>
  </p:normalViewPr>
  <p:slideViewPr>
    <p:cSldViewPr snapToGrid="0" snapToObjects="1">
      <p:cViewPr varScale="1">
        <p:scale>
          <a:sx n="59" d="100"/>
          <a:sy n="59" d="100"/>
        </p:scale>
        <p:origin x="376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3" name="Google Shape;33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9347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9347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9" name="Google Shape;49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www.skao.int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- Front Photo Day">
  <p:cSld name="Cover - Front Photo Da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8"/>
          <p:cNvSpPr>
            <a:spLocks noGrp="1"/>
          </p:cNvSpPr>
          <p:nvPr>
            <p:ph type="pic" idx="2"/>
          </p:nvPr>
        </p:nvSpPr>
        <p:spPr>
          <a:xfrm>
            <a:off x="0" y="2605857"/>
            <a:ext cx="24384000" cy="11146966"/>
          </a:xfrm>
          <a:prstGeom prst="rect">
            <a:avLst/>
          </a:prstGeom>
          <a:noFill/>
          <a:ln>
            <a:noFill/>
          </a:ln>
        </p:spPr>
      </p:sp>
      <p:sp>
        <p:nvSpPr>
          <p:cNvPr id="15" name="Google Shape;15;p8"/>
          <p:cNvSpPr txBox="1">
            <a:spLocks noGrp="1"/>
          </p:cNvSpPr>
          <p:nvPr>
            <p:ph type="title"/>
          </p:nvPr>
        </p:nvSpPr>
        <p:spPr>
          <a:xfrm>
            <a:off x="8912276" y="2976159"/>
            <a:ext cx="14145134" cy="1810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0" rIns="50800" bIns="508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8"/>
          <p:cNvSpPr txBox="1">
            <a:spLocks noGrp="1"/>
          </p:cNvSpPr>
          <p:nvPr>
            <p:ph type="body" idx="1"/>
          </p:nvPr>
        </p:nvSpPr>
        <p:spPr>
          <a:xfrm>
            <a:off x="8919185" y="4865833"/>
            <a:ext cx="14131316" cy="1524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Verdana"/>
              <a:buNone/>
              <a:defRPr sz="5000"/>
            </a:lvl1pPr>
            <a:lvl2pPr marL="914400" lvl="1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Verdana"/>
              <a:buNone/>
              <a:defRPr sz="5000"/>
            </a:lvl2pPr>
            <a:lvl3pPr marL="1371600" lvl="2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Verdana"/>
              <a:buNone/>
              <a:defRPr sz="5000"/>
            </a:lvl3pPr>
            <a:lvl4pPr marL="1828800" lvl="3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Verdana"/>
              <a:buNone/>
              <a:defRPr sz="5000"/>
            </a:lvl4pPr>
            <a:lvl5pPr marL="2286000" lvl="4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0"/>
              <a:buFont typeface="Verdana"/>
              <a:buNone/>
              <a:defRPr sz="5000"/>
            </a:lvl5pPr>
            <a:lvl6pPr marL="2743200" lvl="5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6pPr>
            <a:lvl7pPr marL="3200400" lvl="6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7pPr>
            <a:lvl8pPr marL="3657600" lvl="7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8pPr>
            <a:lvl9pPr marL="4114800" lvl="8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8"/>
          <p:cNvSpPr txBox="1">
            <a:spLocks noGrp="1"/>
          </p:cNvSpPr>
          <p:nvPr>
            <p:ph type="body" idx="3"/>
          </p:nvPr>
        </p:nvSpPr>
        <p:spPr>
          <a:xfrm>
            <a:off x="8905367" y="6561516"/>
            <a:ext cx="14145134" cy="723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Font typeface="Verdana"/>
              <a:buNone/>
              <a:defRPr sz="4000" b="0"/>
            </a:lvl1pPr>
            <a:lvl2pPr marL="914400" lvl="1" indent="-3429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6pPr>
            <a:lvl7pPr marL="3200400" lvl="6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7pPr>
            <a:lvl8pPr marL="3657600" lvl="7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8pPr>
            <a:lvl9pPr marL="4114800" lvl="8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8"/>
          <p:cNvSpPr txBox="1">
            <a:spLocks noGrp="1"/>
          </p:cNvSpPr>
          <p:nvPr>
            <p:ph type="body" idx="4"/>
          </p:nvPr>
        </p:nvSpPr>
        <p:spPr>
          <a:xfrm>
            <a:off x="8905367" y="7456269"/>
            <a:ext cx="14145134" cy="723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Verdana"/>
              <a:buNone/>
              <a:defRPr sz="3500"/>
            </a:lvl1pPr>
            <a:lvl2pPr marL="914400" lvl="1" indent="-3429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6pPr>
            <a:lvl7pPr marL="3200400" lvl="6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7pPr>
            <a:lvl8pPr marL="3657600" lvl="7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8pPr>
            <a:lvl9pPr marL="4114800" lvl="8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9pPr>
          </a:lstStyle>
          <a:p>
            <a:endParaRPr/>
          </a:p>
        </p:txBody>
      </p:sp>
      <p:pic>
        <p:nvPicPr>
          <p:cNvPr id="19" name="Google Shape;19;p8" descr="Imag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63072" y="682101"/>
            <a:ext cx="5991906" cy="1810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- Back" type="tx">
  <p:cSld name="TITLE_AND_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0"/>
          <p:cNvSpPr/>
          <p:nvPr/>
        </p:nvSpPr>
        <p:spPr>
          <a:xfrm>
            <a:off x="-6429" y="-51572"/>
            <a:ext cx="24422258" cy="13819144"/>
          </a:xfrm>
          <a:prstGeom prst="rect">
            <a:avLst/>
          </a:prstGeom>
          <a:gradFill>
            <a:gsLst>
              <a:gs pos="0">
                <a:srgbClr val="070168"/>
              </a:gs>
              <a:gs pos="50129">
                <a:srgbClr val="070168"/>
              </a:gs>
              <a:gs pos="73988">
                <a:srgbClr val="760468"/>
              </a:gs>
              <a:gs pos="95475">
                <a:srgbClr val="E50869"/>
              </a:gs>
              <a:gs pos="100000">
                <a:srgbClr val="E50869"/>
              </a:gs>
            </a:gsLst>
            <a:lin ang="8100000" scaled="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F0569"/>
              </a:buClr>
              <a:buSzPts val="5200"/>
              <a:buFont typeface="Gill Sans"/>
              <a:buNone/>
            </a:pPr>
            <a:endParaRPr sz="52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6" name="Google Shape;26;p10"/>
          <p:cNvSpPr txBox="1">
            <a:spLocks noGrp="1"/>
          </p:cNvSpPr>
          <p:nvPr>
            <p:ph type="body" idx="1"/>
          </p:nvPr>
        </p:nvSpPr>
        <p:spPr>
          <a:xfrm>
            <a:off x="1270000" y="1763786"/>
            <a:ext cx="10934700" cy="2420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Verdana"/>
              <a:buNone/>
              <a:defRPr sz="4800">
                <a:solidFill>
                  <a:srgbClr val="FFFFFF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6pPr>
            <a:lvl7pPr marL="3200400" lvl="6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7pPr>
            <a:lvl8pPr marL="3657600" lvl="7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8pPr>
            <a:lvl9pPr marL="4114800" lvl="8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9pPr>
          </a:lstStyle>
          <a:p>
            <a:endParaRPr/>
          </a:p>
        </p:txBody>
      </p:sp>
      <p:pic>
        <p:nvPicPr>
          <p:cNvPr id="27" name="Google Shape;27;p10" descr="skao_logo_2021_white_rgb.ai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70000" y="11126040"/>
            <a:ext cx="4311412" cy="1194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10" descr="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31089" y="1008244"/>
            <a:ext cx="13921972" cy="11699512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10"/>
          <p:cNvSpPr txBox="1"/>
          <p:nvPr/>
        </p:nvSpPr>
        <p:spPr>
          <a:xfrm>
            <a:off x="19050000" y="10986867"/>
            <a:ext cx="4045492" cy="1473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60"/>
              <a:buFont typeface="Verdana"/>
              <a:buNone/>
            </a:pPr>
            <a:r>
              <a:rPr lang="en-US" sz="4560" b="0" i="0" u="sng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www.skao.int</a:t>
            </a:r>
            <a:endParaRPr/>
          </a:p>
        </p:txBody>
      </p:sp>
      <p:sp>
        <p:nvSpPr>
          <p:cNvPr id="30" name="Google Shape;30;p10"/>
          <p:cNvSpPr txBox="1"/>
          <p:nvPr/>
        </p:nvSpPr>
        <p:spPr>
          <a:xfrm>
            <a:off x="1270000" y="7660422"/>
            <a:ext cx="6820742" cy="3431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norm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Verdana"/>
              <a:buNone/>
            </a:pPr>
            <a:r>
              <a:rPr lang="en-US" sz="2400" b="0" i="1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We recognise and acknowledge the Indigenous peoples and cultures that have traditionally lived on the lands on which our facilities are located.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 - White - numbered">
  <p:cSld name="Title &amp; Bullets - White - numbered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9"/>
          <p:cNvSpPr txBox="1">
            <a:spLocks noGrp="1"/>
          </p:cNvSpPr>
          <p:nvPr>
            <p:ph type="title"/>
          </p:nvPr>
        </p:nvSpPr>
        <p:spPr>
          <a:xfrm>
            <a:off x="762000" y="351453"/>
            <a:ext cx="22860552" cy="189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0" rIns="50800" bIns="508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Verdana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9"/>
          <p:cNvSpPr txBox="1">
            <a:spLocks noGrp="1"/>
          </p:cNvSpPr>
          <p:nvPr>
            <p:ph type="body" idx="1"/>
          </p:nvPr>
        </p:nvSpPr>
        <p:spPr>
          <a:xfrm>
            <a:off x="768074" y="2354788"/>
            <a:ext cx="22860552" cy="101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lvl="0" indent="-609600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Verdana"/>
              <a:buChar char="•"/>
              <a:defRPr/>
            </a:lvl1pPr>
            <a:lvl2pPr marL="914400" lvl="1" indent="-596900" algn="l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chemeClr val="accent1"/>
              </a:buClr>
              <a:buSzPts val="5800"/>
              <a:buFont typeface="Verdana"/>
              <a:buChar char="•"/>
              <a:defRPr sz="5800"/>
            </a:lvl2pPr>
            <a:lvl3pPr marL="1371600" lvl="2" indent="-558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Verdana"/>
              <a:buChar char="•"/>
              <a:defRPr sz="5200"/>
            </a:lvl3pPr>
            <a:lvl4pPr marL="1828800" lvl="3" indent="-508000" algn="l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Verdana"/>
              <a:buChar char="•"/>
              <a:defRPr sz="4400"/>
            </a:lvl4pPr>
            <a:lvl5pPr marL="2286000" lvl="4" indent="-43180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Verdana"/>
              <a:buChar char="•"/>
              <a:defRPr sz="3200"/>
            </a:lvl5pPr>
            <a:lvl6pPr marL="2743200" lvl="5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6pPr>
            <a:lvl7pPr marL="3200400" lvl="6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7pPr>
            <a:lvl8pPr marL="3657600" lvl="7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8pPr>
            <a:lvl9pPr marL="4114800" lvl="8" indent="-322326" algn="l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1476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9"/>
          <p:cNvSpPr txBox="1">
            <a:spLocks noGrp="1"/>
          </p:cNvSpPr>
          <p:nvPr>
            <p:ph type="sldNum" idx="12"/>
          </p:nvPr>
        </p:nvSpPr>
        <p:spPr>
          <a:xfrm>
            <a:off x="23241000" y="13207999"/>
            <a:ext cx="889000" cy="406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1pPr>
            <a:lvl2pPr marL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2pPr>
            <a:lvl3pPr marL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3pPr>
            <a:lvl4pPr marL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4pPr>
            <a:lvl5pPr marL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5pPr>
            <a:lvl6pPr marL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6pPr>
            <a:lvl7pPr marL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7pPr>
            <a:lvl8pPr marL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8pPr>
            <a:lvl9pPr marL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4566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"/>
          <p:cNvSpPr txBox="1">
            <a:spLocks noGrp="1"/>
          </p:cNvSpPr>
          <p:nvPr>
            <p:ph type="title"/>
          </p:nvPr>
        </p:nvSpPr>
        <p:spPr>
          <a:xfrm>
            <a:off x="762000" y="351453"/>
            <a:ext cx="22962945" cy="189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0" rIns="50800" bIns="508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Verdana"/>
              <a:buNone/>
              <a:defRPr sz="6000" b="1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6000"/>
              <a:buFont typeface="Verdana"/>
              <a:buNone/>
              <a:defRPr sz="6000" b="1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6000"/>
              <a:buFont typeface="Verdana"/>
              <a:buNone/>
              <a:defRPr sz="6000" b="1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6000"/>
              <a:buFont typeface="Verdana"/>
              <a:buNone/>
              <a:defRPr sz="6000" b="1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6000"/>
              <a:buFont typeface="Verdana"/>
              <a:buNone/>
              <a:defRPr sz="6000" b="1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6000"/>
              <a:buFont typeface="Verdana"/>
              <a:buNone/>
              <a:defRPr sz="6000" b="1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6000"/>
              <a:buFont typeface="Verdana"/>
              <a:buNone/>
              <a:defRPr sz="6000" b="1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6000"/>
              <a:buFont typeface="Verdana"/>
              <a:buNone/>
              <a:defRPr sz="6000" b="1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6000"/>
              <a:buFont typeface="Verdana"/>
              <a:buNone/>
              <a:defRPr sz="6000" b="1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" name="Google Shape;7;p7"/>
          <p:cNvSpPr/>
          <p:nvPr/>
        </p:nvSpPr>
        <p:spPr>
          <a:xfrm>
            <a:off x="-1" y="13087348"/>
            <a:ext cx="24384001" cy="633184"/>
          </a:xfrm>
          <a:prstGeom prst="rect">
            <a:avLst/>
          </a:prstGeom>
          <a:gradFill>
            <a:gsLst>
              <a:gs pos="0">
                <a:srgbClr val="070168"/>
              </a:gs>
              <a:gs pos="50129">
                <a:srgbClr val="070168"/>
              </a:gs>
              <a:gs pos="76369">
                <a:srgbClr val="730368"/>
              </a:gs>
              <a:gs pos="100000">
                <a:srgbClr val="DF0569"/>
              </a:gs>
            </a:gsLst>
            <a:lin ang="8100000" scaled="0"/>
          </a:gra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F0569"/>
              </a:buClr>
              <a:buSzPts val="5200"/>
              <a:buFont typeface="Gill Sans"/>
              <a:buNone/>
            </a:pPr>
            <a:endParaRPr sz="5200" b="0" i="0" u="none" strike="noStrike" cap="none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8" name="Google Shape;8;p7"/>
          <p:cNvSpPr txBox="1">
            <a:spLocks noGrp="1"/>
          </p:cNvSpPr>
          <p:nvPr>
            <p:ph type="sldNum" idx="12"/>
          </p:nvPr>
        </p:nvSpPr>
        <p:spPr>
          <a:xfrm>
            <a:off x="23241000" y="13207999"/>
            <a:ext cx="889000" cy="406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defRPr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" name="Google Shape;9;p7"/>
          <p:cNvCxnSpPr/>
          <p:nvPr/>
        </p:nvCxnSpPr>
        <p:spPr>
          <a:xfrm>
            <a:off x="1625084" y="13068300"/>
            <a:ext cx="24384001" cy="0"/>
          </a:xfrm>
          <a:prstGeom prst="straightConnector1">
            <a:avLst/>
          </a:prstGeom>
          <a:noFill/>
          <a:ln w="12700" cap="flat" cmpd="sng">
            <a:solidFill>
              <a:srgbClr val="FFFFFF">
                <a:alpha val="49803"/>
              </a:srgbClr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10" name="Google Shape;10;p7" descr="Imag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3796" y="12547599"/>
            <a:ext cx="1041401" cy="104140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7"/>
          <p:cNvSpPr txBox="1"/>
          <p:nvPr/>
        </p:nvSpPr>
        <p:spPr>
          <a:xfrm>
            <a:off x="20620944" y="13201650"/>
            <a:ext cx="2550834" cy="406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</a:pPr>
            <a:r>
              <a:rPr lang="en-US" sz="20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Slide  /</a:t>
            </a:r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body" idx="1"/>
          </p:nvPr>
        </p:nvSpPr>
        <p:spPr>
          <a:xfrm>
            <a:off x="673100" y="3835400"/>
            <a:ext cx="23050500" cy="88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457200" marR="0" lvl="0" indent="-609600" algn="l" rtl="0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Verdana"/>
              <a:buChar char="•"/>
              <a:defRPr sz="60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596900" algn="l" rtl="0">
              <a:lnSpc>
                <a:spcPct val="100000"/>
              </a:lnSpc>
              <a:spcBef>
                <a:spcPts val="3600"/>
              </a:spcBef>
              <a:spcAft>
                <a:spcPts val="0"/>
              </a:spcAft>
              <a:buClr>
                <a:schemeClr val="accent1"/>
              </a:buClr>
              <a:buSzPts val="5800"/>
              <a:buFont typeface="Verdana"/>
              <a:buChar char="•"/>
              <a:defRPr sz="58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558800" algn="l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Verdana"/>
              <a:buChar char="•"/>
              <a:defRPr sz="5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508000" algn="l" rtl="0">
              <a:lnSpc>
                <a:spcPct val="100000"/>
              </a:lnSpc>
              <a:spcBef>
                <a:spcPts val="280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Verdana"/>
              <a:buChar char="•"/>
              <a:defRPr sz="44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431800" algn="l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Verdana"/>
              <a:buChar char="•"/>
              <a:defRPr sz="3200" b="0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561848" algn="l" rtl="0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5248"/>
              <a:buFont typeface="Verdana"/>
              <a:buChar char="•"/>
              <a:defRPr sz="6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561848" algn="l" rtl="0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5248"/>
              <a:buFont typeface="Verdana"/>
              <a:buChar char="•"/>
              <a:defRPr sz="6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561848" algn="l" rtl="0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5248"/>
              <a:buFont typeface="Verdana"/>
              <a:buChar char="•"/>
              <a:defRPr sz="6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561847" algn="l" rtl="0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rgbClr val="070168"/>
              </a:buClr>
              <a:buSzPts val="5248"/>
              <a:buFont typeface="Verdana"/>
              <a:buChar char="•"/>
              <a:defRPr sz="6400" b="0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1" descr="Image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13543" r="13542"/>
          <a:stretch/>
        </p:blipFill>
        <p:spPr>
          <a:xfrm>
            <a:off x="0" y="2605857"/>
            <a:ext cx="24384000" cy="11146966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1"/>
          <p:cNvSpPr txBox="1">
            <a:spLocks noGrp="1"/>
          </p:cNvSpPr>
          <p:nvPr>
            <p:ph type="title"/>
          </p:nvPr>
        </p:nvSpPr>
        <p:spPr>
          <a:xfrm>
            <a:off x="8912276" y="2976159"/>
            <a:ext cx="14145134" cy="1810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0" rIns="50800" bIns="508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Verdana"/>
              <a:buNone/>
            </a:pPr>
            <a:r>
              <a:rPr lang="en-US"/>
              <a:t>SKA LOW 2022 Meeting</a:t>
            </a:r>
            <a:endParaRPr/>
          </a:p>
        </p:txBody>
      </p:sp>
      <p:sp>
        <p:nvSpPr>
          <p:cNvPr id="37" name="Google Shape;37;p1"/>
          <p:cNvSpPr txBox="1">
            <a:spLocks noGrp="1"/>
          </p:cNvSpPr>
          <p:nvPr>
            <p:ph type="body" idx="1"/>
          </p:nvPr>
        </p:nvSpPr>
        <p:spPr>
          <a:xfrm>
            <a:off x="8919185" y="4865833"/>
            <a:ext cx="14131316" cy="1524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/>
            <a:r>
              <a:rPr lang="en-AU" dirty="0"/>
              <a:t>Overview of Station Calibration using EEPs</a:t>
            </a:r>
            <a:endParaRPr dirty="0"/>
          </a:p>
        </p:txBody>
      </p:sp>
      <p:sp>
        <p:nvSpPr>
          <p:cNvPr id="38" name="Google Shape;38;p1"/>
          <p:cNvSpPr txBox="1">
            <a:spLocks noGrp="1"/>
          </p:cNvSpPr>
          <p:nvPr>
            <p:ph type="body" idx="3"/>
          </p:nvPr>
        </p:nvSpPr>
        <p:spPr>
          <a:xfrm>
            <a:off x="8905367" y="6561516"/>
            <a:ext cx="14145134" cy="723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/>
            <a:r>
              <a:rPr lang="en-US" dirty="0"/>
              <a:t>Ravi </a:t>
            </a:r>
            <a:r>
              <a:rPr lang="en-US" dirty="0" err="1"/>
              <a:t>Subrahmanyan</a:t>
            </a:r>
            <a:r>
              <a:rPr lang="en-US" dirty="0"/>
              <a:t> [S&amp;A CSIRO, Curtin-CIRA]</a:t>
            </a:r>
            <a:endParaRPr dirty="0"/>
          </a:p>
        </p:txBody>
      </p:sp>
      <p:sp>
        <p:nvSpPr>
          <p:cNvPr id="39" name="Google Shape;39;p1"/>
          <p:cNvSpPr txBox="1">
            <a:spLocks noGrp="1"/>
          </p:cNvSpPr>
          <p:nvPr>
            <p:ph type="body" idx="4"/>
          </p:nvPr>
        </p:nvSpPr>
        <p:spPr>
          <a:xfrm>
            <a:off x="8905367" y="7456269"/>
            <a:ext cx="14145134" cy="723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Verdana"/>
              <a:buNone/>
            </a:pPr>
            <a:r>
              <a:rPr lang="en-US"/>
              <a:t>8 February 2022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6EE10F-1387-B748-AE76-AF1C023C0C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1F42B1-255B-C241-9103-38CB75260C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140642"/>
            <a:ext cx="8430622" cy="109903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819A66-1C93-FF4B-8A05-94AA3FAE1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0378" y="1140641"/>
            <a:ext cx="8430622" cy="109903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7DC36B-C359-B54A-8798-A727314D02D0}"/>
              </a:ext>
            </a:extLst>
          </p:cNvPr>
          <p:cNvSpPr txBox="1"/>
          <p:nvPr/>
        </p:nvSpPr>
        <p:spPr>
          <a:xfrm>
            <a:off x="9345022" y="1231018"/>
            <a:ext cx="574869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Measured (uncalibrated)</a:t>
            </a:r>
          </a:p>
          <a:p>
            <a:pPr algn="ctr"/>
            <a:r>
              <a:rPr lang="en-US" sz="4000" dirty="0"/>
              <a:t>Visibility amplitudes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FEC877-E688-9E49-9AB3-FAB8287D307E}"/>
              </a:ext>
            </a:extLst>
          </p:cNvPr>
          <p:cNvSpPr txBox="1"/>
          <p:nvPr/>
        </p:nvSpPr>
        <p:spPr>
          <a:xfrm>
            <a:off x="9477042" y="6747898"/>
            <a:ext cx="53751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Predicted (kelvin units)</a:t>
            </a:r>
          </a:p>
          <a:p>
            <a:pPr algn="ctr"/>
            <a:r>
              <a:rPr lang="en-US" sz="4000" dirty="0"/>
              <a:t>Visibility amplitudes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5E343B-A396-B34B-9403-990E1AC36637}"/>
              </a:ext>
            </a:extLst>
          </p:cNvPr>
          <p:cNvSpPr txBox="1"/>
          <p:nvPr/>
        </p:nvSpPr>
        <p:spPr>
          <a:xfrm>
            <a:off x="1800915" y="338595"/>
            <a:ext cx="66575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At time when GC is at zenith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FB87CC-00E5-E34E-B35B-DBA2F215F69E}"/>
              </a:ext>
            </a:extLst>
          </p:cNvPr>
          <p:cNvSpPr txBox="1"/>
          <p:nvPr/>
        </p:nvSpPr>
        <p:spPr>
          <a:xfrm>
            <a:off x="14541128" y="338595"/>
            <a:ext cx="89691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At time when Sun transits the meridian</a:t>
            </a:r>
          </a:p>
        </p:txBody>
      </p:sp>
    </p:spTree>
    <p:extLst>
      <p:ext uri="{BB962C8B-B14F-4D97-AF65-F5344CB8AC3E}">
        <p14:creationId xmlns:p14="http://schemas.microsoft.com/office/powerpoint/2010/main" val="954122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DFE92-7D1F-BE4A-8F66-4100AD043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980324"/>
            <a:ext cx="13594080" cy="1257742"/>
          </a:xfrm>
        </p:spPr>
        <p:txBody>
          <a:bodyPr/>
          <a:lstStyle/>
          <a:p>
            <a:r>
              <a:rPr lang="en-US" b="0" dirty="0"/>
              <a:t>Antenna-based gain solutions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29E940-5B03-0E49-8D10-F5BD9AEA2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4156" y="3722474"/>
            <a:ext cx="21896843" cy="737224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4000" dirty="0"/>
              <a:t>Comparing the 31125 baseline visibility predictions &amp; measurements.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XX and YY correlations separately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Solving for 250 amp/</a:t>
            </a:r>
            <a:r>
              <a:rPr lang="en-US" sz="4000" dirty="0" err="1"/>
              <a:t>phs</a:t>
            </a:r>
            <a:r>
              <a:rPr lang="en-US" sz="4000" dirty="0"/>
              <a:t> gain solutions independently at each time 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Using MIRIAD SELFCAL.  Although this is “calibration” and not “self-calibration”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Removing common mode gain drifts – which do not affect station beamforming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AAF6B-2080-374C-B41E-7C6EC9971A4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628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6D2FB4-A677-E64C-A909-83AE56D0D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286" y="1129394"/>
            <a:ext cx="15780657" cy="1183549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A1C223-49A9-464F-A68A-1FDBA847670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CBD724C-88DF-7449-892E-18EA815EC541}"/>
              </a:ext>
            </a:extLst>
          </p:cNvPr>
          <p:cNvSpPr txBox="1">
            <a:spLocks/>
          </p:cNvSpPr>
          <p:nvPr/>
        </p:nvSpPr>
        <p:spPr>
          <a:xfrm>
            <a:off x="762000" y="980324"/>
            <a:ext cx="19507200" cy="1257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0" rIns="50800" bIns="508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Verdana"/>
              <a:buNone/>
              <a:defRPr sz="6000" b="1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Font typeface="Verdana"/>
              <a:buNone/>
              <a:defRPr sz="6000" b="1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Font typeface="Verdana"/>
              <a:buNone/>
              <a:defRPr sz="6000" b="1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Font typeface="Verdana"/>
              <a:buNone/>
              <a:defRPr sz="6000" b="1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Font typeface="Verdana"/>
              <a:buNone/>
              <a:defRPr sz="6000" b="1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Font typeface="Verdana"/>
              <a:buNone/>
              <a:defRPr sz="6000" b="1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Font typeface="Verdana"/>
              <a:buNone/>
              <a:defRPr sz="6000" b="1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Font typeface="Verdana"/>
              <a:buNone/>
              <a:defRPr sz="6000" b="1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Font typeface="Verdana"/>
              <a:buNone/>
              <a:defRPr sz="6000" b="1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r>
              <a:rPr lang="en-US" b="0" dirty="0"/>
              <a:t>Antenna-based intrastation gain solutions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82C769-DF71-814C-99CE-D391DD9D8E68}"/>
              </a:ext>
            </a:extLst>
          </p:cNvPr>
          <p:cNvSpPr txBox="1"/>
          <p:nvPr/>
        </p:nvSpPr>
        <p:spPr>
          <a:xfrm>
            <a:off x="2498090" y="6504057"/>
            <a:ext cx="38347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Amplitude gains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32F25B-FE2B-BD45-9D49-D5F589EC6FA3}"/>
              </a:ext>
            </a:extLst>
          </p:cNvPr>
          <p:cNvSpPr txBox="1"/>
          <p:nvPr/>
        </p:nvSpPr>
        <p:spPr>
          <a:xfrm>
            <a:off x="5709496" y="3801472"/>
            <a:ext cx="30780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X-pol</a:t>
            </a:r>
          </a:p>
          <a:p>
            <a:pPr algn="ctr"/>
            <a:r>
              <a:rPr lang="en-US" sz="4000" dirty="0"/>
              <a:t>STD = 0.059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C8758E-3E19-C642-BC34-45173F34F796}"/>
              </a:ext>
            </a:extLst>
          </p:cNvPr>
          <p:cNvSpPr txBox="1"/>
          <p:nvPr/>
        </p:nvSpPr>
        <p:spPr>
          <a:xfrm>
            <a:off x="5709495" y="8729182"/>
            <a:ext cx="307808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Y-pol</a:t>
            </a:r>
          </a:p>
          <a:p>
            <a:pPr algn="ctr"/>
            <a:r>
              <a:rPr lang="en-US" sz="4000" dirty="0"/>
              <a:t>STD = 0.060</a:t>
            </a:r>
          </a:p>
        </p:txBody>
      </p:sp>
    </p:spTree>
    <p:extLst>
      <p:ext uri="{BB962C8B-B14F-4D97-AF65-F5344CB8AC3E}">
        <p14:creationId xmlns:p14="http://schemas.microsoft.com/office/powerpoint/2010/main" val="4074339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1EA7052-2840-2B48-B53D-5DB2651ED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7828" y="980324"/>
            <a:ext cx="15624025" cy="1171801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A1C223-49A9-464F-A68A-1FDBA847670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tabLst/>
              <a:defRPr/>
            </a:pPr>
            <a:fld id="{00000000-1234-1234-1234-123412341234}" type="slidenum"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Verdana"/>
                <a:buNone/>
                <a:tabLst/>
                <a:defRPr/>
              </a:pPr>
              <a:t>13</a:t>
            </a:fld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CBD724C-88DF-7449-892E-18EA815EC541}"/>
              </a:ext>
            </a:extLst>
          </p:cNvPr>
          <p:cNvSpPr txBox="1">
            <a:spLocks/>
          </p:cNvSpPr>
          <p:nvPr/>
        </p:nvSpPr>
        <p:spPr>
          <a:xfrm>
            <a:off x="762000" y="980324"/>
            <a:ext cx="19507200" cy="1257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0" rIns="50800" bIns="508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Verdana"/>
              <a:buNone/>
              <a:defRPr sz="6000" b="1" i="0" u="none" strike="noStrike" cap="none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Font typeface="Verdana"/>
              <a:buNone/>
              <a:defRPr sz="6000" b="1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Font typeface="Verdana"/>
              <a:buNone/>
              <a:defRPr sz="6000" b="1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Font typeface="Verdana"/>
              <a:buNone/>
              <a:defRPr sz="6000" b="1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Font typeface="Verdana"/>
              <a:buNone/>
              <a:defRPr sz="6000" b="1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Font typeface="Verdana"/>
              <a:buNone/>
              <a:defRPr sz="6000" b="1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Font typeface="Verdana"/>
              <a:buNone/>
              <a:defRPr sz="6000" b="1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Font typeface="Verdana"/>
              <a:buNone/>
              <a:defRPr sz="6000" b="1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168"/>
              </a:buClr>
              <a:buSzPts val="1800"/>
              <a:buFont typeface="Verdana"/>
              <a:buNone/>
              <a:defRPr sz="6000" b="1" i="0" u="none" strike="noStrike" cap="none">
                <a:solidFill>
                  <a:srgbClr val="07016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0A68"/>
              </a:buClr>
              <a:buSzPts val="6000"/>
              <a:buFont typeface="Verdana"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70A68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t>Antenna-based intrastation gain solutions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82C769-DF71-814C-99CE-D391DD9D8E68}"/>
              </a:ext>
            </a:extLst>
          </p:cNvPr>
          <p:cNvSpPr txBox="1"/>
          <p:nvPr/>
        </p:nvSpPr>
        <p:spPr>
          <a:xfrm>
            <a:off x="2498090" y="6504057"/>
            <a:ext cx="30075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dirty="0"/>
              <a:t>Phase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gains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D28249-956E-A94F-94AF-24026E86361D}"/>
              </a:ext>
            </a:extLst>
          </p:cNvPr>
          <p:cNvSpPr txBox="1"/>
          <p:nvPr/>
        </p:nvSpPr>
        <p:spPr>
          <a:xfrm>
            <a:off x="4358696" y="3709342"/>
            <a:ext cx="37914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X-pol</a:t>
            </a:r>
          </a:p>
          <a:p>
            <a:pPr algn="ctr"/>
            <a:r>
              <a:rPr lang="en-US" sz="4000" dirty="0"/>
              <a:t>STD = 5.99 deg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BDF0EC-5910-2142-A4CA-5D50F22EABF9}"/>
              </a:ext>
            </a:extLst>
          </p:cNvPr>
          <p:cNvSpPr txBox="1"/>
          <p:nvPr/>
        </p:nvSpPr>
        <p:spPr>
          <a:xfrm>
            <a:off x="4358695" y="8683219"/>
            <a:ext cx="37914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Y-pol</a:t>
            </a:r>
          </a:p>
          <a:p>
            <a:pPr algn="ctr"/>
            <a:r>
              <a:rPr lang="en-US" sz="4000" dirty="0"/>
              <a:t>STD = 6.06 deg</a:t>
            </a:r>
          </a:p>
        </p:txBody>
      </p:sp>
    </p:spTree>
    <p:extLst>
      <p:ext uri="{BB962C8B-B14F-4D97-AF65-F5344CB8AC3E}">
        <p14:creationId xmlns:p14="http://schemas.microsoft.com/office/powerpoint/2010/main" val="27595626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E3DA7-BE10-5B4E-B6CE-CEE193158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51453"/>
            <a:ext cx="20357690" cy="1329863"/>
          </a:xfrm>
        </p:spPr>
        <p:txBody>
          <a:bodyPr/>
          <a:lstStyle/>
          <a:p>
            <a:r>
              <a:rPr lang="en-US" b="0" dirty="0"/>
              <a:t>Comparison of gain solutions: EEP vs Average EEP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EC81B9-8C18-694F-8112-7BC3E97A75F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14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DE16160-1F11-D34D-B749-B4D035B32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52" y="2236109"/>
            <a:ext cx="11838038" cy="100812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264D789-9A36-1046-AEA5-C26659446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2217773"/>
            <a:ext cx="12054348" cy="1009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7668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443CA-5109-1C46-BD0C-C63FE20F6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51454"/>
            <a:ext cx="8904514" cy="2163146"/>
          </a:xfrm>
        </p:spPr>
        <p:txBody>
          <a:bodyPr/>
          <a:lstStyle/>
          <a:p>
            <a:r>
              <a:rPr lang="en-US" b="0" dirty="0"/>
              <a:t>Calibrated visibilities: </a:t>
            </a:r>
            <a:br>
              <a:rPr lang="en-US" b="0" dirty="0"/>
            </a:br>
            <a:r>
              <a:rPr lang="en-US" b="0" dirty="0"/>
              <a:t>Model versus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009ECB-82E4-C44F-AAB1-7938D8E2584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6BDF71-736F-964B-A862-6765632EC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6425" y="0"/>
            <a:ext cx="13535575" cy="131712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28129E-CE47-B94C-B0C0-15EA463AFFCD}"/>
              </a:ext>
            </a:extLst>
          </p:cNvPr>
          <p:cNvSpPr txBox="1"/>
          <p:nvPr/>
        </p:nvSpPr>
        <p:spPr>
          <a:xfrm>
            <a:off x="2490642" y="5498424"/>
            <a:ext cx="586090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At time when </a:t>
            </a:r>
          </a:p>
          <a:p>
            <a:r>
              <a:rPr lang="en-US" sz="4000" dirty="0"/>
              <a:t>Sun transits the meridian</a:t>
            </a:r>
          </a:p>
        </p:txBody>
      </p:sp>
    </p:spTree>
    <p:extLst>
      <p:ext uri="{BB962C8B-B14F-4D97-AF65-F5344CB8AC3E}">
        <p14:creationId xmlns:p14="http://schemas.microsoft.com/office/powerpoint/2010/main" val="36912298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443CA-5109-1C46-BD0C-C63FE20F6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51454"/>
            <a:ext cx="8904514" cy="2163146"/>
          </a:xfrm>
        </p:spPr>
        <p:txBody>
          <a:bodyPr/>
          <a:lstStyle/>
          <a:p>
            <a:r>
              <a:rPr lang="en-US" b="0" dirty="0"/>
              <a:t>Calibrated visibilities: </a:t>
            </a:r>
            <a:br>
              <a:rPr lang="en-US" b="0" dirty="0"/>
            </a:br>
            <a:r>
              <a:rPr lang="en-US" b="0" dirty="0"/>
              <a:t>Model versus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009ECB-82E4-C44F-AAB1-7938D8E2584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28129E-CE47-B94C-B0C0-15EA463AFFCD}"/>
              </a:ext>
            </a:extLst>
          </p:cNvPr>
          <p:cNvSpPr txBox="1"/>
          <p:nvPr/>
        </p:nvSpPr>
        <p:spPr>
          <a:xfrm>
            <a:off x="2490642" y="5498424"/>
            <a:ext cx="57182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At time when </a:t>
            </a:r>
          </a:p>
          <a:p>
            <a:r>
              <a:rPr lang="en-US" sz="4000" dirty="0"/>
              <a:t>GC transits the meridian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79C991-4DB2-AA49-A4BB-E48517B47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5306" y="0"/>
            <a:ext cx="13175226" cy="1317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5959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44CCF8F-F30F-974B-86FF-28A00A591DF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71948" y="500473"/>
                <a:ext cx="23440107" cy="1447851"/>
              </a:xfrm>
            </p:spPr>
            <p:txBody>
              <a:bodyPr/>
              <a:lstStyle/>
              <a:p>
                <a:pPr algn="ctr"/>
                <a:r>
                  <a:rPr lang="en-US" sz="4000" b="0" dirty="0"/>
                  <a:t>Comparison of calibrated data &amp; model visibility versus UT on shortest baselines</a:t>
                </a:r>
                <a:br>
                  <a:rPr lang="en-US" sz="4000" b="0" dirty="0"/>
                </a:br>
                <a:r>
                  <a:rPr lang="en-US" sz="4000" b="0" dirty="0"/>
                  <a:t>0.5-0.7 wavelengths</a:t>
                </a:r>
                <a14:m>
                  <m:oMath xmlns:m="http://schemas.openxmlformats.org/officeDocument/2006/math">
                    <m:r>
                      <a:rPr lang="en-AU" sz="4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b="0" dirty="0"/>
                  <a:t>     1.4-1.9 </a:t>
                </a:r>
                <a:r>
                  <a:rPr lang="en-US" sz="4000" b="0" dirty="0" err="1"/>
                  <a:t>metres</a:t>
                </a:r>
                <a:endParaRPr lang="en-US" sz="4000" b="0" dirty="0"/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44CCF8F-F30F-974B-86FF-28A00A591D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71948" y="500473"/>
                <a:ext cx="23440107" cy="1447851"/>
              </a:xfrm>
              <a:blipFill>
                <a:blip r:embed="rId2"/>
                <a:stretch>
                  <a:fillRect t="-10435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E6159A-BCCA-444B-B46D-49D10F94B90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C88666-D1E5-1349-A4CC-392B439943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48" y="2180253"/>
            <a:ext cx="11364029" cy="109338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965646-CC10-5544-9DB7-541CCABE0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48025" y="2180253"/>
            <a:ext cx="11364030" cy="1093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49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FD508-AA3A-844A-8619-F7B2DF63B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296" y="524761"/>
            <a:ext cx="11095704" cy="844376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4800" b="0" dirty="0"/>
              <a:t>All-sky image in Stokes I: </a:t>
            </a:r>
            <a:br>
              <a:rPr lang="en-US" sz="4000" b="0" dirty="0"/>
            </a:br>
            <a:br>
              <a:rPr lang="en-US" sz="4000" b="0" dirty="0"/>
            </a:br>
            <a:r>
              <a:rPr lang="en-US" sz="4000" b="0" dirty="0"/>
              <a:t>Made as 3D transform </a:t>
            </a:r>
            <a:br>
              <a:rPr lang="en-US" sz="4000" b="0" dirty="0"/>
            </a:br>
            <a:r>
              <a:rPr lang="en-US" sz="4000" b="0" dirty="0"/>
              <a:t>from </a:t>
            </a:r>
            <a:r>
              <a:rPr lang="en-US" sz="4000" b="0" dirty="0" err="1"/>
              <a:t>u,v,w</a:t>
            </a:r>
            <a:r>
              <a:rPr lang="en-US" sz="4000" b="0" dirty="0"/>
              <a:t> at all times </a:t>
            </a:r>
            <a:br>
              <a:rPr lang="en-US" sz="4000" b="0" dirty="0"/>
            </a:br>
            <a:r>
              <a:rPr lang="en-US" sz="4000" b="0" dirty="0"/>
              <a:t>to a common drifting </a:t>
            </a:r>
            <a:r>
              <a:rPr lang="en-US" sz="4000" b="0" dirty="0" err="1"/>
              <a:t>healpix</a:t>
            </a:r>
            <a:r>
              <a:rPr lang="en-US" sz="4000" b="0" dirty="0"/>
              <a:t> sky</a:t>
            </a:r>
            <a:br>
              <a:rPr lang="en-US" sz="4000" b="0" dirty="0"/>
            </a:br>
            <a:br>
              <a:rPr lang="en-US" sz="4000" b="0" dirty="0"/>
            </a:br>
            <a:r>
              <a:rPr lang="en-US" sz="4000" b="0" dirty="0"/>
              <a:t>Using the EEPs to compute the </a:t>
            </a:r>
            <a:br>
              <a:rPr lang="en-US" sz="4000" b="0" dirty="0"/>
            </a:br>
            <a:r>
              <a:rPr lang="en-US" sz="4000" b="0" dirty="0"/>
              <a:t>direction-dependent complex gains</a:t>
            </a:r>
            <a:br>
              <a:rPr lang="en-US" sz="4000" b="0" dirty="0"/>
            </a:br>
            <a:r>
              <a:rPr lang="en-US" sz="4000" b="0" dirty="0"/>
              <a:t>for each baseline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88C380-409C-304A-A03B-49D5BB1282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355EE8-3A57-A84F-9132-1A002BACC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1" y="-35181"/>
            <a:ext cx="13207999" cy="1320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7226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6"/>
          <p:cNvSpPr txBox="1">
            <a:spLocks noGrp="1"/>
          </p:cNvSpPr>
          <p:nvPr>
            <p:ph type="body" idx="1"/>
          </p:nvPr>
        </p:nvSpPr>
        <p:spPr>
          <a:xfrm>
            <a:off x="787400" y="1030300"/>
            <a:ext cx="22809200" cy="66791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Verdana"/>
              <a:buNone/>
            </a:pPr>
            <a:r>
              <a:rPr lang="en-AU" dirty="0"/>
              <a:t>Summary: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Verdana"/>
              <a:buNone/>
            </a:pPr>
            <a:endParaRPr lang="en-AU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AU" sz="4000" dirty="0"/>
              <a:t>Antenna amplitude calibration to within 3% RMS accuracy is possible using predictions from GSM + Sun + EEPs.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AU" sz="40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AU" sz="4000" dirty="0"/>
              <a:t>Intra-station complex gains are stable over the day/night to within 6%, 6 deg std.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AU" sz="4000" dirty="0"/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AU" sz="4000" dirty="0"/>
              <a:t>Complex gain solutions are possible in snapshot data at all LSTs – to within this accuracy – using GSM + Sun + EEPs.  Quantifying the accuracy of calibration is work in progress.</a:t>
            </a:r>
          </a:p>
          <a:p>
            <a:pPr marL="685800" lvl="0" indent="-685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Arial" panose="020B0604020202020204" pitchFamily="34" charset="0"/>
              <a:buChar char="•"/>
            </a:pPr>
            <a:endParaRPr lang="en-AU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Verdana"/>
              <a:buNone/>
            </a:pPr>
            <a:endParaRPr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BFE1FE-305B-DD48-B4B1-BE8892F5B6F7}"/>
              </a:ext>
            </a:extLst>
          </p:cNvPr>
          <p:cNvSpPr txBox="1"/>
          <p:nvPr/>
        </p:nvSpPr>
        <p:spPr>
          <a:xfrm>
            <a:off x="20574000" y="16824960"/>
            <a:ext cx="184731" cy="307777"/>
          </a:xfrm>
          <a:prstGeom prst="rect">
            <a:avLst/>
          </a:prstGeom>
          <a:solidFill>
            <a:schemeClr val="accent2">
              <a:alpha val="0"/>
            </a:schemeClr>
          </a:solidFill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"/>
          <p:cNvSpPr txBox="1">
            <a:spLocks noGrp="1"/>
          </p:cNvSpPr>
          <p:nvPr>
            <p:ph type="title"/>
          </p:nvPr>
        </p:nvSpPr>
        <p:spPr>
          <a:xfrm>
            <a:off x="515620" y="405977"/>
            <a:ext cx="11463021" cy="2160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0" rIns="50800" bIns="50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Verdana"/>
              <a:buNone/>
            </a:pPr>
            <a:r>
              <a:rPr lang="en-AU" b="0" dirty="0"/>
              <a:t>AAVS2 </a:t>
            </a:r>
            <a:br>
              <a:rPr lang="en-AU" b="0" dirty="0"/>
            </a:br>
            <a:r>
              <a:rPr lang="en-AU" b="0" dirty="0"/>
              <a:t>embedded element patterns </a:t>
            </a:r>
            <a:endParaRPr b="0" dirty="0"/>
          </a:p>
        </p:txBody>
      </p:sp>
      <p:sp>
        <p:nvSpPr>
          <p:cNvPr id="46" name="Google Shape;46;p2"/>
          <p:cNvSpPr txBox="1">
            <a:spLocks noGrp="1"/>
          </p:cNvSpPr>
          <p:nvPr>
            <p:ph type="sldNum" idx="12"/>
          </p:nvPr>
        </p:nvSpPr>
        <p:spPr>
          <a:xfrm>
            <a:off x="23241000" y="13207999"/>
            <a:ext cx="889000" cy="406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tabLst/>
              <a:defRPr/>
            </a:pPr>
            <a:fld id="{00000000-1234-1234-1234-123412341234}" type="slidenum"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Verdana"/>
                <a:buNone/>
                <a:tabLst/>
                <a:defRPr/>
              </a:pPr>
              <a:t>2</a:t>
            </a:fld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0A43F1-2D74-B345-985E-DABA739C8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848" y="2831689"/>
            <a:ext cx="9682048" cy="95049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6179B6-6FBF-CA47-A4FA-66C128ACE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88240" y="405977"/>
            <a:ext cx="11280140" cy="38499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C309A6C-1A0E-0C41-B895-A3801DD5F5CE}"/>
                  </a:ext>
                </a:extLst>
              </p:cNvPr>
              <p:cNvSpPr txBox="1"/>
              <p:nvPr/>
            </p:nvSpPr>
            <p:spPr>
              <a:xfrm>
                <a:off x="12588240" y="4255938"/>
                <a:ext cx="11280140" cy="8370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/>
                  <a:t>Mutual coupling between antennas in the station. Results in distortions to the beam patterns of the embedded antennas.</a:t>
                </a:r>
              </a:p>
              <a:p>
                <a:pPr>
                  <a:lnSpc>
                    <a:spcPct val="150000"/>
                  </a:lnSpc>
                </a:pPr>
                <a:endParaRPr lang="en-US" sz="4000" dirty="0"/>
              </a:p>
              <a:p>
                <a:pPr algn="ctr">
                  <a:lnSpc>
                    <a:spcPct val="150000"/>
                  </a:lnSpc>
                </a:pPr>
                <a:r>
                  <a:rPr lang="en-US" sz="4000" dirty="0"/>
                  <a:t>Embedded Element Patterns (EEPs):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40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AU" sz="40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AU" sz="4000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AU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r>
                        <a:rPr lang="en-AU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AU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4000" i="1">
                              <a:latin typeface="Cambria Math" panose="02040503050406030204" pitchFamily="18" charset="0"/>
                            </a:rPr>
                            <m:t>    </m:t>
                          </m:r>
                          <m:r>
                            <a:rPr lang="en-AU" sz="40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AU" sz="4000" i="1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AU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  <m:sSub>
                        <m:sSubPr>
                          <m:ctrlPr>
                            <a:rPr lang="en-AU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4000" i="1"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a:rPr lang="en-AU" sz="40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AU" sz="4000" i="1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AU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sSub>
                        <m:sSubPr>
                          <m:ctrlPr>
                            <a:rPr lang="en-AU" sz="4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4000" i="1">
                              <a:latin typeface="Cambria Math" panose="02040503050406030204" pitchFamily="18" charset="0"/>
                            </a:rPr>
                            <m:t>     </m:t>
                          </m:r>
                          <m:r>
                            <a:rPr lang="en-AU" sz="40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AU" sz="4000" i="1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AU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sub>
                      </m:sSub>
                    </m:oMath>
                  </m:oMathPara>
                </a14:m>
                <a:endParaRPr lang="en-US" sz="4000" dirty="0"/>
              </a:p>
              <a:p>
                <a:pPr>
                  <a:lnSpc>
                    <a:spcPct val="150000"/>
                  </a:lnSpc>
                </a:pPr>
                <a:r>
                  <a:rPr lang="en-US" sz="4000" dirty="0"/>
                  <a:t>Complex, direction-dependent, voltage patterns of the X &amp; Y polarized feeds: their response to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/>
                  <a:t>H and V sky polarization.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C309A6C-1A0E-0C41-B895-A3801DD5F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88240" y="4255938"/>
                <a:ext cx="11280140" cy="8370497"/>
              </a:xfrm>
              <a:prstGeom prst="rect">
                <a:avLst/>
              </a:prstGeom>
              <a:blipFill>
                <a:blip r:embed="rId5"/>
                <a:stretch>
                  <a:fillRect l="-1912" r="-2475" b="-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94887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14B58C-C2CD-FA4F-9988-12B2B053A55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F8DD351-F7E1-1D45-8B44-11F2E07F4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101599"/>
            <a:ext cx="8249918" cy="123748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DF116B6-435A-D540-B63F-EF8D33204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0082" y="101600"/>
            <a:ext cx="8249918" cy="1237487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60EC52F-A1F1-4047-9332-495C1C51698C}"/>
              </a:ext>
            </a:extLst>
          </p:cNvPr>
          <p:cNvSpPr txBox="1"/>
          <p:nvPr/>
        </p:nvSpPr>
        <p:spPr>
          <a:xfrm>
            <a:off x="8503918" y="2810510"/>
            <a:ext cx="13821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X-pol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D7FCAB-6A7F-A749-B455-CCAA3F10C18B}"/>
              </a:ext>
            </a:extLst>
          </p:cNvPr>
          <p:cNvSpPr txBox="1"/>
          <p:nvPr/>
        </p:nvSpPr>
        <p:spPr>
          <a:xfrm>
            <a:off x="14497972" y="2810510"/>
            <a:ext cx="13821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Y-pol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1033812-9449-0349-8E24-965AC220A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6450" y="2840990"/>
            <a:ext cx="2451100" cy="60833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8F3D136-220E-E645-9FE5-E548167BEF61}"/>
              </a:ext>
            </a:extLst>
          </p:cNvPr>
          <p:cNvSpPr txBox="1"/>
          <p:nvPr/>
        </p:nvSpPr>
        <p:spPr>
          <a:xfrm>
            <a:off x="9439847" y="519108"/>
            <a:ext cx="59202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EEPs @ 110 MHz</a:t>
            </a:r>
          </a:p>
          <a:p>
            <a:pPr algn="ctr"/>
            <a:r>
              <a:rPr lang="en-US" sz="4000" dirty="0"/>
              <a:t>(antenna power patterns)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BA54CDA-6E6C-1F41-B912-35125EC3A16D}"/>
              </a:ext>
            </a:extLst>
          </p:cNvPr>
          <p:cNvSpPr txBox="1"/>
          <p:nvPr/>
        </p:nvSpPr>
        <p:spPr>
          <a:xfrm>
            <a:off x="9832363" y="9597737"/>
            <a:ext cx="517649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Calibration needs to take into account the direction-dependent antenna gains</a:t>
            </a:r>
          </a:p>
        </p:txBody>
      </p:sp>
    </p:spTree>
    <p:extLst>
      <p:ext uri="{BB962C8B-B14F-4D97-AF65-F5344CB8AC3E}">
        <p14:creationId xmlns:p14="http://schemas.microsoft.com/office/powerpoint/2010/main" val="2416983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2FE095B-36BD-4942-87E7-1D377A97B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4412" y="351453"/>
            <a:ext cx="11945588" cy="7573347"/>
          </a:xfrm>
          <a:prstGeom prst="rect">
            <a:avLst/>
          </a:prstGeom>
        </p:spPr>
      </p:pic>
      <p:sp>
        <p:nvSpPr>
          <p:cNvPr id="5" name="Google Shape;44;p2">
            <a:extLst>
              <a:ext uri="{FF2B5EF4-FFF2-40B4-BE49-F238E27FC236}">
                <a16:creationId xmlns:a16="http://schemas.microsoft.com/office/drawing/2014/main" id="{FE486F84-F7F9-7B47-A625-EA02AADBC6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2000" y="351453"/>
            <a:ext cx="9387840" cy="1203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0" rIns="50800" bIns="50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Verdana"/>
              <a:buNone/>
            </a:pPr>
            <a:r>
              <a:rPr lang="en-AU" b="0" dirty="0"/>
              <a:t>Sky Model: </a:t>
            </a:r>
            <a:r>
              <a:rPr lang="en-AU" b="0" dirty="0" err="1"/>
              <a:t>GSM+Sun</a:t>
            </a:r>
            <a:endParaRPr b="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A690447-88F9-B045-A2BD-27B140BCF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945588"/>
            <a:ext cx="14502406" cy="7215932"/>
          </a:xfrm>
        </p:spPr>
        <p:txBody>
          <a:bodyPr/>
          <a:lstStyle/>
          <a:p>
            <a:pPr marL="717550" indent="-857250"/>
            <a:r>
              <a:rPr lang="en-US" sz="4000" dirty="0" err="1"/>
              <a:t>Healpix</a:t>
            </a:r>
            <a:r>
              <a:rPr lang="en-US" sz="4000" dirty="0"/>
              <a:t> Global Sky Model </a:t>
            </a:r>
          </a:p>
          <a:p>
            <a:pPr marL="0" indent="0">
              <a:buNone/>
            </a:pPr>
            <a:r>
              <a:rPr lang="en-US" sz="4000" dirty="0"/>
              <a:t>	</a:t>
            </a:r>
            <a:r>
              <a:rPr lang="en-AU" sz="4000" dirty="0"/>
              <a:t>[Zeng ++ 2016; </a:t>
            </a:r>
            <a:r>
              <a:rPr lang="en-AU" sz="4000" dirty="0" err="1"/>
              <a:t>PyGSM</a:t>
            </a:r>
            <a:r>
              <a:rPr lang="en-AU" sz="4000" dirty="0"/>
              <a:t>]</a:t>
            </a:r>
          </a:p>
          <a:p>
            <a:pPr marL="857250" indent="-857250"/>
            <a:r>
              <a:rPr lang="en-AU" sz="4000" dirty="0"/>
              <a:t>Degraded to 1.8 deg resolution (</a:t>
            </a:r>
            <a:r>
              <a:rPr lang="en-AU" sz="4000" dirty="0" err="1"/>
              <a:t>nside</a:t>
            </a:r>
            <a:r>
              <a:rPr lang="en-AU" sz="4000" dirty="0"/>
              <a:t>=32 </a:t>
            </a:r>
            <a:r>
              <a:rPr lang="en-AU" sz="4000" dirty="0" err="1"/>
              <a:t>healpix</a:t>
            </a:r>
            <a:r>
              <a:rPr lang="en-AU" sz="4000" dirty="0"/>
              <a:t>) as model for 110 MHz AAVS2</a:t>
            </a:r>
          </a:p>
          <a:p>
            <a:pPr marL="857250" indent="-857250"/>
            <a:r>
              <a:rPr lang="en-AU" sz="4000" dirty="0"/>
              <a:t>Sun added in at each timestamp in appropriate pixel with pixel-averaged temperature</a:t>
            </a:r>
          </a:p>
          <a:p>
            <a:pPr marL="857250" indent="-857250"/>
            <a:r>
              <a:rPr lang="en-AU" sz="4000" dirty="0"/>
              <a:t>Sun flux density from [Benz 2009] </a:t>
            </a:r>
            <a:endParaRPr lang="en-US" sz="40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176A89-B053-0D48-83EC-E7C493317D3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473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"/>
          <p:cNvSpPr txBox="1">
            <a:spLocks noGrp="1"/>
          </p:cNvSpPr>
          <p:nvPr>
            <p:ph type="title"/>
          </p:nvPr>
        </p:nvSpPr>
        <p:spPr>
          <a:xfrm>
            <a:off x="762000" y="877927"/>
            <a:ext cx="22860552" cy="10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0" rIns="50800" bIns="50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Verdana"/>
              <a:buNone/>
            </a:pPr>
            <a:r>
              <a:rPr lang="en-AU" b="0" dirty="0"/>
              <a:t>Measurement data</a:t>
            </a:r>
            <a:endParaRPr b="0" dirty="0"/>
          </a:p>
        </p:txBody>
      </p:sp>
      <p:sp>
        <p:nvSpPr>
          <p:cNvPr id="45" name="Google Shape;45;p2"/>
          <p:cNvSpPr txBox="1">
            <a:spLocks noGrp="1"/>
          </p:cNvSpPr>
          <p:nvPr>
            <p:ph type="body" idx="1"/>
          </p:nvPr>
        </p:nvSpPr>
        <p:spPr>
          <a:xfrm>
            <a:off x="755926" y="2877417"/>
            <a:ext cx="22866626" cy="7961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/>
          <a:p>
            <a:pPr marL="742950" indent="-742950">
              <a:spcBef>
                <a:spcPts val="0"/>
              </a:spcBef>
            </a:pPr>
            <a:r>
              <a:rPr lang="en-AU" sz="4000" dirty="0"/>
              <a:t>110 MHz AAVS2</a:t>
            </a:r>
          </a:p>
          <a:p>
            <a:pPr marL="742950" indent="-742950">
              <a:spcBef>
                <a:spcPts val="0"/>
              </a:spcBef>
            </a:pPr>
            <a:endParaRPr lang="en-AU" sz="4000" dirty="0"/>
          </a:p>
          <a:p>
            <a:pPr marL="742950" indent="-742950">
              <a:spcBef>
                <a:spcPts val="0"/>
              </a:spcBef>
            </a:pPr>
            <a:r>
              <a:rPr lang="en-AU" sz="4000" dirty="0"/>
              <a:t>21/22 April 2020 – 250 functioning antennas (6 faulty antennas)</a:t>
            </a:r>
          </a:p>
          <a:p>
            <a:pPr marL="742950" indent="-742950">
              <a:spcBef>
                <a:spcPts val="0"/>
              </a:spcBef>
            </a:pPr>
            <a:endParaRPr lang="en-AU" sz="4000" dirty="0"/>
          </a:p>
          <a:p>
            <a:pPr marL="742950" indent="-742950">
              <a:spcBef>
                <a:spcPts val="0"/>
              </a:spcBef>
            </a:pPr>
            <a:r>
              <a:rPr lang="en-AU" sz="4000" dirty="0"/>
              <a:t>Intra-station correlations XX, YY for all 31125 baselines</a:t>
            </a:r>
          </a:p>
          <a:p>
            <a:pPr marL="742950" indent="-742950">
              <a:spcBef>
                <a:spcPts val="0"/>
              </a:spcBef>
            </a:pPr>
            <a:endParaRPr lang="en-AU" sz="4000" dirty="0"/>
          </a:p>
          <a:p>
            <a:pPr marL="742950" indent="-742950">
              <a:spcBef>
                <a:spcPts val="0"/>
              </a:spcBef>
            </a:pPr>
            <a:r>
              <a:rPr lang="en-AU" sz="4000" dirty="0"/>
              <a:t>Frequency averaged over 0.926 MHz coarse channel</a:t>
            </a:r>
          </a:p>
          <a:p>
            <a:pPr marL="742950" indent="-742950">
              <a:spcBef>
                <a:spcPts val="0"/>
              </a:spcBef>
            </a:pPr>
            <a:endParaRPr lang="en-AU" sz="4000" dirty="0"/>
          </a:p>
          <a:p>
            <a:pPr marL="742950" indent="-742950">
              <a:spcBef>
                <a:spcPts val="0"/>
              </a:spcBef>
            </a:pPr>
            <a:r>
              <a:rPr lang="en-AU" sz="4000" dirty="0"/>
              <a:t>Time averaged to give integration time 0.28 sec</a:t>
            </a:r>
          </a:p>
          <a:p>
            <a:pPr marL="742950" indent="-742950">
              <a:spcBef>
                <a:spcPts val="0"/>
              </a:spcBef>
            </a:pPr>
            <a:endParaRPr lang="en-AU" sz="4000" dirty="0"/>
          </a:p>
          <a:p>
            <a:pPr marL="742950" indent="-742950">
              <a:spcBef>
                <a:spcPts val="0"/>
              </a:spcBef>
            </a:pPr>
            <a:r>
              <a:rPr lang="en-AU" sz="4000" dirty="0"/>
              <a:t>Snapshot observations available every 5 mins.</a:t>
            </a:r>
          </a:p>
          <a:p>
            <a:pPr marL="742950" indent="-742950">
              <a:spcBef>
                <a:spcPts val="0"/>
              </a:spcBef>
            </a:pPr>
            <a:endParaRPr lang="en-AU" sz="4000" dirty="0"/>
          </a:p>
          <a:p>
            <a:pPr marL="742950" indent="-742950">
              <a:spcBef>
                <a:spcPts val="0"/>
              </a:spcBef>
            </a:pPr>
            <a:endParaRPr lang="en-AU" sz="3800" dirty="0"/>
          </a:p>
        </p:txBody>
      </p:sp>
      <p:sp>
        <p:nvSpPr>
          <p:cNvPr id="46" name="Google Shape;46;p2"/>
          <p:cNvSpPr txBox="1">
            <a:spLocks noGrp="1"/>
          </p:cNvSpPr>
          <p:nvPr>
            <p:ph type="sldNum" idx="12"/>
          </p:nvPr>
        </p:nvSpPr>
        <p:spPr>
          <a:xfrm>
            <a:off x="23241000" y="13207999"/>
            <a:ext cx="889000" cy="406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Verdana"/>
              <a:buNone/>
              <a:tabLst/>
              <a:defRPr/>
            </a:pPr>
            <a:fld id="{00000000-1234-1234-1234-123412341234}" type="slidenum"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Verdana"/>
                <a:cs typeface="Verdana"/>
                <a:sym typeface="Verdan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Verdana"/>
                <a:buNone/>
                <a:tabLst/>
                <a:defRPr/>
              </a:pPr>
              <a:t>5</a:t>
            </a:fld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2486811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0FFB0E-7A05-6845-90BC-B9DED7025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50840" y="1775668"/>
            <a:ext cx="11789686" cy="749025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4000" dirty="0"/>
              <a:t>Plot measured XX, YY Counts versus predicted XX, YY antenna temperature.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Fit straight line to get offset (</a:t>
            </a:r>
            <a:r>
              <a:rPr lang="en-US" sz="4000" dirty="0" err="1"/>
              <a:t>T</a:t>
            </a:r>
            <a:r>
              <a:rPr lang="en-US" sz="3200" dirty="0" err="1"/>
              <a:t>receiver</a:t>
            </a:r>
            <a:r>
              <a:rPr lang="en-US" sz="4000" dirty="0"/>
              <a:t>) and slope (gain: counts/K).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Apply the additive and multiplicative calibration factors to each antenna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4834A6-6D4C-3848-95DE-FA9931D8E6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EF7EE2-D0D3-1741-9339-2D76EEE53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8652" y="138429"/>
            <a:ext cx="6639473" cy="63896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899C51-804A-184C-BC56-12B050D26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6530" y="6557008"/>
            <a:ext cx="6639473" cy="64274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B993F5-B661-D641-BB71-26107F327A82}"/>
              </a:ext>
            </a:extLst>
          </p:cNvPr>
          <p:cNvSpPr txBox="1"/>
          <p:nvPr/>
        </p:nvSpPr>
        <p:spPr>
          <a:xfrm>
            <a:off x="7167471" y="9479280"/>
            <a:ext cx="8531826" cy="2748253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/>
              <a:t>Mean of the fit offsets: 40 K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(consistent with expectation for receiver noise temperature)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29752B-E141-1444-B986-B6D12A6AE7C2}"/>
              </a:ext>
            </a:extLst>
          </p:cNvPr>
          <p:cNvSpPr txBox="1"/>
          <p:nvPr/>
        </p:nvSpPr>
        <p:spPr>
          <a:xfrm>
            <a:off x="15219505" y="1771754"/>
            <a:ext cx="13821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X-pol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C1D306-502B-A34C-820D-126EEA8F580A}"/>
              </a:ext>
            </a:extLst>
          </p:cNvPr>
          <p:cNvSpPr txBox="1"/>
          <p:nvPr/>
        </p:nvSpPr>
        <p:spPr>
          <a:xfrm>
            <a:off x="15219505" y="7382510"/>
            <a:ext cx="13821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Y-pol</a:t>
            </a:r>
          </a:p>
        </p:txBody>
      </p:sp>
      <p:sp>
        <p:nvSpPr>
          <p:cNvPr id="5" name="Google Shape;44;p2">
            <a:extLst>
              <a:ext uri="{FF2B5EF4-FFF2-40B4-BE49-F238E27FC236}">
                <a16:creationId xmlns:a16="http://schemas.microsoft.com/office/drawing/2014/main" id="{0958CEEE-5820-7C46-8EFD-8733002E2A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1861" y="568727"/>
            <a:ext cx="18440400" cy="1203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0" rIns="50800" bIns="50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Verdana"/>
              <a:buNone/>
            </a:pPr>
            <a:r>
              <a:rPr lang="en-AU" sz="5400" b="0" dirty="0"/>
              <a:t>Calibration of XX, YY autocorrelations (110 MHz):</a:t>
            </a:r>
            <a:endParaRPr sz="5400" b="0" dirty="0"/>
          </a:p>
        </p:txBody>
      </p:sp>
    </p:spTree>
    <p:extLst>
      <p:ext uri="{BB962C8B-B14F-4D97-AF65-F5344CB8AC3E}">
        <p14:creationId xmlns:p14="http://schemas.microsoft.com/office/powerpoint/2010/main" val="1394308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90D0B-57D4-7C4E-AF39-9CD075EE231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  <p:sp>
        <p:nvSpPr>
          <p:cNvPr id="5" name="Google Shape;44;p2">
            <a:extLst>
              <a:ext uri="{FF2B5EF4-FFF2-40B4-BE49-F238E27FC236}">
                <a16:creationId xmlns:a16="http://schemas.microsoft.com/office/drawing/2014/main" id="{DF369C4F-DF0D-D24D-B33D-81A6F53241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2000" y="351453"/>
            <a:ext cx="20452080" cy="2178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0" rIns="50800" bIns="50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Verdana"/>
              <a:buNone/>
            </a:pPr>
            <a:r>
              <a:rPr lang="en-AU" b="0" dirty="0"/>
              <a:t>Comparison: calibrated XX, YY autocorrelations versus predicted antenna temperatures (using EEPs)</a:t>
            </a:r>
            <a:endParaRPr b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EACDEB-FFE7-B349-8710-C02B32DD5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" y="3740150"/>
            <a:ext cx="12047220" cy="61233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3FD927-94E0-7F44-8E70-B381FBB5B7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5827076"/>
            <a:ext cx="12192000" cy="61718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B8C448-6623-DC49-A778-7C4C2C3F6435}"/>
              </a:ext>
            </a:extLst>
          </p:cNvPr>
          <p:cNvSpPr txBox="1"/>
          <p:nvPr/>
        </p:nvSpPr>
        <p:spPr>
          <a:xfrm>
            <a:off x="426718" y="2889669"/>
            <a:ext cx="13821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X-pol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AEA7F4-B7B5-664A-B4AA-F4702F3FCF46}"/>
              </a:ext>
            </a:extLst>
          </p:cNvPr>
          <p:cNvSpPr txBox="1"/>
          <p:nvPr/>
        </p:nvSpPr>
        <p:spPr>
          <a:xfrm>
            <a:off x="22303390" y="4868614"/>
            <a:ext cx="13821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Y-pol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3876E3-CE99-264E-9A23-2FD9D2AD8B8B}"/>
              </a:ext>
            </a:extLst>
          </p:cNvPr>
          <p:cNvSpPr txBox="1"/>
          <p:nvPr/>
        </p:nvSpPr>
        <p:spPr>
          <a:xfrm>
            <a:off x="2743200" y="10736826"/>
            <a:ext cx="82269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Verifies connectivity, configuration, </a:t>
            </a:r>
          </a:p>
          <a:p>
            <a:r>
              <a:rPr lang="en-US" sz="4000" dirty="0"/>
              <a:t>basic performance, EM models</a:t>
            </a:r>
          </a:p>
        </p:txBody>
      </p:sp>
    </p:spTree>
    <p:extLst>
      <p:ext uri="{BB962C8B-B14F-4D97-AF65-F5344CB8AC3E}">
        <p14:creationId xmlns:p14="http://schemas.microsoft.com/office/powerpoint/2010/main" val="906013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F5EF08-EFB3-0249-8111-65D4FB2E43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  <p:sp>
        <p:nvSpPr>
          <p:cNvPr id="5" name="Google Shape;44;p2">
            <a:extLst>
              <a:ext uri="{FF2B5EF4-FFF2-40B4-BE49-F238E27FC236}">
                <a16:creationId xmlns:a16="http://schemas.microsoft.com/office/drawing/2014/main" id="{69BFD842-92BB-8945-8F69-75F31C97E2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2000" y="351453"/>
            <a:ext cx="17160240" cy="1172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0" rIns="50800" bIns="50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Verdana"/>
              <a:buNone/>
            </a:pPr>
            <a:r>
              <a:rPr lang="en-AU" b="0" dirty="0"/>
              <a:t>Residual gain variations over the day/night: </a:t>
            </a:r>
            <a:endParaRPr b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43E4229-1640-164D-B1DE-ED86D0514F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99" y="2030730"/>
            <a:ext cx="9862821" cy="78502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81B330-8AFC-AA44-9CF1-C56EBDDD55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2030730"/>
            <a:ext cx="9862821" cy="78643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1C6BE5-017E-A54B-9A6B-D9510409A3F0}"/>
              </a:ext>
            </a:extLst>
          </p:cNvPr>
          <p:cNvSpPr txBox="1"/>
          <p:nvPr/>
        </p:nvSpPr>
        <p:spPr>
          <a:xfrm>
            <a:off x="1097278" y="1423422"/>
            <a:ext cx="13821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X-pol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273DAE-AECD-FE48-9844-5BD78AC6A27B}"/>
              </a:ext>
            </a:extLst>
          </p:cNvPr>
          <p:cNvSpPr txBox="1"/>
          <p:nvPr/>
        </p:nvSpPr>
        <p:spPr>
          <a:xfrm>
            <a:off x="13127289" y="1423422"/>
            <a:ext cx="13821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Y-pol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8ABE9D-E30A-B040-B9FC-D4B9453B6C8F}"/>
              </a:ext>
            </a:extLst>
          </p:cNvPr>
          <p:cNvSpPr txBox="1"/>
          <p:nvPr/>
        </p:nvSpPr>
        <p:spPr>
          <a:xfrm>
            <a:off x="5194300" y="10128263"/>
            <a:ext cx="17606706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/>
              <a:t>Calibration with EEPs has the potential to reveal intra-station gain drifts.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Gain variations are more in day compared to night; more in X compared to Y. 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Differing in antennas serviced by same SMART boxes.</a:t>
            </a:r>
          </a:p>
        </p:txBody>
      </p:sp>
    </p:spTree>
    <p:extLst>
      <p:ext uri="{BB962C8B-B14F-4D97-AF65-F5344CB8AC3E}">
        <p14:creationId xmlns:p14="http://schemas.microsoft.com/office/powerpoint/2010/main" val="14782402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48387D-192A-2D44-B39F-16DB1F985B2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  <p:sp>
        <p:nvSpPr>
          <p:cNvPr id="5" name="Google Shape;44;p2">
            <a:extLst>
              <a:ext uri="{FF2B5EF4-FFF2-40B4-BE49-F238E27FC236}">
                <a16:creationId xmlns:a16="http://schemas.microsoft.com/office/drawing/2014/main" id="{F644E8CB-80BD-FE41-896B-64271699235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62000" y="351453"/>
            <a:ext cx="20787360" cy="11725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0" rIns="50800" bIns="50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Font typeface="Verdana"/>
              <a:buNone/>
            </a:pPr>
            <a:r>
              <a:rPr lang="en-AU" b="0" dirty="0"/>
              <a:t>Calibrations of XX &amp; YY cross correlations (110 MHz): </a:t>
            </a:r>
            <a:endParaRPr b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57BB97-0083-6243-8F5A-F992A65235FE}"/>
              </a:ext>
            </a:extLst>
          </p:cNvPr>
          <p:cNvSpPr txBox="1"/>
          <p:nvPr/>
        </p:nvSpPr>
        <p:spPr>
          <a:xfrm>
            <a:off x="1250664" y="1894301"/>
            <a:ext cx="20298696" cy="9927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/>
              <a:t>Predict visibility amplitudes/phases on all baselines/times:</a:t>
            </a:r>
          </a:p>
          <a:p>
            <a:pPr>
              <a:lnSpc>
                <a:spcPct val="150000"/>
              </a:lnSpc>
            </a:pPr>
            <a:endParaRPr lang="en-US" sz="4800" dirty="0"/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/>
              <a:t>3D FT from </a:t>
            </a:r>
            <a:r>
              <a:rPr lang="en-US" sz="4800" i="1" dirty="0" err="1"/>
              <a:t>l,m,n</a:t>
            </a:r>
            <a:r>
              <a:rPr lang="en-US" sz="4800" dirty="0"/>
              <a:t> of pixels in </a:t>
            </a:r>
            <a:r>
              <a:rPr lang="en-US" sz="4800" dirty="0" err="1"/>
              <a:t>healpix</a:t>
            </a:r>
            <a:r>
              <a:rPr lang="en-US" sz="4800" dirty="0"/>
              <a:t> sky to </a:t>
            </a:r>
            <a:r>
              <a:rPr lang="en-US" sz="4800" i="1" dirty="0" err="1"/>
              <a:t>u,v,w</a:t>
            </a:r>
            <a:r>
              <a:rPr lang="en-US" sz="4800" dirty="0"/>
              <a:t> of baselines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4800" dirty="0"/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/>
              <a:t>Correct for direction dependent complex gains of antennas forming the baseline – this is a complex correction for each pixel, each baseline, each polarization.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4800" dirty="0"/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/>
              <a:t>Sky model + Sun assumed unpolarized.</a:t>
            </a:r>
          </a:p>
        </p:txBody>
      </p:sp>
    </p:spTree>
    <p:extLst>
      <p:ext uri="{BB962C8B-B14F-4D97-AF65-F5344CB8AC3E}">
        <p14:creationId xmlns:p14="http://schemas.microsoft.com/office/powerpoint/2010/main" val="3501289043"/>
      </p:ext>
    </p:extLst>
  </p:cSld>
  <p:clrMapOvr>
    <a:masterClrMapping/>
  </p:clrMapOvr>
</p:sld>
</file>

<file path=ppt/theme/theme1.xml><?xml version="1.0" encoding="utf-8"?>
<a:theme xmlns:a="http://schemas.openxmlformats.org/drawingml/2006/main" name="SKAO">
  <a:themeElements>
    <a:clrScheme name="SKAO">
      <a:dk1>
        <a:srgbClr val="FFFFFF"/>
      </a:dk1>
      <a:lt1>
        <a:srgbClr val="000000"/>
      </a:lt1>
      <a:dk2>
        <a:srgbClr val="44546A"/>
      </a:dk2>
      <a:lt2>
        <a:srgbClr val="E7E6E6"/>
      </a:lt2>
      <a:accent1>
        <a:srgbClr val="E40769"/>
      </a:accent1>
      <a:accent2>
        <a:srgbClr val="070A6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1283</TotalTime>
  <Words>732</Words>
  <Application>Microsoft Macintosh PowerPoint</Application>
  <PresentationFormat>Custom</PresentationFormat>
  <Paragraphs>118</Paragraphs>
  <Slides>19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Cambria Math</vt:lpstr>
      <vt:lpstr>Arial</vt:lpstr>
      <vt:lpstr>Helvetica Neue</vt:lpstr>
      <vt:lpstr>Verdana</vt:lpstr>
      <vt:lpstr>Gill Sans</vt:lpstr>
      <vt:lpstr>SKAO</vt:lpstr>
      <vt:lpstr>SKA LOW 2022 Meeting</vt:lpstr>
      <vt:lpstr>AAVS2  embedded element patterns </vt:lpstr>
      <vt:lpstr>PowerPoint Presentation</vt:lpstr>
      <vt:lpstr>Sky Model: GSM+Sun</vt:lpstr>
      <vt:lpstr>Measurement data</vt:lpstr>
      <vt:lpstr>Calibration of XX, YY autocorrelations (110 MHz):</vt:lpstr>
      <vt:lpstr>Comparison: calibrated XX, YY autocorrelations versus predicted antenna temperatures (using EEPs)</vt:lpstr>
      <vt:lpstr>Residual gain variations over the day/night: </vt:lpstr>
      <vt:lpstr>Calibrations of XX &amp; YY cross correlations (110 MHz): </vt:lpstr>
      <vt:lpstr>PowerPoint Presentation</vt:lpstr>
      <vt:lpstr>Antenna-based gain solutions</vt:lpstr>
      <vt:lpstr>PowerPoint Presentation</vt:lpstr>
      <vt:lpstr>PowerPoint Presentation</vt:lpstr>
      <vt:lpstr>Comparison of gain solutions: EEP vs Average EEP</vt:lpstr>
      <vt:lpstr>Calibrated visibilities:  Model versus Data</vt:lpstr>
      <vt:lpstr>Calibrated visibilities:  Model versus Data</vt:lpstr>
      <vt:lpstr>Comparison of calibrated data &amp; model visibility versus UT on shortest baselines 0.5-0.7 wavelengths      1.4-1.9 metres</vt:lpstr>
      <vt:lpstr>All-sky image in Stokes I:   Made as 3D transform  from u,v,w at all times  to a common drifting healpix sky  Using the EEPs to compute the  direction-dependent complex gains for each baseline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SKA LOW 2022 Meeting</dc:title>
  <dc:creator>van Es, Andre</dc:creator>
  <cp:lastModifiedBy>Subrahmanyan, Ravi (S&amp;A, Kensington WA)</cp:lastModifiedBy>
  <cp:revision>18</cp:revision>
  <dcterms:created xsi:type="dcterms:W3CDTF">2021-07-04T07:07:33Z</dcterms:created>
  <dcterms:modified xsi:type="dcterms:W3CDTF">2022-02-02T04:38:28Z</dcterms:modified>
</cp:coreProperties>
</file>