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5.xml"/>
  <Override ContentType="application/vnd.openxmlformats-officedocument.presentationml.comments+xml" PartName="/ppt/comments/comment6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y="13716000" cx="24384000"/>
  <p:notesSz cx="6858000" cy="9144000"/>
  <p:embeddedFontLst>
    <p:embeddedFont>
      <p:font typeface="Helvetica Neue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9" name="Marco Bartolini"/>
  <p:cmAuthor clrIdx="1" id="1" initials="" lastIdx="3" name="Juande Santander-Vela"/>
  <p:cmAuthor clrIdx="2" id="2" initials="" lastIdx="1" name="Alan Bridger"/>
  <p:cmAuthor clrIdx="3" id="3" initials="" lastIdx="4" name="Peter Lewi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font" Target="fonts/HelveticaNeue-bold.fntdata"/><Relationship Id="rId52" Type="http://schemas.openxmlformats.org/officeDocument/2006/relationships/font" Target="fonts/HelveticaNeue-regular.fntdata"/><Relationship Id="rId11" Type="http://schemas.openxmlformats.org/officeDocument/2006/relationships/slide" Target="slides/slide6.xml"/><Relationship Id="rId55" Type="http://schemas.openxmlformats.org/officeDocument/2006/relationships/font" Target="fonts/HelveticaNeue-boldItalic.fntdata"/><Relationship Id="rId10" Type="http://schemas.openxmlformats.org/officeDocument/2006/relationships/slide" Target="slides/slide5.xml"/><Relationship Id="rId54" Type="http://schemas.openxmlformats.org/officeDocument/2006/relationships/font" Target="fonts/HelveticaNeue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01-29T17:25:55.260">
    <p:pos x="6000" y="0"/>
    <p:text>@marco.bartolini@skao.int to remove this slide before the meeting
_Assigned to Marco Bartolini_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2-02-04T15:23:12.525">
    <p:pos x="483" y="1483"/>
    <p:text>@juande.santander-vela@skao.int
_Reassigned to Juande Santander-Vela_</p:text>
  </p:cm>
  <p:cm authorId="1" idx="1" dt="2022-01-31T16:29:19.487">
    <p:pos x="483" y="1483"/>
    <p:text>Happy to do this, but what are you thinking about Development Organisation? The big picture + the agile cadence, and teams? Something else?</p:text>
  </p:cm>
  <p:cm authorId="0" idx="3" dt="2022-01-31T17:00:08.859">
    <p:pos x="483" y="1483"/>
    <p:text>Trying to interpret Andre's requirement here :) I think he mentioned an "overview" of the SAFe organisation. I like your idea of a short part on main concepts, but then details on how we are practically organised.</p:text>
  </p:cm>
  <p:cm authorId="1" idx="2" dt="2022-02-04T15:23:12.525">
    <p:pos x="483" y="1483"/>
    <p:text>Do you miss anything in particular from the slides? I think they're fine for this audience… I'll spend some time on the actual Solution roadmap, outside of the slides… and I'd like to show the other</p:text>
  </p:cm>
  <p:cm authorId="0" idx="4" dt="2022-01-29T17:26:56.792">
    <p:pos x="483" y="1583"/>
    <p:text>@alan.bridger@skao.int + @mark.waterson@skao.int
_Assigned to Alan Bridger_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3" dt="2022-02-04T15:02:16.093">
    <p:pos x="1195" y="987"/>
    <p:text>Hi @m.bartolini@skatelescope.org , who did this diagram? I also want to use it, and want to attribute it… Is it in the Solution Intent?
_Reassigned to Marco Bartolini_</p:text>
  </p:cm>
  <p:cm authorId="0" idx="5" dt="2022-02-04T15:02:16.093">
    <p:pos x="1195" y="987"/>
    <p:text>actually I'm not sure. We 're using it in the onboarding session, I've asked if we have the source and who's the author.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2" idx="1" dt="2022-02-03T18:18:11.274">
    <p:pos x="6000" y="0"/>
    <p:text>Fairly simplified view - not discriminating between monitoring and control for instance. But a complete picture is probably too much for the audience in question?
Also hope I got it right!
Note that resource and configuration managers do not yet exist.</p:tex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6" dt="2022-02-02T16:23:45.843">
    <p:pos x="6000" y="0"/>
    <p:text>Asked more info to Peter Lewis, at the moment the most promising diagrams I can find are : https://netterrain.skao.int/Diagram/24000000018189 and https://netterrain.skao.int/Diagram/24000000018187?blink=24000000018189</p:text>
  </p:cm>
  <p:cm authorId="3" idx="1" dt="2022-02-02T15:29:27.441">
    <p:pos x="6000" y="0"/>
    <p:text>The network for AA0.5 very much depends on where the CBF will be and what we do with ECP-220002 , without this ECP. Let me see what i have with the CBF in the Temp CPF</p:text>
  </p:cm>
  <p:cm authorId="0" idx="7" dt="2022-02-02T15:30:36.388">
    <p:pos x="6000" y="0"/>
    <p:text>I think it would be good to highlight that the ECP is a necessary stepping stone and how it affects the whole delivery process</p:text>
  </p:cm>
  <p:cm authorId="3" idx="2" dt="2022-02-02T15:37:33.587">
    <p:pos x="6000" y="0"/>
    <p:text>ok , and we are now just looking at the temp CPF not the proposal to use ASKAP and AAVS3.0 with extras for AA0.5 ?</p:text>
  </p:cm>
  <p:cm authorId="3" idx="3" dt="2022-02-02T15:50:11.877">
    <p:pos x="6000" y="0"/>
    <p:text>Also for 0.5 whats the latest re PST &amp; PSS - in or out of 0.5 now?</p:text>
  </p:cm>
  <p:cm authorId="0" idx="8" dt="2022-02-02T15:58:07.820">
    <p:pos x="6000" y="0"/>
    <p:text>one of PSS and PST in. For LOW PST is more mature, and I'll add it in my slides . It will be a small ingest-only PST node.</p:text>
  </p:cm>
  <p:cm authorId="3" idx="4" dt="2022-02-02T16:23:45.843">
    <p:pos x="6000" y="0"/>
    <p:text>@m.bartolini@skatelescope.org  , this is one we are tracking , needs a bit of work , PSS &amp; PST need completing , and we have no connection back to Perth - have other diagrams with connections back - its not great resolution though, can't seem to get pdf into the slide</p:text>
  </p:cm>
</p:cmLst>
</file>

<file path=ppt/comments/comment6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9" dt="2022-01-29T17:56:48.604">
    <p:pos x="6000" y="0"/>
    <p:text>presentation ends here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" name="Google Shape;79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dff9e9549_0_1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0dff9e9549_0_1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dff9e9549_0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0dff9e9549_0_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dff9e9549_0_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0dff9e9549_0_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0dff9e9549_0_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0dff9e9549_0_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0dff9e9549_0_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0dff9e9549_0_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dff9e9549_0_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0dff9e9549_0_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dff9e9549_0_1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0dff9e9549_0_1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0dff9e9549_0_50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0dff9e9549_0_50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0dff9e9549_0_5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0dff9e9549_0_5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0dff9e9549_0_5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0dff9e9549_0_5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10fcc0dca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10fcc0dca_0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0dff9e9549_0_5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0dff9e9549_0_5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0dff9e9549_0_29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0dff9e9549_0_29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0dff9e9549_0_39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0dff9e9549_0_39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0dff9e9549_0_4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0dff9e9549_0_4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0dff9e9549_0_40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0dff9e9549_0_40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11aec70c63_2_4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11aec70c63_2_4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110fcc0dca_0_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110fcc0dca_0_7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11aec70c63_2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11aec70c63_2_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11aec70c63_2_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11aec70c63_2_9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11aec70c63_2_2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11aec70c63_2_2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10fcc0dca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110fcc0dca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11aec70c63_2_1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11aec70c63_2_16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11aec70c63_2_3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111aec70c63_2_3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110fcc0dca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1110fcc0dca_0_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11aec70c63_2_4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111aec70c63_2_4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11aec70c63_2_4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111aec70c63_2_4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110fcc0dca_0_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110fcc0dca_0_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10f40a1cb_2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10f40a1cb_2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110fcc0dca_0_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1110fcc0dca_0_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11aec70c63_2_4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11aec70c63_2_4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11aec70c63_2_4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11aec70c63_2_4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110fcc0dca_0_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110fcc0dca_0_6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110fcc0dca_0_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1110fcc0dca_0_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11aec70c63_2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111aec70c63_2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1110fcc0dca_0_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1110fcc0dca_0_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11aec70c63_2_4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111aec70c63_2_4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110fcc0dca_0_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1110fcc0dca_0_8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110fcc0dca_0_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1110fcc0dca_0_6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6" name="Google Shape;486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10fcc0dca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110fcc0dca_0_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dff9e9549_0_1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0dff9e9549_0_1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10fcc0dca_0_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110fcc0dca_0_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dff9e9549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0dff9e9549_0_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dff9e9549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0dff9e9549_0_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hyperlink" Target="http://www.skao.int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KAO v2 Cover - Front Photo Night" showMasterSp="0">
  <p:cSld name="SKAO v2 Cover - Front Photo Nigh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ynthetic panorama of the three SKAO sites at night, with the galaxy shinging. From left to right, South Africa with SKA1_Mid and MeerKAT dishes; Australia with SKA1_Low antennas; and the HQ with the pond reflecting the galaxy." id="14" name="Google Shape;14;p2"/>
          <p:cNvPicPr preferRelativeResize="0"/>
          <p:nvPr/>
        </p:nvPicPr>
        <p:blipFill rotWithShape="1">
          <a:blip r:embed="rId2">
            <a:alphaModFix/>
          </a:blip>
          <a:srcRect b="57" l="13475" r="13475" t="56"/>
          <a:stretch/>
        </p:blipFill>
        <p:spPr>
          <a:xfrm>
            <a:off x="-1" y="2616301"/>
            <a:ext cx="24384003" cy="1111413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0" y="0"/>
            <a:ext cx="24384001" cy="579130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/>
              </a:gs>
              <a:gs pos="100000">
                <a:srgbClr val="000000"/>
              </a:gs>
            </a:gsLst>
            <a:lin ang="162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0569"/>
              </a:buClr>
              <a:buSzPts val="5200"/>
              <a:buFont typeface="Gill Sans"/>
              <a:buNone/>
            </a:pPr>
            <a:r>
              <a:t/>
            </a:r>
            <a:endParaRPr b="0" i="0" sz="52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skao_logo_white.pdf" id="16" name="Google Shape;1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092" y="800447"/>
            <a:ext cx="5679866" cy="157410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>
            <p:ph type="title"/>
          </p:nvPr>
        </p:nvSpPr>
        <p:spPr>
          <a:xfrm>
            <a:off x="8912276" y="2976159"/>
            <a:ext cx="14145133" cy="181079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body"/>
          </p:nvPr>
        </p:nvSpPr>
        <p:spPr>
          <a:xfrm>
            <a:off x="8919185" y="4865833"/>
            <a:ext cx="14131316" cy="1524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Verdana"/>
              <a:buNone/>
              <a:defRPr sz="5000">
                <a:solidFill>
                  <a:schemeClr val="dk1"/>
                </a:solidFill>
              </a:defRPr>
            </a:lvl1pPr>
            <a:lvl2pPr indent="-228600" lvl="1" marL="9144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Verdana"/>
              <a:buNone/>
              <a:defRPr sz="5000">
                <a:solidFill>
                  <a:schemeClr val="dk1"/>
                </a:solidFill>
              </a:defRPr>
            </a:lvl2pPr>
            <a:lvl3pPr indent="-228600" lvl="2" marL="1371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Verdana"/>
              <a:buNone/>
              <a:defRPr sz="5000">
                <a:solidFill>
                  <a:schemeClr val="dk1"/>
                </a:solidFill>
              </a:defRPr>
            </a:lvl3pPr>
            <a:lvl4pPr indent="-228600" lvl="3" marL="1828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Verdana"/>
              <a:buNone/>
              <a:defRPr sz="5000">
                <a:solidFill>
                  <a:schemeClr val="dk1"/>
                </a:solidFill>
              </a:defRPr>
            </a:lvl4pPr>
            <a:lvl5pPr indent="-228600" lvl="4" marL="22860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Verdana"/>
              <a:buNone/>
              <a:defRPr sz="5000">
                <a:solidFill>
                  <a:schemeClr val="dk1"/>
                </a:solidFill>
              </a:defRPr>
            </a:lvl5pPr>
            <a:lvl6pPr indent="-322326" lvl="5" marL="2743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6pPr>
            <a:lvl7pPr indent="-322326" lvl="6" marL="32004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7pPr>
            <a:lvl8pPr indent="-322326" lvl="7" marL="36576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8pPr>
            <a:lvl9pPr indent="-322326" lvl="8" marL="41148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2" type="body"/>
          </p:nvPr>
        </p:nvSpPr>
        <p:spPr>
          <a:xfrm>
            <a:off x="8905367" y="6561516"/>
            <a:ext cx="14145133" cy="72307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Verdana"/>
              <a:buNone/>
              <a:defRPr b="0" sz="40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5pPr>
            <a:lvl6pPr indent="-322326" lvl="5" marL="2743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6pPr>
            <a:lvl7pPr indent="-322326" lvl="6" marL="32004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7pPr>
            <a:lvl8pPr indent="-322326" lvl="7" marL="36576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8pPr>
            <a:lvl9pPr indent="-322326" lvl="8" marL="41148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3" type="body"/>
          </p:nvPr>
        </p:nvSpPr>
        <p:spPr>
          <a:xfrm>
            <a:off x="8905367" y="7456269"/>
            <a:ext cx="14145133" cy="72307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Verdana"/>
              <a:buNone/>
              <a:defRPr sz="35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5pPr>
            <a:lvl6pPr indent="-322326" lvl="5" marL="2743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6pPr>
            <a:lvl7pPr indent="-322326" lvl="6" marL="32004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7pPr>
            <a:lvl8pPr indent="-322326" lvl="7" marL="36576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8pPr>
            <a:lvl9pPr indent="-322326" lvl="8" marL="41148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KAO v2 Cover - Front Photo Day" showMasterSp="0">
  <p:cSld name="SKAO v2 Cover - Front Photo Da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912276" y="2976159"/>
            <a:ext cx="14145133" cy="181079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919185" y="4865833"/>
            <a:ext cx="14131316" cy="1524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Verdana"/>
              <a:buNone/>
              <a:defRPr sz="5000"/>
            </a:lvl1pPr>
            <a:lvl2pPr indent="-228600" lvl="1" marL="9144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Verdana"/>
              <a:buNone/>
              <a:defRPr sz="5000"/>
            </a:lvl2pPr>
            <a:lvl3pPr indent="-228600" lvl="2" marL="1371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Verdana"/>
              <a:buNone/>
              <a:defRPr sz="5000"/>
            </a:lvl3pPr>
            <a:lvl4pPr indent="-228600" lvl="3" marL="1828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Verdana"/>
              <a:buNone/>
              <a:defRPr sz="5000"/>
            </a:lvl4pPr>
            <a:lvl5pPr indent="-228600" lvl="4" marL="22860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Verdana"/>
              <a:buNone/>
              <a:defRPr sz="5000"/>
            </a:lvl5pPr>
            <a:lvl6pPr indent="-322326" lvl="5" marL="2743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6pPr>
            <a:lvl7pPr indent="-322326" lvl="6" marL="32004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7pPr>
            <a:lvl8pPr indent="-322326" lvl="7" marL="36576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8pPr>
            <a:lvl9pPr indent="-322326" lvl="8" marL="41148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2" type="body"/>
          </p:nvPr>
        </p:nvSpPr>
        <p:spPr>
          <a:xfrm>
            <a:off x="8905367" y="6561516"/>
            <a:ext cx="14145133" cy="72307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Verdana"/>
              <a:buNone/>
              <a:defRPr b="0" sz="4000"/>
            </a:lvl1pPr>
            <a:lvl2pPr indent="-342900" lvl="1" marL="91440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5pPr>
            <a:lvl6pPr indent="-322326" lvl="5" marL="2743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6pPr>
            <a:lvl7pPr indent="-322326" lvl="6" marL="32004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7pPr>
            <a:lvl8pPr indent="-322326" lvl="7" marL="36576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8pPr>
            <a:lvl9pPr indent="-322326" lvl="8" marL="41148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3" type="body"/>
          </p:nvPr>
        </p:nvSpPr>
        <p:spPr>
          <a:xfrm>
            <a:off x="8905367" y="7456269"/>
            <a:ext cx="14145133" cy="72307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Verdana"/>
              <a:buNone/>
              <a:defRPr sz="3500"/>
            </a:lvl1pPr>
            <a:lvl2pPr indent="-342900" lvl="1" marL="91440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5pPr>
            <a:lvl6pPr indent="-322326" lvl="5" marL="2743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6pPr>
            <a:lvl7pPr indent="-322326" lvl="6" marL="32004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7pPr>
            <a:lvl8pPr indent="-322326" lvl="7" marL="36576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8pPr>
            <a:lvl9pPr indent="-322326" lvl="8" marL="41148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9pPr>
          </a:lstStyle>
          <a:p/>
        </p:txBody>
      </p:sp>
      <p:pic>
        <p:nvPicPr>
          <p:cNvPr descr="Image" id="26" name="Google Shape;2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3072" y="682101"/>
            <a:ext cx="5991906" cy="1810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ynthetic panorama of the three SKAO sites. From left to right, South Africa with SKA1_Mid and MeerKAT dishes; Australia with SKA1_Low antennas; and the HQ with the pond reflecting the clouds." id="27" name="Google Shape;27;p3"/>
          <p:cNvPicPr preferRelativeResize="0"/>
          <p:nvPr/>
        </p:nvPicPr>
        <p:blipFill rotWithShape="1">
          <a:blip r:embed="rId3">
            <a:alphaModFix/>
          </a:blip>
          <a:srcRect b="0" l="13434" r="13433" t="0"/>
          <a:stretch/>
        </p:blipFill>
        <p:spPr>
          <a:xfrm>
            <a:off x="-1" y="2616301"/>
            <a:ext cx="24384003" cy="1111413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/>
          <p:nvPr/>
        </p:nvSpPr>
        <p:spPr>
          <a:xfrm>
            <a:off x="8912276" y="2950759"/>
            <a:ext cx="14145133" cy="181079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chemeClr val="dk1">
                <a:alpha val="40000"/>
              </a:schemeClr>
            </a:outerShdw>
          </a:effectLst>
        </p:spPr>
        <p:txBody>
          <a:bodyPr anchorCtr="0" anchor="b" bIns="50800" lIns="50800" spcFirstLastPara="1" rIns="5080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Verdana"/>
              <a:buNone/>
            </a:pPr>
            <a:r>
              <a:rPr b="1" i="0" lang="en-GB" sz="6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Presentation Title</a:t>
            </a:r>
            <a:endParaRPr/>
          </a:p>
        </p:txBody>
      </p:sp>
      <p:sp>
        <p:nvSpPr>
          <p:cNvPr id="29" name="Google Shape;29;p3"/>
          <p:cNvSpPr txBox="1"/>
          <p:nvPr>
            <p:ph idx="4" type="body"/>
          </p:nvPr>
        </p:nvSpPr>
        <p:spPr>
          <a:xfrm>
            <a:off x="8919185" y="4840433"/>
            <a:ext cx="14131316" cy="1524001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chemeClr val="dk1">
                <a:alpha val="40000"/>
              </a:schemeClr>
            </a:outerShdw>
          </a:effectLst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Verdana"/>
              <a:buNone/>
              <a:defRPr sz="5000">
                <a:solidFill>
                  <a:schemeClr val="accent2"/>
                </a:solidFill>
              </a:defRPr>
            </a:lvl1pPr>
            <a:lvl2pPr indent="-228600" lvl="1" marL="9144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Verdana"/>
              <a:buNone/>
              <a:defRPr sz="5000">
                <a:solidFill>
                  <a:schemeClr val="accent2"/>
                </a:solidFill>
              </a:defRPr>
            </a:lvl2pPr>
            <a:lvl3pPr indent="-228600" lvl="2" marL="1371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Verdana"/>
              <a:buNone/>
              <a:defRPr sz="5000">
                <a:solidFill>
                  <a:schemeClr val="accent2"/>
                </a:solidFill>
              </a:defRPr>
            </a:lvl3pPr>
            <a:lvl4pPr indent="-228600" lvl="3" marL="1828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Verdana"/>
              <a:buNone/>
              <a:defRPr sz="5000">
                <a:solidFill>
                  <a:schemeClr val="accent2"/>
                </a:solidFill>
              </a:defRPr>
            </a:lvl4pPr>
            <a:lvl5pPr indent="-228600" lvl="4" marL="22860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Verdana"/>
              <a:buNone/>
              <a:defRPr sz="5000">
                <a:solidFill>
                  <a:schemeClr val="accent2"/>
                </a:solidFill>
              </a:defRPr>
            </a:lvl5pPr>
            <a:lvl6pPr indent="-322326" lvl="5" marL="2743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6pPr>
            <a:lvl7pPr indent="-322326" lvl="6" marL="32004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7pPr>
            <a:lvl8pPr indent="-322326" lvl="7" marL="36576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8pPr>
            <a:lvl9pPr indent="-322326" lvl="8" marL="41148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5" type="body"/>
          </p:nvPr>
        </p:nvSpPr>
        <p:spPr>
          <a:xfrm>
            <a:off x="8905367" y="6536116"/>
            <a:ext cx="14145133" cy="723071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chemeClr val="dk1">
                <a:alpha val="40000"/>
              </a:schemeClr>
            </a:outerShdw>
          </a:effectLst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Verdana"/>
              <a:buNone/>
              <a:defRPr b="0" sz="40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5pPr>
            <a:lvl6pPr indent="-322326" lvl="5" marL="2743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6pPr>
            <a:lvl7pPr indent="-322326" lvl="6" marL="32004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7pPr>
            <a:lvl8pPr indent="-322326" lvl="7" marL="36576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8pPr>
            <a:lvl9pPr indent="-322326" lvl="8" marL="41148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6" type="body"/>
          </p:nvPr>
        </p:nvSpPr>
        <p:spPr>
          <a:xfrm>
            <a:off x="8905367" y="7430869"/>
            <a:ext cx="14145133" cy="723071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chemeClr val="dk1">
                <a:alpha val="40000"/>
              </a:schemeClr>
            </a:outerShdw>
          </a:effectLst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Verdana"/>
              <a:buNone/>
              <a:defRPr sz="35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5pPr>
            <a:lvl6pPr indent="-322326" lvl="5" marL="2743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6pPr>
            <a:lvl7pPr indent="-322326" lvl="6" marL="32004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7pPr>
            <a:lvl8pPr indent="-322326" lvl="7" marL="36576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8pPr>
            <a:lvl9pPr indent="-322326" lvl="8" marL="41148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KAO v2 Title &amp; Bullets - White - numbered">
  <p:cSld name="SKAO v2 Title &amp; Bullets - White - numbered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/>
          <p:nvPr>
            <p:ph type="title"/>
          </p:nvPr>
        </p:nvSpPr>
        <p:spPr>
          <a:xfrm>
            <a:off x="762000" y="351453"/>
            <a:ext cx="22860552" cy="1897955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Verdan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" type="body"/>
          </p:nvPr>
        </p:nvSpPr>
        <p:spPr>
          <a:xfrm>
            <a:off x="768074" y="2354788"/>
            <a:ext cx="22860552" cy="1012296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609600" lvl="0" marL="457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Verdana"/>
              <a:buChar char="•"/>
              <a:defRPr/>
            </a:lvl1pPr>
            <a:lvl2pPr indent="-596900" lvl="1" marL="91440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Verdana"/>
              <a:buChar char="•"/>
              <a:defRPr sz="5800"/>
            </a:lvl2pPr>
            <a:lvl3pPr indent="-55880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Verdana"/>
              <a:buChar char="•"/>
              <a:defRPr sz="5200"/>
            </a:lvl3pPr>
            <a:lvl4pPr indent="-508000" lvl="3" marL="182880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Verdana"/>
              <a:buChar char="•"/>
              <a:defRPr sz="4400"/>
            </a:lvl4pPr>
            <a:lvl5pPr indent="-431800" lvl="4" marL="22860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Verdana"/>
              <a:buChar char="•"/>
              <a:defRPr sz="3200"/>
            </a:lvl5pPr>
            <a:lvl6pPr indent="-322326" lvl="5" marL="2743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6pPr>
            <a:lvl7pPr indent="-322326" lvl="6" marL="32004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7pPr>
            <a:lvl8pPr indent="-322326" lvl="7" marL="36576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8pPr>
            <a:lvl9pPr indent="-322326" lvl="8" marL="41148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23241000" y="13207998"/>
            <a:ext cx="889000" cy="4064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KAO v2 Cover - Front Gradient" showMasterSp="0">
  <p:cSld name="SKAO v2 Cover - Front Gradi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>
            <a:off x="-26888" y="3020604"/>
            <a:ext cx="24437777" cy="10797638"/>
          </a:xfrm>
          <a:prstGeom prst="rect">
            <a:avLst/>
          </a:prstGeom>
          <a:gradFill>
            <a:gsLst>
              <a:gs pos="0">
                <a:srgbClr val="070168"/>
              </a:gs>
              <a:gs pos="50129">
                <a:srgbClr val="070168"/>
              </a:gs>
              <a:gs pos="74169">
                <a:srgbClr val="730368"/>
              </a:gs>
              <a:gs pos="95819">
                <a:srgbClr val="DF0569"/>
              </a:gs>
              <a:gs pos="100000">
                <a:srgbClr val="DF0569"/>
              </a:gs>
            </a:gsLst>
            <a:lin ang="81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0569"/>
              </a:buClr>
              <a:buSzPts val="5200"/>
              <a:buFont typeface="Gill Sans"/>
              <a:buNone/>
            </a:pPr>
            <a:r>
              <a:t/>
            </a:r>
            <a:endParaRPr b="0" i="0" sz="52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Image" id="38" name="Google Shape;38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37475" y="1460500"/>
            <a:ext cx="13716001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/>
          <p:nvPr/>
        </p:nvSpPr>
        <p:spPr>
          <a:xfrm>
            <a:off x="0" y="0"/>
            <a:ext cx="24384001" cy="317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0569"/>
              </a:buClr>
              <a:buSzPts val="5200"/>
              <a:buFont typeface="Gill Sans"/>
              <a:buNone/>
            </a:pPr>
            <a:r>
              <a:t/>
            </a:r>
            <a:endParaRPr b="0" i="0" sz="52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Image" id="40" name="Google Shape;4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072" y="682101"/>
            <a:ext cx="5991906" cy="1810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1" name="Google Shape;4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15206" y="3729970"/>
            <a:ext cx="11160539" cy="937890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 txBox="1"/>
          <p:nvPr>
            <p:ph type="title"/>
          </p:nvPr>
        </p:nvSpPr>
        <p:spPr>
          <a:xfrm>
            <a:off x="1261175" y="6368541"/>
            <a:ext cx="14145133" cy="181079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" type="body"/>
          </p:nvPr>
        </p:nvSpPr>
        <p:spPr>
          <a:xfrm>
            <a:off x="1268084" y="8258215"/>
            <a:ext cx="14131316" cy="1524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Verdana"/>
              <a:buNone/>
              <a:defRPr sz="5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Verdana"/>
              <a:buNone/>
              <a:defRPr sz="5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Verdana"/>
              <a:buNone/>
              <a:defRPr sz="50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Verdana"/>
              <a:buNone/>
              <a:defRPr sz="50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Verdana"/>
              <a:buNone/>
              <a:defRPr sz="5000">
                <a:solidFill>
                  <a:schemeClr val="dk1"/>
                </a:solidFill>
              </a:defRPr>
            </a:lvl5pPr>
            <a:lvl6pPr indent="-322326" lvl="5" marL="2743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6pPr>
            <a:lvl7pPr indent="-322326" lvl="6" marL="32004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7pPr>
            <a:lvl8pPr indent="-322326" lvl="7" marL="36576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8pPr>
            <a:lvl9pPr indent="-322326" lvl="8" marL="41148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2" type="body"/>
          </p:nvPr>
        </p:nvSpPr>
        <p:spPr>
          <a:xfrm>
            <a:off x="1254266" y="9953898"/>
            <a:ext cx="14145133" cy="72307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Verdana"/>
              <a:buNone/>
              <a:defRPr b="0" sz="40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5pPr>
            <a:lvl6pPr indent="-322326" lvl="5" marL="2743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6pPr>
            <a:lvl7pPr indent="-322326" lvl="6" marL="32004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7pPr>
            <a:lvl8pPr indent="-322326" lvl="7" marL="36576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8pPr>
            <a:lvl9pPr indent="-322326" lvl="8" marL="41148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3" type="body"/>
          </p:nvPr>
        </p:nvSpPr>
        <p:spPr>
          <a:xfrm>
            <a:off x="1254266" y="10848651"/>
            <a:ext cx="14145133" cy="72307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Verdana"/>
              <a:buNone/>
              <a:defRPr sz="35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5pPr>
            <a:lvl6pPr indent="-322326" lvl="5" marL="2743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6pPr>
            <a:lvl7pPr indent="-322326" lvl="6" marL="32004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7pPr>
            <a:lvl8pPr indent="-322326" lvl="7" marL="36576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8pPr>
            <a:lvl9pPr indent="-322326" lvl="8" marL="41148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KAO v2 Section Divider - Gradient - numbered" showMasterSp="0" type="tx">
  <p:cSld name="TITLE_AND_BOD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-51198" y="-37520"/>
            <a:ext cx="24486397" cy="13791040"/>
          </a:xfrm>
          <a:prstGeom prst="rect">
            <a:avLst/>
          </a:prstGeom>
          <a:gradFill>
            <a:gsLst>
              <a:gs pos="0">
                <a:srgbClr val="070168"/>
              </a:gs>
              <a:gs pos="50129">
                <a:srgbClr val="070168"/>
              </a:gs>
              <a:gs pos="72903">
                <a:srgbClr val="730368"/>
              </a:gs>
              <a:gs pos="93413">
                <a:srgbClr val="DF0569"/>
              </a:gs>
              <a:gs pos="100000">
                <a:srgbClr val="DF0569"/>
              </a:gs>
            </a:gsLst>
            <a:lin ang="81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0569"/>
              </a:buClr>
              <a:buSzPts val="5200"/>
              <a:buFont typeface="Gill Sans"/>
              <a:buNone/>
            </a:pPr>
            <a:r>
              <a:t/>
            </a:r>
            <a:endParaRPr b="0" i="0" sz="52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Image" id="48" name="Google Shape;48;p6"/>
          <p:cNvPicPr preferRelativeResize="0"/>
          <p:nvPr/>
        </p:nvPicPr>
        <p:blipFill rotWithShape="1">
          <a:blip r:embed="rId2">
            <a:alphaModFix amt="75000"/>
          </a:blip>
          <a:srcRect b="0" l="0" r="0" t="0"/>
          <a:stretch/>
        </p:blipFill>
        <p:spPr>
          <a:xfrm>
            <a:off x="342088" y="12549465"/>
            <a:ext cx="1024818" cy="10376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" name="Google Shape;49;p6"/>
          <p:cNvCxnSpPr/>
          <p:nvPr/>
        </p:nvCxnSpPr>
        <p:spPr>
          <a:xfrm>
            <a:off x="1625084" y="13068300"/>
            <a:ext cx="24384001" cy="0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74901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0" name="Google Shape;50;p6"/>
          <p:cNvSpPr txBox="1"/>
          <p:nvPr/>
        </p:nvSpPr>
        <p:spPr>
          <a:xfrm>
            <a:off x="20620944" y="13201650"/>
            <a:ext cx="2550834" cy="406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r>
              <a:rPr b="0" i="0" lang="en-GB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Slide  /</a:t>
            </a:r>
            <a:endParaRPr/>
          </a:p>
        </p:txBody>
      </p:sp>
      <p:pic>
        <p:nvPicPr>
          <p:cNvPr descr="Image" id="51" name="Google Shape;5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31089" y="1008244"/>
            <a:ext cx="13921971" cy="1169951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idx="1" type="body"/>
          </p:nvPr>
        </p:nvSpPr>
        <p:spPr>
          <a:xfrm>
            <a:off x="1448220" y="6949917"/>
            <a:ext cx="16714120" cy="444174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Verdana"/>
              <a:buNone/>
              <a:defRPr sz="3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Verdana"/>
              <a:buNone/>
              <a:defRPr sz="3500"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Verdana"/>
              <a:buNone/>
              <a:defRPr sz="3500"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Verdana"/>
              <a:buNone/>
              <a:defRPr sz="3500"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Verdana"/>
              <a:buNone/>
              <a:defRPr sz="3500">
                <a:solidFill>
                  <a:srgbClr val="FFFFFF"/>
                </a:solidFill>
              </a:defRPr>
            </a:lvl5pPr>
            <a:lvl6pPr indent="-322326" lvl="5" marL="2743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6pPr>
            <a:lvl7pPr indent="-322326" lvl="6" marL="32004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7pPr>
            <a:lvl8pPr indent="-322326" lvl="7" marL="36576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8pPr>
            <a:lvl9pPr indent="-322326" lvl="8" marL="41148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type="title"/>
          </p:nvPr>
        </p:nvSpPr>
        <p:spPr>
          <a:xfrm>
            <a:off x="1448220" y="2324334"/>
            <a:ext cx="16714120" cy="444174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Verdana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2" type="sldNum"/>
          </p:nvPr>
        </p:nvSpPr>
        <p:spPr>
          <a:xfrm>
            <a:off x="23241000" y="13207998"/>
            <a:ext cx="889000" cy="4064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KAO v2 Photo - 2 Up white - numbered">
  <p:cSld name="SKAO v2 Photo - 2 Up white - numbered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>
            <p:ph idx="1" type="body"/>
          </p:nvPr>
        </p:nvSpPr>
        <p:spPr>
          <a:xfrm>
            <a:off x="768074" y="2354788"/>
            <a:ext cx="11926700" cy="1024009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609600" lvl="0" marL="457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Verdana"/>
              <a:buChar char="•"/>
              <a:defRPr>
                <a:solidFill>
                  <a:schemeClr val="accent2"/>
                </a:solidFill>
              </a:defRPr>
            </a:lvl1pPr>
            <a:lvl2pPr indent="-596900" lvl="1" marL="91440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Verdana"/>
              <a:buChar char="•"/>
              <a:defRPr sz="5800">
                <a:solidFill>
                  <a:schemeClr val="accent2"/>
                </a:solidFill>
              </a:defRPr>
            </a:lvl2pPr>
            <a:lvl3pPr indent="-55880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Verdana"/>
              <a:buChar char="•"/>
              <a:defRPr sz="5200">
                <a:solidFill>
                  <a:schemeClr val="accent2"/>
                </a:solidFill>
              </a:defRPr>
            </a:lvl3pPr>
            <a:lvl4pPr indent="-508000" lvl="3" marL="182880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Verdana"/>
              <a:buChar char="•"/>
              <a:defRPr sz="4400">
                <a:solidFill>
                  <a:schemeClr val="accent2"/>
                </a:solidFill>
              </a:defRPr>
            </a:lvl4pPr>
            <a:lvl5pPr indent="-431800" lvl="4" marL="22860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Verdana"/>
              <a:buChar char="•"/>
              <a:defRPr sz="3200">
                <a:solidFill>
                  <a:schemeClr val="accent2"/>
                </a:solidFill>
              </a:defRPr>
            </a:lvl5pPr>
            <a:lvl6pPr indent="-322326" lvl="5" marL="2743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6pPr>
            <a:lvl7pPr indent="-322326" lvl="6" marL="32004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7pPr>
            <a:lvl8pPr indent="-322326" lvl="7" marL="36576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8pPr>
            <a:lvl9pPr indent="-322326" lvl="8" marL="41148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type="title"/>
          </p:nvPr>
        </p:nvSpPr>
        <p:spPr>
          <a:xfrm>
            <a:off x="762000" y="351453"/>
            <a:ext cx="11932774" cy="1897955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Verdan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2" type="body"/>
          </p:nvPr>
        </p:nvSpPr>
        <p:spPr>
          <a:xfrm>
            <a:off x="13403492" y="5539431"/>
            <a:ext cx="10270896" cy="718145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0869"/>
              </a:buClr>
              <a:buSzPts val="2000"/>
              <a:buFont typeface="Verdana"/>
              <a:buNone/>
              <a:defRPr sz="2000">
                <a:solidFill>
                  <a:srgbClr val="535353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5pPr>
            <a:lvl6pPr indent="-322326" lvl="5" marL="2743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6pPr>
            <a:lvl7pPr indent="-322326" lvl="6" marL="32004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7pPr>
            <a:lvl8pPr indent="-322326" lvl="7" marL="36576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8pPr>
            <a:lvl9pPr indent="-322326" lvl="8" marL="41148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3" type="body"/>
          </p:nvPr>
        </p:nvSpPr>
        <p:spPr>
          <a:xfrm>
            <a:off x="13403492" y="12143080"/>
            <a:ext cx="10270896" cy="718145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0869"/>
              </a:buClr>
              <a:buSzPts val="2000"/>
              <a:buFont typeface="Verdana"/>
              <a:buNone/>
              <a:defRPr sz="2000">
                <a:solidFill>
                  <a:srgbClr val="535353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5pPr>
            <a:lvl6pPr indent="-322326" lvl="5" marL="2743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6pPr>
            <a:lvl7pPr indent="-322326" lvl="6" marL="32004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7pPr>
            <a:lvl8pPr indent="-322326" lvl="7" marL="36576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8pPr>
            <a:lvl9pPr indent="-322326" lvl="8" marL="41148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4" type="body"/>
          </p:nvPr>
        </p:nvSpPr>
        <p:spPr>
          <a:xfrm>
            <a:off x="13403492" y="6965361"/>
            <a:ext cx="10270896" cy="520065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5pPr>
            <a:lvl6pPr indent="-322326" lvl="5" marL="2743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6pPr>
            <a:lvl7pPr indent="-322326" lvl="6" marL="32004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7pPr>
            <a:lvl8pPr indent="-322326" lvl="7" marL="36576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8pPr>
            <a:lvl9pPr indent="-322326" lvl="8" marL="41148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5" type="body"/>
          </p:nvPr>
        </p:nvSpPr>
        <p:spPr>
          <a:xfrm>
            <a:off x="13403492" y="329609"/>
            <a:ext cx="10270896" cy="520065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5pPr>
            <a:lvl6pPr indent="-322326" lvl="5" marL="2743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6pPr>
            <a:lvl7pPr indent="-322326" lvl="6" marL="32004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7pPr>
            <a:lvl8pPr indent="-322326" lvl="7" marL="36576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8pPr>
            <a:lvl9pPr indent="-322326" lvl="8" marL="41148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12" type="sldNum"/>
          </p:nvPr>
        </p:nvSpPr>
        <p:spPr>
          <a:xfrm>
            <a:off x="23241000" y="13207998"/>
            <a:ext cx="889000" cy="4064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KAO v2 Photo - 2 Across white - numbered">
  <p:cSld name="SKAO v2 Photo - 2 Across white - numbered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/>
          <p:nvPr>
            <p:ph type="title"/>
          </p:nvPr>
        </p:nvSpPr>
        <p:spPr>
          <a:xfrm>
            <a:off x="762000" y="351453"/>
            <a:ext cx="22962945" cy="1897955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9pPr>
          </a:lstStyle>
          <a:p/>
        </p:txBody>
      </p:sp>
      <p:sp>
        <p:nvSpPr>
          <p:cNvPr id="65" name="Google Shape;65;p8"/>
          <p:cNvSpPr/>
          <p:nvPr>
            <p:ph idx="2" type="pic"/>
          </p:nvPr>
        </p:nvSpPr>
        <p:spPr>
          <a:xfrm>
            <a:off x="768074" y="2354788"/>
            <a:ext cx="11176000" cy="7822646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8"/>
          <p:cNvSpPr/>
          <p:nvPr>
            <p:ph idx="3" type="pic"/>
          </p:nvPr>
        </p:nvSpPr>
        <p:spPr>
          <a:xfrm>
            <a:off x="12548944" y="2354786"/>
            <a:ext cx="11176000" cy="7822646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8"/>
          <p:cNvSpPr txBox="1"/>
          <p:nvPr>
            <p:ph idx="1" type="body"/>
          </p:nvPr>
        </p:nvSpPr>
        <p:spPr>
          <a:xfrm>
            <a:off x="762000" y="10603291"/>
            <a:ext cx="11176000" cy="151584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0869"/>
              </a:buClr>
              <a:buSzPts val="2000"/>
              <a:buFont typeface="Verdana"/>
              <a:buNone/>
              <a:defRPr sz="2000">
                <a:solidFill>
                  <a:srgbClr val="535353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5pPr>
            <a:lvl6pPr indent="-322326" lvl="5" marL="2743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6pPr>
            <a:lvl7pPr indent="-322326" lvl="6" marL="32004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7pPr>
            <a:lvl8pPr indent="-322326" lvl="7" marL="36576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8pPr>
            <a:lvl9pPr indent="-322326" lvl="8" marL="41148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4" type="body"/>
          </p:nvPr>
        </p:nvSpPr>
        <p:spPr>
          <a:xfrm>
            <a:off x="12548944" y="10603291"/>
            <a:ext cx="11176000" cy="151584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0869"/>
              </a:buClr>
              <a:buSzPts val="2000"/>
              <a:buFont typeface="Verdana"/>
              <a:buNone/>
              <a:defRPr sz="2000">
                <a:solidFill>
                  <a:srgbClr val="535353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5pPr>
            <a:lvl6pPr indent="-322326" lvl="5" marL="2743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6pPr>
            <a:lvl7pPr indent="-322326" lvl="6" marL="32004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7pPr>
            <a:lvl8pPr indent="-322326" lvl="7" marL="36576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8pPr>
            <a:lvl9pPr indent="-322326" lvl="8" marL="41148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12" type="sldNum"/>
          </p:nvPr>
        </p:nvSpPr>
        <p:spPr>
          <a:xfrm>
            <a:off x="23241000" y="13207998"/>
            <a:ext cx="889000" cy="4064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Back" showMasterSp="0">
  <p:cSld name="Cover - Bac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/>
          <p:nvPr/>
        </p:nvSpPr>
        <p:spPr>
          <a:xfrm>
            <a:off x="-6429" y="-51572"/>
            <a:ext cx="24422258" cy="13819144"/>
          </a:xfrm>
          <a:prstGeom prst="rect">
            <a:avLst/>
          </a:prstGeom>
          <a:gradFill>
            <a:gsLst>
              <a:gs pos="0">
                <a:srgbClr val="070168"/>
              </a:gs>
              <a:gs pos="50129">
                <a:srgbClr val="070168"/>
              </a:gs>
              <a:gs pos="73988">
                <a:srgbClr val="760468"/>
              </a:gs>
              <a:gs pos="95475">
                <a:srgbClr val="E50869"/>
              </a:gs>
              <a:gs pos="100000">
                <a:srgbClr val="E50869"/>
              </a:gs>
            </a:gsLst>
            <a:lin ang="81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0569"/>
              </a:buClr>
              <a:buSzPts val="5200"/>
              <a:buFont typeface="Gill Sans"/>
              <a:buNone/>
            </a:pPr>
            <a:r>
              <a:t/>
            </a:r>
            <a:endParaRPr b="0" i="0" sz="52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" name="Google Shape;72;p9"/>
          <p:cNvSpPr txBox="1"/>
          <p:nvPr>
            <p:ph idx="1" type="body"/>
          </p:nvPr>
        </p:nvSpPr>
        <p:spPr>
          <a:xfrm>
            <a:off x="1270000" y="1763786"/>
            <a:ext cx="10934700" cy="242000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Verdana"/>
              <a:buNone/>
              <a:defRPr sz="4800">
                <a:solidFill>
                  <a:srgbClr val="FFFFFF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5pPr>
            <a:lvl6pPr indent="-322326" lvl="5" marL="2743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6pPr>
            <a:lvl7pPr indent="-322326" lvl="6" marL="32004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7pPr>
            <a:lvl8pPr indent="-322326" lvl="7" marL="36576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8pPr>
            <a:lvl9pPr indent="-322326" lvl="8" marL="41148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9pPr>
          </a:lstStyle>
          <a:p/>
        </p:txBody>
      </p:sp>
      <p:pic>
        <p:nvPicPr>
          <p:cNvPr descr="skao_logo_2021_white_rgb.ai" id="73" name="Google Shape;7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0000" y="11126040"/>
            <a:ext cx="4311412" cy="11948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74" name="Google Shape;7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31089" y="1008244"/>
            <a:ext cx="13921971" cy="11699512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9"/>
          <p:cNvSpPr txBox="1"/>
          <p:nvPr/>
        </p:nvSpPr>
        <p:spPr>
          <a:xfrm>
            <a:off x="18262600" y="10986867"/>
            <a:ext cx="4832892" cy="14732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60"/>
              <a:buFont typeface="Verdana"/>
              <a:buNone/>
            </a:pPr>
            <a:r>
              <a:rPr b="0" i="0" lang="en-GB" sz="4560" u="sng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www.skao.int</a:t>
            </a:r>
            <a:endParaRPr/>
          </a:p>
        </p:txBody>
      </p:sp>
      <p:sp>
        <p:nvSpPr>
          <p:cNvPr id="76" name="Google Shape;76;p9"/>
          <p:cNvSpPr txBox="1"/>
          <p:nvPr/>
        </p:nvSpPr>
        <p:spPr>
          <a:xfrm>
            <a:off x="1270000" y="7660422"/>
            <a:ext cx="6820742" cy="3431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erdana"/>
              <a:buNone/>
            </a:pPr>
            <a:r>
              <a:rPr b="0" i="1" lang="en-GB" sz="2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We recognise and acknowledge the Indigenous peoples and cultures that have traditionally lived on the lands on which our facilities are located.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62000" y="351453"/>
            <a:ext cx="22962945" cy="1897955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Verdana"/>
              <a:buNone/>
              <a:defRPr b="1" i="0" sz="6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6000"/>
              <a:buFont typeface="Verdana"/>
              <a:buNone/>
              <a:defRPr b="1" i="0" sz="60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6000"/>
              <a:buFont typeface="Verdana"/>
              <a:buNone/>
              <a:defRPr b="1" i="0" sz="60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6000"/>
              <a:buFont typeface="Verdana"/>
              <a:buNone/>
              <a:defRPr b="1" i="0" sz="60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6000"/>
              <a:buFont typeface="Verdana"/>
              <a:buNone/>
              <a:defRPr b="1" i="0" sz="60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6000"/>
              <a:buFont typeface="Verdana"/>
              <a:buNone/>
              <a:defRPr b="1" i="0" sz="60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6000"/>
              <a:buFont typeface="Verdana"/>
              <a:buNone/>
              <a:defRPr b="1" i="0" sz="60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6000"/>
              <a:buFont typeface="Verdana"/>
              <a:buNone/>
              <a:defRPr b="1" i="0" sz="60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6000"/>
              <a:buFont typeface="Verdana"/>
              <a:buNone/>
              <a:defRPr b="1" i="0" sz="60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" name="Google Shape;7;p1"/>
          <p:cNvSpPr/>
          <p:nvPr/>
        </p:nvSpPr>
        <p:spPr>
          <a:xfrm>
            <a:off x="-1" y="13087348"/>
            <a:ext cx="24384001" cy="633184"/>
          </a:xfrm>
          <a:prstGeom prst="rect">
            <a:avLst/>
          </a:prstGeom>
          <a:gradFill>
            <a:gsLst>
              <a:gs pos="0">
                <a:srgbClr val="070168"/>
              </a:gs>
              <a:gs pos="50129">
                <a:srgbClr val="070168"/>
              </a:gs>
              <a:gs pos="76369">
                <a:srgbClr val="730368"/>
              </a:gs>
              <a:gs pos="100000">
                <a:srgbClr val="DF0569"/>
              </a:gs>
            </a:gsLst>
            <a:lin ang="81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0569"/>
              </a:buClr>
              <a:buSzPts val="5200"/>
              <a:buFont typeface="Gill Sans"/>
              <a:buNone/>
            </a:pPr>
            <a:r>
              <a:t/>
            </a:r>
            <a:endParaRPr b="0" i="0" sz="52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3241000" y="13207998"/>
            <a:ext cx="889000" cy="4064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9" name="Google Shape;9;p1"/>
          <p:cNvCxnSpPr/>
          <p:nvPr/>
        </p:nvCxnSpPr>
        <p:spPr>
          <a:xfrm>
            <a:off x="1625084" y="13068300"/>
            <a:ext cx="24384001" cy="0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49803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descr="Image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3796" y="12547599"/>
            <a:ext cx="1041401" cy="104140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20620944" y="13201650"/>
            <a:ext cx="2550834" cy="406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r>
              <a:rPr b="0" i="0" lang="en-GB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Slide  /</a:t>
            </a:r>
            <a:endParaRPr/>
          </a:p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673100" y="3835400"/>
            <a:ext cx="23050499" cy="88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609600" lvl="0" marL="457200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Verdana"/>
              <a:buChar char="•"/>
              <a:defRPr b="0" i="0" sz="6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596900" lvl="1" marL="914400" marR="0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Verdana"/>
              <a:buChar char="•"/>
              <a:defRPr b="0" i="0" sz="58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558800" lvl="2" marL="13716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Verdana"/>
              <a:buChar char="•"/>
              <a:defRPr b="0" i="0" sz="52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508000" lvl="3" marL="182880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Verdana"/>
              <a:buChar char="•"/>
              <a:defRPr b="0" i="0" sz="44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Verdana"/>
              <a:buChar char="•"/>
              <a:defRPr b="0" i="0" sz="32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561848" lvl="5" marL="2743200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5248"/>
              <a:buFont typeface="Verdana"/>
              <a:buChar char="•"/>
              <a:defRPr b="0" i="0" sz="64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561848" lvl="6" marL="3200400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5248"/>
              <a:buFont typeface="Verdana"/>
              <a:buChar char="•"/>
              <a:defRPr b="0" i="0" sz="64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561848" lvl="7" marL="3657600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5248"/>
              <a:buFont typeface="Verdana"/>
              <a:buChar char="•"/>
              <a:defRPr b="0" i="0" sz="64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561847" lvl="8" marL="4114800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5248"/>
              <a:buFont typeface="Verdana"/>
              <a:buChar char="•"/>
              <a:defRPr b="0" i="0" sz="64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scaledagileframework.com" TargetMode="External"/><Relationship Id="rId4" Type="http://schemas.openxmlformats.org/officeDocument/2006/relationships/image" Target="../media/image23.png"/><Relationship Id="rId5" Type="http://schemas.openxmlformats.org/officeDocument/2006/relationships/hyperlink" Target="https://scaledagileframework.com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confluence.skatelescope.org/display/SE/Communication+Flows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confluence.skatelescope.org/display/SE/Communication+Flows" TargetMode="External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scaledagileframework.com" TargetMode="External"/><Relationship Id="rId4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scaledagileframework.com" TargetMode="External"/><Relationship Id="rId4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confluence.skatelescope.org/pages/viewpage.action?pageId=161358894" TargetMode="External"/><Relationship Id="rId4" Type="http://schemas.openxmlformats.org/officeDocument/2006/relationships/hyperlink" Target="https://miro.com/app/board/o9J_lK4PUeI=/?moveToWidget=3458764514558314398&amp;cot=14" TargetMode="External"/><Relationship Id="rId5" Type="http://schemas.openxmlformats.org/officeDocument/2006/relationships/image" Target="../media/image2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miro.com/app/board/o9J_lK4PUeI=/?moveToWidget=3458764514558314398&amp;cot=14" TargetMode="External"/><Relationship Id="rId4" Type="http://schemas.openxmlformats.org/officeDocument/2006/relationships/image" Target="../media/image2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miro.com/app/board/o9J_lK4PUeI=/?moveToWidget=3458764514558314398&amp;cot=14" TargetMode="External"/><Relationship Id="rId4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miro.com/app/board/o9J_lK4PUeI=/?moveToWidget=3458764514558314398&amp;cot=14" TargetMode="External"/><Relationship Id="rId4" Type="http://schemas.openxmlformats.org/officeDocument/2006/relationships/image" Target="../media/image2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miro.com/app/board/o9J_lItd8Po=/?moveToWidget=3074457357582191722&amp;cot=14" TargetMode="External"/><Relationship Id="rId4" Type="http://schemas.openxmlformats.org/officeDocument/2006/relationships/image" Target="../media/image19.jpg"/><Relationship Id="rId5" Type="http://schemas.openxmlformats.org/officeDocument/2006/relationships/image" Target="../media/image16.png"/><Relationship Id="rId6" Type="http://schemas.openxmlformats.org/officeDocument/2006/relationships/image" Target="../media/image37.png"/><Relationship Id="rId7" Type="http://schemas.openxmlformats.org/officeDocument/2006/relationships/hyperlink" Target="https://docs.google.com/presentation/d/1guFkDhFmLxPn4qE8LaKEYf0rnD9M_cHDroh-Z2Rpzpc/edit#slide=id.gec189cc0b0_2_139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confluence.skatelescope.org/pages/viewpage.action?pageId=165620127" TargetMode="External"/><Relationship Id="rId4" Type="http://schemas.openxmlformats.org/officeDocument/2006/relationships/hyperlink" Target="https://confluence.skatelescope.org/pages/viewpage.action?pageId=165620127" TargetMode="External"/><Relationship Id="rId5" Type="http://schemas.openxmlformats.org/officeDocument/2006/relationships/hyperlink" Target="https://confluence.skatelescope.org/pages/viewpage.action?pageId=165620127" TargetMode="External"/><Relationship Id="rId6" Type="http://schemas.openxmlformats.org/officeDocument/2006/relationships/hyperlink" Target="https://miro.com/app/board/o9J_kgZRov0=/?moveToWidget=3458764517266749044&amp;cot=14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confluence.skatelescope.org/display/PEOS/AA0.5+AIV+LOW+Planning" TargetMode="External"/><Relationship Id="rId4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confluence.skatelescope.org/display/SWSI/Solution+Use+Cases+for+SKA+Phase+1+per+Array+Assembly" TargetMode="External"/><Relationship Id="rId4" Type="http://schemas.openxmlformats.org/officeDocument/2006/relationships/hyperlink" Target="https://jira.skatelescope.org/browse/USE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ska-aw.bentley.com/SKAProd/Search/QuickLink.aspx?n=SKA-TEL-AIV-4410001&amp;t=3&amp;d=Main%5ceB_PROD&amp;sc=Global&amp;r=10&amp;i=view" TargetMode="External"/><Relationship Id="rId4" Type="http://schemas.openxmlformats.org/officeDocument/2006/relationships/hyperlink" Target="https://confluence.skatelescope.org/display/SST/AA0.5+Scenarios" TargetMode="External"/><Relationship Id="rId5" Type="http://schemas.openxmlformats.org/officeDocument/2006/relationships/hyperlink" Target="https://confluence.skatelescope.org/display/SWSI/Solution+Use+Cases+for+SKA+Phase+1+per+Array+Assembly" TargetMode="External"/><Relationship Id="rId6" Type="http://schemas.openxmlformats.org/officeDocument/2006/relationships/image" Target="../media/image2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comments" Target="../comments/comment3.xml"/><Relationship Id="rId4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2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tango-controls.org" TargetMode="External"/><Relationship Id="rId4" Type="http://schemas.openxmlformats.org/officeDocument/2006/relationships/image" Target="../media/image20.jpg"/><Relationship Id="rId5" Type="http://schemas.openxmlformats.org/officeDocument/2006/relationships/hyperlink" Target="https://www.tango-controls.org" TargetMode="External"/><Relationship Id="rId6" Type="http://schemas.openxmlformats.org/officeDocument/2006/relationships/image" Target="../media/image2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6.png"/><Relationship Id="rId4" Type="http://schemas.openxmlformats.org/officeDocument/2006/relationships/hyperlink" Target="https://confluence.skatelescope.org/display/SWSI/SKA+Software+Architecture+AA0.5" TargetMode="External"/><Relationship Id="rId5" Type="http://schemas.openxmlformats.org/officeDocument/2006/relationships/hyperlink" Target="https://confluence.skatelescope.org/display/SWSI/SKA+Software+Architecture+AA0.5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confluence.skatelescope.org/display/SWSI/SKA+Software+Architecture+AA0.5" TargetMode="External"/><Relationship Id="rId4" Type="http://schemas.openxmlformats.org/officeDocument/2006/relationships/hyperlink" Target="https://confluence.skatelescope.org/display/SWSI/SKA+Software+Deployment+view+AA0.5" TargetMode="External"/><Relationship Id="rId5" Type="http://schemas.openxmlformats.org/officeDocument/2006/relationships/image" Target="../media/image2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confluence.skatelescope.org/display/SWSI/SKA+Software+Architecture+AA0.5" TargetMode="External"/><Relationship Id="rId4" Type="http://schemas.openxmlformats.org/officeDocument/2006/relationships/hyperlink" Target="https://confluence.skatelescope.org/display/SWSI/SKA+Software+Deployment+view+AA0.5" TargetMode="External"/><Relationship Id="rId5" Type="http://schemas.openxmlformats.org/officeDocument/2006/relationships/image" Target="../media/image2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6.png"/><Relationship Id="rId4" Type="http://schemas.openxmlformats.org/officeDocument/2006/relationships/hyperlink" Target="https://confluence.skatelescope.org/display/SWSI/OSO+Deployment+view+AA0.5" TargetMode="External"/><Relationship Id="rId5" Type="http://schemas.openxmlformats.org/officeDocument/2006/relationships/hyperlink" Target="https://confluence.skatelescope.org/display/SWSI/OSO+Deployment+view+AA0.5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comments" Target="../comments/comment4.xml"/><Relationship Id="rId4" Type="http://schemas.openxmlformats.org/officeDocument/2006/relationships/hyperlink" Target="https://confluence.skatelescope.org/pages/viewpage.action?pageId=168660244" TargetMode="External"/><Relationship Id="rId5" Type="http://schemas.openxmlformats.org/officeDocument/2006/relationships/image" Target="../media/image35.png"/><Relationship Id="rId6" Type="http://schemas.openxmlformats.org/officeDocument/2006/relationships/hyperlink" Target="https://confluence.skatelescope.org/pages/viewpage.action?pageId=168660244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confluence.skatelescope.org/display/SWSI/ADR-23+Decide+architecture+of+pointing+control+for+Low+telescope" TargetMode="External"/><Relationship Id="rId4" Type="http://schemas.openxmlformats.org/officeDocument/2006/relationships/hyperlink" Target="https://confluence.skatelescope.org/display/SWSI/ADR-44+Engineering+Subarray" TargetMode="External"/><Relationship Id="rId5" Type="http://schemas.openxmlformats.org/officeDocument/2006/relationships/image" Target="../media/image30.png"/><Relationship Id="rId6" Type="http://schemas.openxmlformats.org/officeDocument/2006/relationships/hyperlink" Target="https://confluence.skatelescope.org/display/SWSI/SKA+Software+Architecture+AA0.5" TargetMode="External"/><Relationship Id="rId7" Type="http://schemas.openxmlformats.org/officeDocument/2006/relationships/hyperlink" Target="https://confluence.skatelescope.org/display/SWSI/ADR-23+Decide+architecture+of+pointing+control+for+Low+telescope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app.diagrams.net/?page-id=nXMmbjCTr8LbpDtblZhs&amp;scale=auto#G1w_U0T1XnVKoMcfttRA0c7n-C-EV_GykQ" TargetMode="External"/><Relationship Id="rId4" Type="http://schemas.openxmlformats.org/officeDocument/2006/relationships/image" Target="../media/image34.png"/><Relationship Id="rId5" Type="http://schemas.openxmlformats.org/officeDocument/2006/relationships/hyperlink" Target="https://confluence.skatelescope.org/pages/viewpage.action?pageId=165621305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confluence.skatelescope.org/display/SWSI/PST+Architecture+AA0.5" TargetMode="External"/><Relationship Id="rId4" Type="http://schemas.openxmlformats.org/officeDocument/2006/relationships/image" Target="../media/image33.png"/><Relationship Id="rId5" Type="http://schemas.openxmlformats.org/officeDocument/2006/relationships/hyperlink" Target="https://confluence.skatelescope.org/display/SWSI/PST+Architecture+AA0.5" TargetMode="External"/><Relationship Id="rId6" Type="http://schemas.openxmlformats.org/officeDocument/2006/relationships/image" Target="../media/image32.png"/><Relationship Id="rId7" Type="http://schemas.openxmlformats.org/officeDocument/2006/relationships/hyperlink" Target="https://confluence.skatelescope.org/display/SWSI/PST+Architecture+AA0.5" TargetMode="External"/><Relationship Id="rId8" Type="http://schemas.openxmlformats.org/officeDocument/2006/relationships/hyperlink" Target="https://confluence.skatelescope.org/display/SWSI/PSS+Architecture+AA0.5" TargetMode="Externa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comments" Target="../comments/comment5.xml"/><Relationship Id="rId4" Type="http://schemas.openxmlformats.org/officeDocument/2006/relationships/image" Target="../media/image31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s://confluence.skatelescope.org/display/SE/SS-53+consolidate+design+for+Data+Management+in+early+array+releases" TargetMode="External"/><Relationship Id="rId4" Type="http://schemas.openxmlformats.org/officeDocument/2006/relationships/hyperlink" Target="https://confluence.skatelescope.org/display/SE/AAVS+Data+Transfer" TargetMode="Externa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6.xml"/><Relationship Id="rId3" Type="http://schemas.openxmlformats.org/officeDocument/2006/relationships/comments" Target="../comments/comment6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resources.sei.cmu.edu/library/asset-view.cfm?assetid=30386" TargetMode="External"/><Relationship Id="rId4" Type="http://schemas.openxmlformats.org/officeDocument/2006/relationships/hyperlink" Target="https://www.scaledagileframework.com/" TargetMode="External"/><Relationship Id="rId5" Type="http://schemas.openxmlformats.org/officeDocument/2006/relationships/hyperlink" Target="https://www.ivarjacobson.com/people/ian-spence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scaledagileframework.com" TargetMode="External"/><Relationship Id="rId4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scaledagileframework.com" TargetMode="Externa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81" name="Google Shape;81;p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3543" r="13542" t="0"/>
          <a:stretch/>
        </p:blipFill>
        <p:spPr>
          <a:xfrm>
            <a:off x="0" y="2605857"/>
            <a:ext cx="24384001" cy="1114696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0"/>
          <p:cNvSpPr txBox="1"/>
          <p:nvPr>
            <p:ph type="title"/>
          </p:nvPr>
        </p:nvSpPr>
        <p:spPr>
          <a:xfrm>
            <a:off x="8912276" y="2976159"/>
            <a:ext cx="14145133" cy="181079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Verdana"/>
              <a:buNone/>
            </a:pPr>
            <a:r>
              <a:rPr lang="en-GB"/>
              <a:t>SKA LOW 2022 meeting</a:t>
            </a:r>
            <a:endParaRPr/>
          </a:p>
        </p:txBody>
      </p:sp>
      <p:sp>
        <p:nvSpPr>
          <p:cNvPr id="83" name="Google Shape;83;p10"/>
          <p:cNvSpPr txBox="1"/>
          <p:nvPr>
            <p:ph idx="1" type="body"/>
          </p:nvPr>
        </p:nvSpPr>
        <p:spPr>
          <a:xfrm>
            <a:off x="8919185" y="4865833"/>
            <a:ext cx="14131316" cy="1524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Verdana"/>
              <a:buNone/>
            </a:pPr>
            <a:r>
              <a:rPr lang="en-GB"/>
              <a:t>Software</a:t>
            </a:r>
            <a:endParaRPr/>
          </a:p>
        </p:txBody>
      </p:sp>
      <p:sp>
        <p:nvSpPr>
          <p:cNvPr id="84" name="Google Shape;84;p10"/>
          <p:cNvSpPr txBox="1"/>
          <p:nvPr>
            <p:ph idx="2" type="body"/>
          </p:nvPr>
        </p:nvSpPr>
        <p:spPr>
          <a:xfrm>
            <a:off x="8905367" y="6561516"/>
            <a:ext cx="14145133" cy="72307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 fontScale="62500" lnSpcReduction="2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erdana"/>
              <a:buNone/>
            </a:pPr>
            <a:r>
              <a:rPr lang="en-GB"/>
              <a:t>Marco Bartolini, Alan Bridger, Peter Lewis, </a:t>
            </a:r>
            <a:r>
              <a:rPr lang="en-GB"/>
              <a:t>Juande Santander-Vela, Sonja Vrcic, </a:t>
            </a:r>
            <a:r>
              <a:rPr lang="en-GB"/>
              <a:t>Mark Waterson, Peter Wortmann</a:t>
            </a:r>
            <a:endParaRPr/>
          </a:p>
        </p:txBody>
      </p:sp>
      <p:sp>
        <p:nvSpPr>
          <p:cNvPr id="85" name="Google Shape;85;p10"/>
          <p:cNvSpPr txBox="1"/>
          <p:nvPr>
            <p:ph idx="3" type="body"/>
          </p:nvPr>
        </p:nvSpPr>
        <p:spPr>
          <a:xfrm>
            <a:off x="8905367" y="7456269"/>
            <a:ext cx="14145133" cy="72307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Verdana"/>
              <a:buNone/>
            </a:pPr>
            <a:r>
              <a:rPr lang="en-GB"/>
              <a:t>7 Feb 2022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>
            <p:ph idx="12" type="sldNum"/>
          </p:nvPr>
        </p:nvSpPr>
        <p:spPr>
          <a:xfrm>
            <a:off x="23241000" y="13207998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8" name="Google Shape;148;p19">
            <a:hlinkClick r:id="rId3"/>
          </p:cNvPr>
          <p:cNvPicPr preferRelativeResize="0"/>
          <p:nvPr/>
        </p:nvPicPr>
        <p:blipFill rotWithShape="1">
          <a:blip r:embed="rId4">
            <a:alphaModFix amt="17000"/>
          </a:blip>
          <a:srcRect b="650" l="0" r="0" t="6412"/>
          <a:stretch/>
        </p:blipFill>
        <p:spPr>
          <a:xfrm>
            <a:off x="10375" y="1363214"/>
            <a:ext cx="24384000" cy="1260393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 txBox="1"/>
          <p:nvPr>
            <p:ph type="title"/>
          </p:nvPr>
        </p:nvSpPr>
        <p:spPr>
          <a:xfrm>
            <a:off x="762000" y="351453"/>
            <a:ext cx="22860600" cy="1898100"/>
          </a:xfrm>
          <a:prstGeom prst="rect">
            <a:avLst/>
          </a:prstGeom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SAFe: The Big Picture</a:t>
            </a:r>
            <a:endParaRPr/>
          </a:p>
        </p:txBody>
      </p:sp>
      <p:pic>
        <p:nvPicPr>
          <p:cNvPr id="150" name="Google Shape;150;p19">
            <a:hlinkClick r:id="rId5"/>
          </p:cNvPr>
          <p:cNvPicPr preferRelativeResize="0"/>
          <p:nvPr/>
        </p:nvPicPr>
        <p:blipFill rotWithShape="1">
          <a:blip r:embed="rId4">
            <a:alphaModFix/>
          </a:blip>
          <a:srcRect b="14866" l="41988" r="15043" t="36532"/>
          <a:stretch/>
        </p:blipFill>
        <p:spPr>
          <a:xfrm>
            <a:off x="3369975" y="2115338"/>
            <a:ext cx="17644052" cy="11099700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2760000" dist="161925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13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/>
          <p:nvPr>
            <p:ph idx="12" type="sldNum"/>
          </p:nvPr>
        </p:nvSpPr>
        <p:spPr>
          <a:xfrm>
            <a:off x="23241000" y="13207998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6" name="Google Shape;156;p20"/>
          <p:cNvSpPr txBox="1"/>
          <p:nvPr>
            <p:ph type="title"/>
          </p:nvPr>
        </p:nvSpPr>
        <p:spPr>
          <a:xfrm>
            <a:off x="762000" y="351453"/>
            <a:ext cx="22860600" cy="1898100"/>
          </a:xfrm>
          <a:prstGeom prst="rect">
            <a:avLst/>
          </a:prstGeom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SKAO Agile Heartbeat (the Cadence)</a:t>
            </a:r>
            <a:endParaRPr/>
          </a:p>
        </p:txBody>
      </p:sp>
      <p:pic>
        <p:nvPicPr>
          <p:cNvPr id="157" name="Google Shape;157;p2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573" r="573" t="0"/>
          <a:stretch/>
        </p:blipFill>
        <p:spPr>
          <a:xfrm>
            <a:off x="1447800" y="444109"/>
            <a:ext cx="22936202" cy="12405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/>
          <p:nvPr>
            <p:ph idx="12" type="sldNum"/>
          </p:nvPr>
        </p:nvSpPr>
        <p:spPr>
          <a:xfrm>
            <a:off x="23241000" y="13207998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21"/>
          <p:cNvSpPr txBox="1"/>
          <p:nvPr>
            <p:ph type="title"/>
          </p:nvPr>
        </p:nvSpPr>
        <p:spPr>
          <a:xfrm>
            <a:off x="762000" y="351453"/>
            <a:ext cx="22860600" cy="1898100"/>
          </a:xfrm>
          <a:prstGeom prst="rect">
            <a:avLst/>
          </a:prstGeom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Communication Flows</a:t>
            </a:r>
            <a:endParaRPr/>
          </a:p>
        </p:txBody>
      </p:sp>
      <p:pic>
        <p:nvPicPr>
          <p:cNvPr id="164" name="Google Shape;164;p2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4738" y="1277175"/>
            <a:ext cx="16475126" cy="1178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/>
          <p:nvPr>
            <p:ph idx="12" type="sldNum"/>
          </p:nvPr>
        </p:nvSpPr>
        <p:spPr>
          <a:xfrm>
            <a:off x="23241000" y="13207998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0" name="Google Shape;170;p2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650" l="0" r="0" t="6412"/>
          <a:stretch/>
        </p:blipFill>
        <p:spPr>
          <a:xfrm>
            <a:off x="10375" y="1363214"/>
            <a:ext cx="24384000" cy="1260393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 txBox="1"/>
          <p:nvPr>
            <p:ph type="title"/>
          </p:nvPr>
        </p:nvSpPr>
        <p:spPr>
          <a:xfrm>
            <a:off x="762000" y="351453"/>
            <a:ext cx="22860600" cy="1898100"/>
          </a:xfrm>
          <a:prstGeom prst="rect">
            <a:avLst/>
          </a:prstGeom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SAFe: The Big Picture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3">
            <a:hlinkClick r:id="rId3"/>
          </p:cNvPr>
          <p:cNvPicPr preferRelativeResize="0"/>
          <p:nvPr/>
        </p:nvPicPr>
        <p:blipFill rotWithShape="1">
          <a:blip r:embed="rId4">
            <a:alphaModFix amt="19000"/>
          </a:blip>
          <a:srcRect b="650" l="0" r="0" t="6412"/>
          <a:stretch/>
        </p:blipFill>
        <p:spPr>
          <a:xfrm>
            <a:off x="10375" y="1363214"/>
            <a:ext cx="24384000" cy="1260393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3"/>
          <p:cNvSpPr txBox="1"/>
          <p:nvPr>
            <p:ph idx="12" type="sldNum"/>
          </p:nvPr>
        </p:nvSpPr>
        <p:spPr>
          <a:xfrm>
            <a:off x="23241000" y="13207998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8" name="Google Shape;178;p23"/>
          <p:cNvPicPr preferRelativeResize="0"/>
          <p:nvPr/>
        </p:nvPicPr>
        <p:blipFill rotWithShape="1">
          <a:blip r:embed="rId4">
            <a:alphaModFix/>
          </a:blip>
          <a:srcRect b="70037" l="93177" r="1088" t="11986"/>
          <a:stretch/>
        </p:blipFill>
        <p:spPr>
          <a:xfrm>
            <a:off x="10826224" y="4458262"/>
            <a:ext cx="2752302" cy="47994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60000" dist="95250">
              <a:srgbClr val="000000">
                <a:alpha val="50000"/>
              </a:srgbClr>
            </a:outerShdw>
          </a:effectLst>
        </p:spPr>
      </p:pic>
      <p:sp>
        <p:nvSpPr>
          <p:cNvPr id="179" name="Google Shape;179;p23"/>
          <p:cNvSpPr txBox="1"/>
          <p:nvPr>
            <p:ph type="title"/>
          </p:nvPr>
        </p:nvSpPr>
        <p:spPr>
          <a:xfrm>
            <a:off x="762000" y="351453"/>
            <a:ext cx="22860600" cy="1898100"/>
          </a:xfrm>
          <a:prstGeom prst="rect">
            <a:avLst/>
          </a:prstGeom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Vision and Roadmap</a:t>
            </a:r>
            <a:endParaRPr/>
          </a:p>
        </p:txBody>
      </p:sp>
      <p:sp>
        <p:nvSpPr>
          <p:cNvPr id="180" name="Google Shape;180;p23"/>
          <p:cNvSpPr txBox="1"/>
          <p:nvPr/>
        </p:nvSpPr>
        <p:spPr>
          <a:xfrm>
            <a:off x="5882350" y="4753988"/>
            <a:ext cx="4799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Verdana"/>
                <a:ea typeface="Verdana"/>
                <a:cs typeface="Verdana"/>
                <a:sym typeface="Verdana"/>
              </a:rPr>
              <a:t>Where do we want to go?</a:t>
            </a:r>
            <a:endParaRPr b="1" sz="4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13723000" y="7249263"/>
            <a:ext cx="4799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Verdana"/>
                <a:ea typeface="Verdana"/>
                <a:cs typeface="Verdana"/>
                <a:sym typeface="Verdana"/>
              </a:rPr>
              <a:t>How do we get there?</a:t>
            </a:r>
            <a:endParaRPr b="1" sz="4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8692500" y="10160801"/>
            <a:ext cx="6999000" cy="18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Verdana"/>
                <a:ea typeface="Verdana"/>
                <a:cs typeface="Verdana"/>
                <a:sym typeface="Verdana"/>
              </a:rPr>
              <a:t>Tailored at each level of autonomy</a:t>
            </a:r>
            <a:endParaRPr b="1" sz="4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/>
          <p:nvPr>
            <p:ph type="title"/>
          </p:nvPr>
        </p:nvSpPr>
        <p:spPr>
          <a:xfrm>
            <a:off x="762000" y="351453"/>
            <a:ext cx="22860600" cy="1898100"/>
          </a:xfrm>
          <a:prstGeom prst="rect">
            <a:avLst/>
          </a:prstGeom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High-Level Vision for the Software Groups</a:t>
            </a:r>
            <a:endParaRPr/>
          </a:p>
        </p:txBody>
      </p:sp>
      <p:sp>
        <p:nvSpPr>
          <p:cNvPr id="188" name="Google Shape;188;p24"/>
          <p:cNvSpPr txBox="1"/>
          <p:nvPr>
            <p:ph idx="1" type="body"/>
          </p:nvPr>
        </p:nvSpPr>
        <p:spPr>
          <a:xfrm>
            <a:off x="768074" y="2354788"/>
            <a:ext cx="22860600" cy="101229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ctr">
              <a:spcBef>
                <a:spcPts val="4000"/>
              </a:spcBef>
              <a:spcAft>
                <a:spcPts val="0"/>
              </a:spcAft>
              <a:buNone/>
            </a:pPr>
            <a:r>
              <a:rPr lang="en-GB" sz="5800">
                <a:solidFill>
                  <a:srgbClr val="070168"/>
                </a:solidFill>
              </a:rPr>
              <a:t>We are a </a:t>
            </a:r>
            <a:r>
              <a:rPr b="1" lang="en-GB" sz="5800">
                <a:solidFill>
                  <a:srgbClr val="070168"/>
                </a:solidFill>
              </a:rPr>
              <a:t>global collaboration</a:t>
            </a:r>
            <a:r>
              <a:rPr lang="en-GB" sz="5800">
                <a:solidFill>
                  <a:srgbClr val="070168"/>
                </a:solidFill>
              </a:rPr>
              <a:t> committed to building and delivering a </a:t>
            </a:r>
            <a:r>
              <a:rPr b="1" lang="en-GB" sz="5800">
                <a:solidFill>
                  <a:srgbClr val="070168"/>
                </a:solidFill>
              </a:rPr>
              <a:t>world-class software</a:t>
            </a:r>
            <a:r>
              <a:rPr lang="en-GB" sz="5800">
                <a:solidFill>
                  <a:srgbClr val="070168"/>
                </a:solidFill>
              </a:rPr>
              <a:t> and </a:t>
            </a:r>
            <a:r>
              <a:rPr b="1" lang="en-GB" sz="5800">
                <a:solidFill>
                  <a:srgbClr val="070168"/>
                </a:solidFill>
              </a:rPr>
              <a:t>computing ecosystem</a:t>
            </a:r>
            <a:r>
              <a:rPr lang="en-GB" sz="5800">
                <a:solidFill>
                  <a:srgbClr val="070168"/>
                </a:solidFill>
              </a:rPr>
              <a:t>, enabling the SKAO community to </a:t>
            </a:r>
            <a:r>
              <a:rPr b="1" lang="en-GB" sz="5800">
                <a:solidFill>
                  <a:srgbClr val="070168"/>
                </a:solidFill>
              </a:rPr>
              <a:t>achieve transformational science</a:t>
            </a:r>
            <a:r>
              <a:rPr lang="en-GB" sz="5800">
                <a:solidFill>
                  <a:srgbClr val="070168"/>
                </a:solidFill>
              </a:rPr>
              <a:t>.</a:t>
            </a:r>
            <a:endParaRPr sz="5800">
              <a:solidFill>
                <a:srgbClr val="070168"/>
              </a:solidFill>
            </a:endParaRPr>
          </a:p>
          <a:p>
            <a:pPr indent="0" lvl="0" marL="0" rtl="0" algn="ctr">
              <a:spcBef>
                <a:spcPts val="6400"/>
              </a:spcBef>
              <a:spcAft>
                <a:spcPts val="0"/>
              </a:spcAft>
              <a:buNone/>
            </a:pPr>
            <a:r>
              <a:rPr lang="en-GB" sz="5800">
                <a:solidFill>
                  <a:srgbClr val="070168"/>
                </a:solidFill>
              </a:rPr>
              <a:t>Our </a:t>
            </a:r>
            <a:r>
              <a:rPr b="1" lang="en-GB" sz="5800">
                <a:solidFill>
                  <a:srgbClr val="070168"/>
                </a:solidFill>
              </a:rPr>
              <a:t>culture of innovation</a:t>
            </a:r>
            <a:r>
              <a:rPr lang="en-GB" sz="5800">
                <a:solidFill>
                  <a:srgbClr val="070168"/>
                </a:solidFill>
              </a:rPr>
              <a:t>, </a:t>
            </a:r>
            <a:r>
              <a:rPr b="1" lang="en-GB" sz="5800">
                <a:solidFill>
                  <a:srgbClr val="070168"/>
                </a:solidFill>
              </a:rPr>
              <a:t>shared governance</a:t>
            </a:r>
            <a:r>
              <a:rPr lang="en-GB" sz="5800">
                <a:solidFill>
                  <a:srgbClr val="070168"/>
                </a:solidFill>
              </a:rPr>
              <a:t>, and </a:t>
            </a:r>
            <a:r>
              <a:rPr b="1" lang="en-GB" sz="5800">
                <a:solidFill>
                  <a:srgbClr val="070168"/>
                </a:solidFill>
              </a:rPr>
              <a:t>respect for diversity</a:t>
            </a:r>
            <a:r>
              <a:rPr lang="en-GB" sz="5800">
                <a:solidFill>
                  <a:srgbClr val="070168"/>
                </a:solidFill>
              </a:rPr>
              <a:t> drives </a:t>
            </a:r>
            <a:r>
              <a:rPr b="1" lang="en-GB" sz="5800">
                <a:solidFill>
                  <a:srgbClr val="070168"/>
                </a:solidFill>
              </a:rPr>
              <a:t>mutual value for all</a:t>
            </a:r>
            <a:r>
              <a:rPr lang="en-GB" sz="5800">
                <a:solidFill>
                  <a:srgbClr val="070168"/>
                </a:solidFill>
              </a:rPr>
              <a:t>.</a:t>
            </a:r>
            <a:endParaRPr sz="5800"/>
          </a:p>
        </p:txBody>
      </p:sp>
      <p:sp>
        <p:nvSpPr>
          <p:cNvPr id="189" name="Google Shape;189;p24"/>
          <p:cNvSpPr txBox="1"/>
          <p:nvPr>
            <p:ph idx="12" type="sldNum"/>
          </p:nvPr>
        </p:nvSpPr>
        <p:spPr>
          <a:xfrm>
            <a:off x="23241000" y="13207998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0" name="Google Shape;190;p24"/>
          <p:cNvSpPr/>
          <p:nvPr/>
        </p:nvSpPr>
        <p:spPr>
          <a:xfrm rot="-233565">
            <a:off x="5150354" y="5767226"/>
            <a:ext cx="14083292" cy="3298043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60000" dist="1143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31999" marR="431999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800">
                <a:latin typeface="Verdana"/>
                <a:ea typeface="Verdana"/>
                <a:cs typeface="Verdana"/>
                <a:sym typeface="Verdana"/>
              </a:rPr>
              <a:t>Statement comes from a shared understanding from the </a:t>
            </a:r>
            <a:r>
              <a:rPr b="1" i="1" lang="en-GB" sz="5800">
                <a:latin typeface="Verdana"/>
                <a:ea typeface="Verdana"/>
                <a:cs typeface="Verdana"/>
                <a:sym typeface="Verdana"/>
              </a:rPr>
              <a:t>Getting to We</a:t>
            </a:r>
            <a:r>
              <a:rPr b="1" lang="en-GB" sz="5800">
                <a:latin typeface="Verdana"/>
                <a:ea typeface="Verdana"/>
                <a:cs typeface="Verdana"/>
                <a:sym typeface="Verdana"/>
              </a:rPr>
              <a:t> workshops</a:t>
            </a:r>
            <a:endParaRPr b="1" sz="5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25"/>
          <p:cNvGrpSpPr/>
          <p:nvPr/>
        </p:nvGrpSpPr>
        <p:grpSpPr>
          <a:xfrm>
            <a:off x="834750" y="1533100"/>
            <a:ext cx="24387450" cy="11315475"/>
            <a:chOff x="834750" y="1533100"/>
            <a:chExt cx="24387450" cy="11315475"/>
          </a:xfrm>
        </p:grpSpPr>
        <p:pic>
          <p:nvPicPr>
            <p:cNvPr id="196" name="Google Shape;196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8200" y="1533100"/>
              <a:ext cx="24384000" cy="113109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p25"/>
            <p:cNvSpPr/>
            <p:nvPr/>
          </p:nvSpPr>
          <p:spPr>
            <a:xfrm>
              <a:off x="834750" y="1548175"/>
              <a:ext cx="24384000" cy="11300400"/>
            </a:xfrm>
            <a:prstGeom prst="rect">
              <a:avLst/>
            </a:prstGeom>
            <a:solidFill>
              <a:srgbClr val="FFFFFF">
                <a:alpha val="749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8" name="Google Shape;198;p25"/>
          <p:cNvSpPr txBox="1"/>
          <p:nvPr>
            <p:ph type="title"/>
          </p:nvPr>
        </p:nvSpPr>
        <p:spPr>
          <a:xfrm>
            <a:off x="762000" y="351453"/>
            <a:ext cx="22860600" cy="1898100"/>
          </a:xfrm>
          <a:prstGeom prst="rect">
            <a:avLst/>
          </a:prstGeom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When do we need to do things? Solution Roadmap</a:t>
            </a:r>
            <a:endParaRPr/>
          </a:p>
        </p:txBody>
      </p:sp>
      <p:cxnSp>
        <p:nvCxnSpPr>
          <p:cNvPr id="199" name="Google Shape;199;p25"/>
          <p:cNvCxnSpPr/>
          <p:nvPr/>
        </p:nvCxnSpPr>
        <p:spPr>
          <a:xfrm>
            <a:off x="3105150" y="6689750"/>
            <a:ext cx="42960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00" name="Google Shape;200;p25"/>
          <p:cNvGrpSpPr/>
          <p:nvPr/>
        </p:nvGrpSpPr>
        <p:grpSpPr>
          <a:xfrm>
            <a:off x="1952725" y="4340600"/>
            <a:ext cx="4388700" cy="2350800"/>
            <a:chOff x="1800325" y="5178800"/>
            <a:chExt cx="4388700" cy="2350800"/>
          </a:xfrm>
        </p:grpSpPr>
        <p:cxnSp>
          <p:nvCxnSpPr>
            <p:cNvPr id="201" name="Google Shape;201;p25"/>
            <p:cNvCxnSpPr>
              <a:endCxn id="202" idx="1"/>
            </p:cNvCxnSpPr>
            <p:nvPr/>
          </p:nvCxnSpPr>
          <p:spPr>
            <a:xfrm flipH="1" rot="10800000">
              <a:off x="1800325" y="5486600"/>
              <a:ext cx="2259900" cy="2043000"/>
            </a:xfrm>
            <a:prstGeom prst="curvedConnector3">
              <a:avLst>
                <a:gd fmla="val 50000" name="adj1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02" name="Google Shape;202;p25"/>
            <p:cNvSpPr txBox="1"/>
            <p:nvPr/>
          </p:nvSpPr>
          <p:spPr>
            <a:xfrm>
              <a:off x="4060225" y="5178800"/>
              <a:ext cx="2128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latin typeface="Verdana"/>
                  <a:ea typeface="Verdana"/>
                  <a:cs typeface="Verdana"/>
                  <a:sym typeface="Verdana"/>
                </a:rPr>
                <a:t>PSI Low</a:t>
              </a:r>
              <a:endParaRPr sz="2800"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203" name="Google Shape;203;p25"/>
          <p:cNvGrpSpPr/>
          <p:nvPr/>
        </p:nvGrpSpPr>
        <p:grpSpPr>
          <a:xfrm>
            <a:off x="3781275" y="6686400"/>
            <a:ext cx="4458000" cy="2167800"/>
            <a:chOff x="3628875" y="7524600"/>
            <a:chExt cx="4458000" cy="2167800"/>
          </a:xfrm>
        </p:grpSpPr>
        <p:sp>
          <p:nvSpPr>
            <p:cNvPr id="204" name="Google Shape;204;p25"/>
            <p:cNvSpPr txBox="1"/>
            <p:nvPr/>
          </p:nvSpPr>
          <p:spPr>
            <a:xfrm>
              <a:off x="5958075" y="9076800"/>
              <a:ext cx="2128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latin typeface="Verdana"/>
                  <a:ea typeface="Verdana"/>
                  <a:cs typeface="Verdana"/>
                  <a:sym typeface="Verdana"/>
                </a:rPr>
                <a:t>PSI Mid</a:t>
              </a:r>
              <a:endParaRPr sz="2800"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205" name="Google Shape;205;p25"/>
            <p:cNvCxnSpPr>
              <a:endCxn id="204" idx="1"/>
            </p:cNvCxnSpPr>
            <p:nvPr/>
          </p:nvCxnSpPr>
          <p:spPr>
            <a:xfrm>
              <a:off x="3628875" y="7524600"/>
              <a:ext cx="2329200" cy="1860000"/>
            </a:xfrm>
            <a:prstGeom prst="curvedConnector3">
              <a:avLst>
                <a:gd fmla="val 50000" name="adj1"/>
              </a:avLst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206" name="Google Shape;206;p25"/>
          <p:cNvGrpSpPr/>
          <p:nvPr/>
        </p:nvGrpSpPr>
        <p:grpSpPr>
          <a:xfrm>
            <a:off x="4052975" y="4921400"/>
            <a:ext cx="4033900" cy="1768200"/>
            <a:chOff x="3748175" y="5759600"/>
            <a:chExt cx="4033900" cy="1768200"/>
          </a:xfrm>
        </p:grpSpPr>
        <p:cxnSp>
          <p:nvCxnSpPr>
            <p:cNvPr id="207" name="Google Shape;207;p25"/>
            <p:cNvCxnSpPr/>
            <p:nvPr/>
          </p:nvCxnSpPr>
          <p:spPr>
            <a:xfrm flipH="1" rot="10800000">
              <a:off x="3748175" y="6151100"/>
              <a:ext cx="1843200" cy="1376700"/>
            </a:xfrm>
            <a:prstGeom prst="curvedConnector3">
              <a:avLst>
                <a:gd fmla="val 50000" name="adj1"/>
              </a:avLst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08" name="Google Shape;208;p25"/>
            <p:cNvSpPr txBox="1"/>
            <p:nvPr/>
          </p:nvSpPr>
          <p:spPr>
            <a:xfrm>
              <a:off x="5653275" y="5759600"/>
              <a:ext cx="2128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latin typeface="Verdana"/>
                  <a:ea typeface="Verdana"/>
                  <a:cs typeface="Verdana"/>
                  <a:sym typeface="Verdana"/>
                </a:rPr>
                <a:t>AAVS2.5/3</a:t>
              </a:r>
              <a:endParaRPr sz="2800"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209" name="Google Shape;209;p25"/>
          <p:cNvGrpSpPr/>
          <p:nvPr/>
        </p:nvGrpSpPr>
        <p:grpSpPr>
          <a:xfrm>
            <a:off x="6820000" y="5345550"/>
            <a:ext cx="2381100" cy="1340850"/>
            <a:chOff x="5067400" y="6183750"/>
            <a:chExt cx="2381100" cy="1340850"/>
          </a:xfrm>
        </p:grpSpPr>
        <p:cxnSp>
          <p:nvCxnSpPr>
            <p:cNvPr id="210" name="Google Shape;210;p25"/>
            <p:cNvCxnSpPr>
              <a:endCxn id="211" idx="1"/>
            </p:cNvCxnSpPr>
            <p:nvPr/>
          </p:nvCxnSpPr>
          <p:spPr>
            <a:xfrm flipH="1" rot="10800000">
              <a:off x="5067400" y="6707100"/>
              <a:ext cx="1085700" cy="817500"/>
            </a:xfrm>
            <a:prstGeom prst="curvedConnector3">
              <a:avLst>
                <a:gd fmla="val 50000" name="adj1"/>
              </a:avLst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11" name="Google Shape;211;p25"/>
            <p:cNvSpPr txBox="1"/>
            <p:nvPr/>
          </p:nvSpPr>
          <p:spPr>
            <a:xfrm>
              <a:off x="6153100" y="6183750"/>
              <a:ext cx="12954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latin typeface="Verdana"/>
                  <a:ea typeface="Verdana"/>
                  <a:cs typeface="Verdana"/>
                  <a:sym typeface="Verdana"/>
                </a:rPr>
                <a:t>Low</a:t>
              </a:r>
              <a:endParaRPr sz="2800"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latin typeface="Verdana"/>
                  <a:ea typeface="Verdana"/>
                  <a:cs typeface="Verdana"/>
                  <a:sym typeface="Verdana"/>
                </a:rPr>
                <a:t>ITF</a:t>
              </a:r>
              <a:endParaRPr sz="2800"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cxnSp>
        <p:nvCxnSpPr>
          <p:cNvPr id="212" name="Google Shape;212;p25"/>
          <p:cNvCxnSpPr/>
          <p:nvPr/>
        </p:nvCxnSpPr>
        <p:spPr>
          <a:xfrm>
            <a:off x="7331525" y="6687625"/>
            <a:ext cx="42603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" name="Google Shape;213;p25"/>
          <p:cNvCxnSpPr/>
          <p:nvPr/>
        </p:nvCxnSpPr>
        <p:spPr>
          <a:xfrm>
            <a:off x="11370125" y="6687625"/>
            <a:ext cx="5212800" cy="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4" name="Google Shape;214;p25"/>
          <p:cNvCxnSpPr/>
          <p:nvPr/>
        </p:nvCxnSpPr>
        <p:spPr>
          <a:xfrm>
            <a:off x="16180175" y="6687700"/>
            <a:ext cx="3024300" cy="0"/>
          </a:xfrm>
          <a:prstGeom prst="straightConnector1">
            <a:avLst/>
          </a:prstGeom>
          <a:noFill/>
          <a:ln cap="flat" cmpd="sng" w="1524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5" name="Google Shape;215;p25"/>
          <p:cNvCxnSpPr/>
          <p:nvPr/>
        </p:nvCxnSpPr>
        <p:spPr>
          <a:xfrm>
            <a:off x="381000" y="6689750"/>
            <a:ext cx="2857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16" name="Google Shape;216;p25"/>
          <p:cNvGrpSpPr/>
          <p:nvPr/>
        </p:nvGrpSpPr>
        <p:grpSpPr>
          <a:xfrm>
            <a:off x="6972275" y="6686650"/>
            <a:ext cx="2105700" cy="1347150"/>
            <a:chOff x="5372075" y="7524850"/>
            <a:chExt cx="2105700" cy="1347150"/>
          </a:xfrm>
        </p:grpSpPr>
        <p:cxnSp>
          <p:nvCxnSpPr>
            <p:cNvPr id="217" name="Google Shape;217;p25"/>
            <p:cNvCxnSpPr>
              <a:endCxn id="218" idx="1"/>
            </p:cNvCxnSpPr>
            <p:nvPr/>
          </p:nvCxnSpPr>
          <p:spPr>
            <a:xfrm>
              <a:off x="5372075" y="7524850"/>
              <a:ext cx="1048200" cy="823800"/>
            </a:xfrm>
            <a:prstGeom prst="curvedConnector3">
              <a:avLst>
                <a:gd fmla="val 50000" name="adj1"/>
              </a:avLst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18" name="Google Shape;218;p25"/>
            <p:cNvSpPr txBox="1"/>
            <p:nvPr/>
          </p:nvSpPr>
          <p:spPr>
            <a:xfrm>
              <a:off x="6420275" y="7825300"/>
              <a:ext cx="10575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latin typeface="Verdana"/>
                  <a:ea typeface="Verdana"/>
                  <a:cs typeface="Verdana"/>
                  <a:sym typeface="Verdana"/>
                </a:rPr>
                <a:t>Mid ITF</a:t>
              </a:r>
              <a:endParaRPr sz="2800"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219" name="Google Shape;219;p25"/>
          <p:cNvGrpSpPr/>
          <p:nvPr/>
        </p:nvGrpSpPr>
        <p:grpSpPr>
          <a:xfrm>
            <a:off x="7789325" y="4921400"/>
            <a:ext cx="3200400" cy="1768050"/>
            <a:chOff x="6189125" y="5759600"/>
            <a:chExt cx="3200400" cy="1768050"/>
          </a:xfrm>
        </p:grpSpPr>
        <p:cxnSp>
          <p:nvCxnSpPr>
            <p:cNvPr id="220" name="Google Shape;220;p25"/>
            <p:cNvCxnSpPr>
              <a:endCxn id="221" idx="1"/>
            </p:cNvCxnSpPr>
            <p:nvPr/>
          </p:nvCxnSpPr>
          <p:spPr>
            <a:xfrm flipH="1" rot="10800000">
              <a:off x="6189125" y="6282950"/>
              <a:ext cx="1905000" cy="1244700"/>
            </a:xfrm>
            <a:prstGeom prst="curvedConnector3">
              <a:avLst>
                <a:gd fmla="val 50000" name="adj1"/>
              </a:avLst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21" name="Google Shape;221;p25"/>
            <p:cNvSpPr txBox="1"/>
            <p:nvPr/>
          </p:nvSpPr>
          <p:spPr>
            <a:xfrm>
              <a:off x="8094125" y="5759600"/>
              <a:ext cx="12954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latin typeface="Verdana"/>
                  <a:ea typeface="Verdana"/>
                  <a:cs typeface="Verdana"/>
                  <a:sym typeface="Verdana"/>
                </a:rPr>
                <a:t>Low</a:t>
              </a:r>
              <a:endParaRPr sz="2800"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latin typeface="Verdana"/>
                  <a:ea typeface="Verdana"/>
                  <a:cs typeface="Verdana"/>
                  <a:sym typeface="Verdana"/>
                </a:rPr>
                <a:t>AA0.5</a:t>
              </a:r>
              <a:endParaRPr sz="2800"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222" name="Google Shape;222;p25"/>
          <p:cNvGrpSpPr/>
          <p:nvPr/>
        </p:nvGrpSpPr>
        <p:grpSpPr>
          <a:xfrm>
            <a:off x="7996325" y="6691200"/>
            <a:ext cx="2993400" cy="1762650"/>
            <a:chOff x="7081925" y="7529400"/>
            <a:chExt cx="2993400" cy="1762650"/>
          </a:xfrm>
        </p:grpSpPr>
        <p:cxnSp>
          <p:nvCxnSpPr>
            <p:cNvPr id="223" name="Google Shape;223;p25"/>
            <p:cNvCxnSpPr>
              <a:endCxn id="224" idx="1"/>
            </p:cNvCxnSpPr>
            <p:nvPr/>
          </p:nvCxnSpPr>
          <p:spPr>
            <a:xfrm>
              <a:off x="7081925" y="7529400"/>
              <a:ext cx="1698000" cy="1239300"/>
            </a:xfrm>
            <a:prstGeom prst="curvedConnector3">
              <a:avLst>
                <a:gd fmla="val 50000" name="adj1"/>
              </a:avLst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24" name="Google Shape;224;p25"/>
            <p:cNvSpPr txBox="1"/>
            <p:nvPr/>
          </p:nvSpPr>
          <p:spPr>
            <a:xfrm>
              <a:off x="8779925" y="8245350"/>
              <a:ext cx="12954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latin typeface="Verdana"/>
                  <a:ea typeface="Verdana"/>
                  <a:cs typeface="Verdana"/>
                  <a:sym typeface="Verdana"/>
                </a:rPr>
                <a:t>Mid</a:t>
              </a:r>
              <a:endParaRPr sz="2800"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latin typeface="Verdana"/>
                  <a:ea typeface="Verdana"/>
                  <a:cs typeface="Verdana"/>
                  <a:sym typeface="Verdana"/>
                </a:rPr>
                <a:t>AA0.5</a:t>
              </a:r>
              <a:endParaRPr sz="2800"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225" name="Google Shape;225;p25"/>
          <p:cNvGrpSpPr/>
          <p:nvPr/>
        </p:nvGrpSpPr>
        <p:grpSpPr>
          <a:xfrm>
            <a:off x="9825125" y="4705850"/>
            <a:ext cx="2923200" cy="1985550"/>
            <a:chOff x="10510925" y="5544050"/>
            <a:chExt cx="2923200" cy="1985550"/>
          </a:xfrm>
        </p:grpSpPr>
        <p:cxnSp>
          <p:nvCxnSpPr>
            <p:cNvPr id="226" name="Google Shape;226;p25"/>
            <p:cNvCxnSpPr>
              <a:endCxn id="227" idx="1"/>
            </p:cNvCxnSpPr>
            <p:nvPr/>
          </p:nvCxnSpPr>
          <p:spPr>
            <a:xfrm flipH="1" rot="10800000">
              <a:off x="10510925" y="6067400"/>
              <a:ext cx="1875000" cy="1462200"/>
            </a:xfrm>
            <a:prstGeom prst="curvedConnector3">
              <a:avLst>
                <a:gd fmla="val 50000" name="adj1"/>
              </a:avLst>
            </a:prstGeom>
            <a:noFill/>
            <a:ln cap="flat" cmpd="sng" w="762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27" name="Google Shape;227;p25"/>
            <p:cNvSpPr txBox="1"/>
            <p:nvPr/>
          </p:nvSpPr>
          <p:spPr>
            <a:xfrm>
              <a:off x="12385925" y="5544050"/>
              <a:ext cx="10482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latin typeface="Verdana"/>
                  <a:ea typeface="Verdana"/>
                  <a:cs typeface="Verdana"/>
                  <a:sym typeface="Verdana"/>
                </a:rPr>
                <a:t>Low</a:t>
              </a:r>
              <a:endParaRPr sz="2800"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latin typeface="Verdana"/>
                  <a:ea typeface="Verdana"/>
                  <a:cs typeface="Verdana"/>
                  <a:sym typeface="Verdana"/>
                </a:rPr>
                <a:t>AA1</a:t>
              </a:r>
              <a:endParaRPr sz="2800"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228" name="Google Shape;228;p25"/>
          <p:cNvGrpSpPr/>
          <p:nvPr/>
        </p:nvGrpSpPr>
        <p:grpSpPr>
          <a:xfrm>
            <a:off x="10082150" y="6686550"/>
            <a:ext cx="2891400" cy="2167650"/>
            <a:chOff x="10539350" y="7524750"/>
            <a:chExt cx="2891400" cy="2167650"/>
          </a:xfrm>
        </p:grpSpPr>
        <p:cxnSp>
          <p:nvCxnSpPr>
            <p:cNvPr id="229" name="Google Shape;229;p25"/>
            <p:cNvCxnSpPr>
              <a:endCxn id="230" idx="1"/>
            </p:cNvCxnSpPr>
            <p:nvPr/>
          </p:nvCxnSpPr>
          <p:spPr>
            <a:xfrm>
              <a:off x="10539350" y="7524750"/>
              <a:ext cx="1956300" cy="1644300"/>
            </a:xfrm>
            <a:prstGeom prst="curvedConnector3">
              <a:avLst>
                <a:gd fmla="val 50000" name="adj1"/>
              </a:avLst>
            </a:prstGeom>
            <a:noFill/>
            <a:ln cap="flat" cmpd="sng" w="762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30" name="Google Shape;230;p25"/>
            <p:cNvSpPr txBox="1"/>
            <p:nvPr/>
          </p:nvSpPr>
          <p:spPr>
            <a:xfrm>
              <a:off x="12495650" y="8645700"/>
              <a:ext cx="9351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latin typeface="Verdana"/>
                  <a:ea typeface="Verdana"/>
                  <a:cs typeface="Verdana"/>
                  <a:sym typeface="Verdana"/>
                </a:rPr>
                <a:t>Mid</a:t>
              </a:r>
              <a:endParaRPr sz="2800"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latin typeface="Verdana"/>
                  <a:ea typeface="Verdana"/>
                  <a:cs typeface="Verdana"/>
                  <a:sym typeface="Verdana"/>
                </a:rPr>
                <a:t>AA1</a:t>
              </a:r>
              <a:endParaRPr sz="2800"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231" name="Google Shape;231;p25"/>
          <p:cNvGrpSpPr/>
          <p:nvPr/>
        </p:nvGrpSpPr>
        <p:grpSpPr>
          <a:xfrm>
            <a:off x="12001625" y="4490300"/>
            <a:ext cx="2970000" cy="2196150"/>
            <a:chOff x="13830425" y="5328500"/>
            <a:chExt cx="2970000" cy="2196150"/>
          </a:xfrm>
        </p:grpSpPr>
        <p:cxnSp>
          <p:nvCxnSpPr>
            <p:cNvPr id="232" name="Google Shape;232;p25"/>
            <p:cNvCxnSpPr>
              <a:endCxn id="233" idx="1"/>
            </p:cNvCxnSpPr>
            <p:nvPr/>
          </p:nvCxnSpPr>
          <p:spPr>
            <a:xfrm flipH="1" rot="10800000">
              <a:off x="13830425" y="5851850"/>
              <a:ext cx="1921800" cy="1672800"/>
            </a:xfrm>
            <a:prstGeom prst="curvedConnector3">
              <a:avLst>
                <a:gd fmla="val 50000" name="adj1"/>
              </a:avLst>
            </a:prstGeom>
            <a:noFill/>
            <a:ln cap="flat" cmpd="sng" w="1143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33" name="Google Shape;233;p25"/>
            <p:cNvSpPr txBox="1"/>
            <p:nvPr/>
          </p:nvSpPr>
          <p:spPr>
            <a:xfrm>
              <a:off x="15752225" y="5328500"/>
              <a:ext cx="10482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latin typeface="Verdana"/>
                  <a:ea typeface="Verdana"/>
                  <a:cs typeface="Verdana"/>
                  <a:sym typeface="Verdana"/>
                </a:rPr>
                <a:t>Low</a:t>
              </a:r>
              <a:endParaRPr sz="2800"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latin typeface="Verdana"/>
                  <a:ea typeface="Verdana"/>
                  <a:cs typeface="Verdana"/>
                  <a:sym typeface="Verdana"/>
                </a:rPr>
                <a:t>AA2</a:t>
              </a:r>
              <a:endParaRPr sz="2800"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234" name="Google Shape;234;p25"/>
          <p:cNvGrpSpPr/>
          <p:nvPr/>
        </p:nvGrpSpPr>
        <p:grpSpPr>
          <a:xfrm>
            <a:off x="13153925" y="6686550"/>
            <a:ext cx="2960700" cy="2290650"/>
            <a:chOff x="13839725" y="7524750"/>
            <a:chExt cx="2960700" cy="2290650"/>
          </a:xfrm>
        </p:grpSpPr>
        <p:cxnSp>
          <p:nvCxnSpPr>
            <p:cNvPr id="235" name="Google Shape;235;p25"/>
            <p:cNvCxnSpPr>
              <a:endCxn id="236" idx="1"/>
            </p:cNvCxnSpPr>
            <p:nvPr/>
          </p:nvCxnSpPr>
          <p:spPr>
            <a:xfrm>
              <a:off x="13839725" y="7524750"/>
              <a:ext cx="2025600" cy="1767300"/>
            </a:xfrm>
            <a:prstGeom prst="curvedConnector3">
              <a:avLst>
                <a:gd fmla="val 50000" name="adj1"/>
              </a:avLst>
            </a:prstGeom>
            <a:noFill/>
            <a:ln cap="flat" cmpd="sng" w="1143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36" name="Google Shape;236;p25"/>
            <p:cNvSpPr txBox="1"/>
            <p:nvPr/>
          </p:nvSpPr>
          <p:spPr>
            <a:xfrm>
              <a:off x="15865325" y="8768700"/>
              <a:ext cx="9351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latin typeface="Verdana"/>
                  <a:ea typeface="Verdana"/>
                  <a:cs typeface="Verdana"/>
                  <a:sym typeface="Verdana"/>
                </a:rPr>
                <a:t>Mid</a:t>
              </a:r>
              <a:endParaRPr sz="2800"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latin typeface="Verdana"/>
                  <a:ea typeface="Verdana"/>
                  <a:cs typeface="Verdana"/>
                  <a:sym typeface="Verdana"/>
                </a:rPr>
                <a:t>AA2</a:t>
              </a:r>
              <a:endParaRPr sz="2800"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237" name="Google Shape;237;p25"/>
          <p:cNvGrpSpPr/>
          <p:nvPr/>
        </p:nvGrpSpPr>
        <p:grpSpPr>
          <a:xfrm>
            <a:off x="14339825" y="6686550"/>
            <a:ext cx="4013100" cy="3214350"/>
            <a:chOff x="16092425" y="7524750"/>
            <a:chExt cx="4013100" cy="3214350"/>
          </a:xfrm>
        </p:grpSpPr>
        <p:cxnSp>
          <p:nvCxnSpPr>
            <p:cNvPr id="238" name="Google Shape;238;p25"/>
            <p:cNvCxnSpPr>
              <a:endCxn id="239" idx="1"/>
            </p:cNvCxnSpPr>
            <p:nvPr/>
          </p:nvCxnSpPr>
          <p:spPr>
            <a:xfrm>
              <a:off x="16092425" y="7524750"/>
              <a:ext cx="2813400" cy="2691000"/>
            </a:xfrm>
            <a:prstGeom prst="curvedConnector3">
              <a:avLst>
                <a:gd fmla="val 50000" name="adj1"/>
              </a:avLst>
            </a:prstGeom>
            <a:noFill/>
            <a:ln cap="flat" cmpd="sng" w="1524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39" name="Google Shape;239;p25"/>
            <p:cNvSpPr txBox="1"/>
            <p:nvPr/>
          </p:nvSpPr>
          <p:spPr>
            <a:xfrm>
              <a:off x="18905825" y="9692400"/>
              <a:ext cx="11997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latin typeface="Verdana"/>
                  <a:ea typeface="Verdana"/>
                  <a:cs typeface="Verdana"/>
                  <a:sym typeface="Verdana"/>
                </a:rPr>
                <a:t>Mid</a:t>
              </a:r>
              <a:endParaRPr sz="2800"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latin typeface="Verdana"/>
                  <a:ea typeface="Verdana"/>
                  <a:cs typeface="Verdana"/>
                  <a:sym typeface="Verdana"/>
                </a:rPr>
                <a:t>AA3*</a:t>
              </a:r>
              <a:endParaRPr sz="2800"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240" name="Google Shape;240;p25"/>
          <p:cNvGrpSpPr/>
          <p:nvPr/>
        </p:nvGrpSpPr>
        <p:grpSpPr>
          <a:xfrm>
            <a:off x="13816025" y="4125050"/>
            <a:ext cx="3927300" cy="2571150"/>
            <a:chOff x="16178225" y="4963250"/>
            <a:chExt cx="3927300" cy="2571150"/>
          </a:xfrm>
        </p:grpSpPr>
        <p:sp>
          <p:nvSpPr>
            <p:cNvPr id="241" name="Google Shape;241;p25"/>
            <p:cNvSpPr txBox="1"/>
            <p:nvPr/>
          </p:nvSpPr>
          <p:spPr>
            <a:xfrm>
              <a:off x="18905825" y="4963250"/>
              <a:ext cx="11997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latin typeface="Verdana"/>
                  <a:ea typeface="Verdana"/>
                  <a:cs typeface="Verdana"/>
                  <a:sym typeface="Verdana"/>
                </a:rPr>
                <a:t>Low</a:t>
              </a:r>
              <a:endParaRPr sz="2800"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latin typeface="Verdana"/>
                  <a:ea typeface="Verdana"/>
                  <a:cs typeface="Verdana"/>
                  <a:sym typeface="Verdana"/>
                </a:rPr>
                <a:t>AA3*</a:t>
              </a:r>
              <a:endParaRPr sz="2800"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242" name="Google Shape;242;p25"/>
            <p:cNvCxnSpPr>
              <a:endCxn id="241" idx="1"/>
            </p:cNvCxnSpPr>
            <p:nvPr/>
          </p:nvCxnSpPr>
          <p:spPr>
            <a:xfrm flipH="1" rot="10800000">
              <a:off x="16178225" y="5486600"/>
              <a:ext cx="2727600" cy="2047800"/>
            </a:xfrm>
            <a:prstGeom prst="curvedConnector3">
              <a:avLst>
                <a:gd fmla="val 50000" name="adj1"/>
              </a:avLst>
            </a:prstGeom>
            <a:noFill/>
            <a:ln cap="flat" cmpd="sng" w="1524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243" name="Google Shape;243;p25"/>
          <p:cNvSpPr txBox="1"/>
          <p:nvPr/>
        </p:nvSpPr>
        <p:spPr>
          <a:xfrm>
            <a:off x="752400" y="9841057"/>
            <a:ext cx="117861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31999" marR="431999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We will be providing further definition as we get near the milestones…</a:t>
            </a:r>
            <a:endParaRPr b="1" sz="5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4" name="Google Shape;244;p25"/>
          <p:cNvSpPr txBox="1"/>
          <p:nvPr/>
        </p:nvSpPr>
        <p:spPr>
          <a:xfrm>
            <a:off x="12445575" y="10400125"/>
            <a:ext cx="117861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31999" marR="431999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And sometimes we will be asking teams for help on the solutions!</a:t>
            </a:r>
            <a:endParaRPr b="1" sz="5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5" name="Google Shape;245;p25"/>
          <p:cNvSpPr txBox="1"/>
          <p:nvPr/>
        </p:nvSpPr>
        <p:spPr>
          <a:xfrm>
            <a:off x="3771904" y="1548172"/>
            <a:ext cx="158625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31999" marR="431999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The definition of what is expected on these stages comes from the Roll-Out Plans, and the Verification Plans</a:t>
            </a:r>
            <a:endParaRPr b="1" sz="5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46" name="Google Shape;246;p25"/>
          <p:cNvCxnSpPr/>
          <p:nvPr/>
        </p:nvCxnSpPr>
        <p:spPr>
          <a:xfrm>
            <a:off x="18316050" y="6680107"/>
            <a:ext cx="4872300" cy="0"/>
          </a:xfrm>
          <a:prstGeom prst="straightConnector1">
            <a:avLst/>
          </a:prstGeom>
          <a:noFill/>
          <a:ln cap="flat" cmpd="sng" w="2286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7" name="Google Shape;247;p25"/>
          <p:cNvSpPr txBox="1"/>
          <p:nvPr>
            <p:ph idx="12" type="sldNum"/>
          </p:nvPr>
        </p:nvSpPr>
        <p:spPr>
          <a:xfrm>
            <a:off x="23241000" y="13207998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6"/>
          <p:cNvSpPr txBox="1"/>
          <p:nvPr>
            <p:ph type="title"/>
          </p:nvPr>
        </p:nvSpPr>
        <p:spPr>
          <a:xfrm>
            <a:off x="762000" y="351453"/>
            <a:ext cx="22860600" cy="1898100"/>
          </a:xfrm>
          <a:prstGeom prst="rect">
            <a:avLst/>
          </a:prstGeom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OMC</a:t>
            </a:r>
            <a:endParaRPr/>
          </a:p>
        </p:txBody>
      </p:sp>
      <p:sp>
        <p:nvSpPr>
          <p:cNvPr id="253" name="Google Shape;253;p26"/>
          <p:cNvSpPr txBox="1"/>
          <p:nvPr>
            <p:ph idx="1" type="body"/>
          </p:nvPr>
        </p:nvSpPr>
        <p:spPr>
          <a:xfrm>
            <a:off x="768074" y="2354800"/>
            <a:ext cx="6059400" cy="10122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609600" lvl="0" marL="457200" rtl="0" algn="l">
              <a:spcBef>
                <a:spcPts val="4000"/>
              </a:spcBef>
              <a:spcAft>
                <a:spcPts val="0"/>
              </a:spcAft>
              <a:buSzPts val="6000"/>
              <a:buChar char="●"/>
            </a:pPr>
            <a:r>
              <a:rPr lang="en-GB" u="sng">
                <a:solidFill>
                  <a:schemeClr val="hlink"/>
                </a:solidFill>
                <a:hlinkClick r:id="rId3"/>
              </a:rPr>
              <a:t>OMC Roadmap</a:t>
            </a:r>
            <a:r>
              <a:rPr lang="en-GB"/>
              <a:t> updated in a more goal- oriented way</a:t>
            </a:r>
            <a:endParaRPr/>
          </a:p>
        </p:txBody>
      </p:sp>
      <p:sp>
        <p:nvSpPr>
          <p:cNvPr id="254" name="Google Shape;254;p26"/>
          <p:cNvSpPr txBox="1"/>
          <p:nvPr>
            <p:ph idx="12" type="sldNum"/>
          </p:nvPr>
        </p:nvSpPr>
        <p:spPr>
          <a:xfrm>
            <a:off x="23241000" y="13207998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5" name="Google Shape;255;p2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27510" y="0"/>
            <a:ext cx="1755648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7"/>
          <p:cNvSpPr txBox="1"/>
          <p:nvPr>
            <p:ph idx="12" type="sldNum"/>
          </p:nvPr>
        </p:nvSpPr>
        <p:spPr>
          <a:xfrm>
            <a:off x="23241000" y="13207998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1" name="Google Shape;261;p2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" y="0"/>
            <a:ext cx="24384000" cy="19049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8"/>
          <p:cNvSpPr txBox="1"/>
          <p:nvPr>
            <p:ph idx="12" type="sldNum"/>
          </p:nvPr>
        </p:nvSpPr>
        <p:spPr>
          <a:xfrm>
            <a:off x="23241000" y="13207998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7" name="Google Shape;267;p2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" y="-5333975"/>
            <a:ext cx="24384000" cy="19049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type="title"/>
          </p:nvPr>
        </p:nvSpPr>
        <p:spPr>
          <a:xfrm>
            <a:off x="762000" y="351453"/>
            <a:ext cx="22860600" cy="1898100"/>
          </a:xfrm>
          <a:prstGeom prst="rect">
            <a:avLst/>
          </a:prstGeom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Guidelines</a:t>
            </a:r>
            <a:endParaRPr/>
          </a:p>
        </p:txBody>
      </p:sp>
      <p:sp>
        <p:nvSpPr>
          <p:cNvPr id="91" name="Google Shape;91;p11"/>
          <p:cNvSpPr txBox="1"/>
          <p:nvPr>
            <p:ph idx="1" type="body"/>
          </p:nvPr>
        </p:nvSpPr>
        <p:spPr>
          <a:xfrm>
            <a:off x="768074" y="2354788"/>
            <a:ext cx="22860600" cy="10122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508000" lvl="0" marL="1016000" rtl="0" algn="l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GB"/>
              <a:t>Overview of the system is presented in advance</a:t>
            </a:r>
            <a:endParaRPr/>
          </a:p>
          <a:p>
            <a:pPr indent="-508000" lvl="0" marL="1016000" rtl="0" algn="l">
              <a:spcBef>
                <a:spcPts val="4000"/>
              </a:spcBef>
              <a:spcAft>
                <a:spcPts val="0"/>
              </a:spcAft>
              <a:buSzPts val="6000"/>
              <a:buChar char="•"/>
            </a:pPr>
            <a:r>
              <a:rPr lang="en-GB"/>
              <a:t>The presentation will be around </a:t>
            </a:r>
            <a:r>
              <a:rPr lang="en-GB" u="sng"/>
              <a:t>10 minutes </a:t>
            </a:r>
            <a:r>
              <a:rPr lang="en-GB"/>
              <a:t>and in all cases there will be plenty of time for questions from the audience</a:t>
            </a:r>
            <a:endParaRPr/>
          </a:p>
          <a:p>
            <a:pPr indent="-508000" lvl="0" marL="1016000" rtl="0" algn="l">
              <a:spcBef>
                <a:spcPts val="4000"/>
              </a:spcBef>
              <a:spcAft>
                <a:spcPts val="0"/>
              </a:spcAft>
              <a:buSzPts val="6000"/>
              <a:buChar char="•"/>
            </a:pPr>
            <a:r>
              <a:rPr lang="en-GB"/>
              <a:t>Keep it high level (birds-eye view) and avoid in-depth technical details</a:t>
            </a:r>
            <a:endParaRPr/>
          </a:p>
          <a:p>
            <a:pPr indent="-508000" lvl="0" marL="1016000" rtl="0" algn="l">
              <a:spcBef>
                <a:spcPts val="4000"/>
              </a:spcBef>
              <a:spcAft>
                <a:spcPts val="0"/>
              </a:spcAft>
              <a:buSzPts val="6000"/>
              <a:buChar char="•"/>
            </a:pPr>
            <a:r>
              <a:rPr lang="en-GB"/>
              <a:t>It is strongly advised to make document(s)/papers available supporting your talk that can be read in advance. These will be linked to your agenda slot.</a:t>
            </a:r>
            <a:endParaRPr/>
          </a:p>
        </p:txBody>
      </p:sp>
      <p:sp>
        <p:nvSpPr>
          <p:cNvPr id="92" name="Google Shape;92;p11"/>
          <p:cNvSpPr txBox="1"/>
          <p:nvPr>
            <p:ph idx="12" type="sldNum"/>
          </p:nvPr>
        </p:nvSpPr>
        <p:spPr>
          <a:xfrm>
            <a:off x="23241000" y="13207998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2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1119180"/>
            <a:ext cx="24384000" cy="12596823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9"/>
          <p:cNvSpPr txBox="1"/>
          <p:nvPr>
            <p:ph type="title"/>
          </p:nvPr>
        </p:nvSpPr>
        <p:spPr>
          <a:xfrm>
            <a:off x="762000" y="351453"/>
            <a:ext cx="22860600" cy="1898100"/>
          </a:xfrm>
          <a:prstGeom prst="rect">
            <a:avLst/>
          </a:prstGeom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SDH&amp;P Roadmap</a:t>
            </a:r>
            <a:endParaRPr/>
          </a:p>
        </p:txBody>
      </p:sp>
      <p:sp>
        <p:nvSpPr>
          <p:cNvPr id="274" name="Google Shape;274;p29"/>
          <p:cNvSpPr txBox="1"/>
          <p:nvPr>
            <p:ph idx="12" type="sldNum"/>
          </p:nvPr>
        </p:nvSpPr>
        <p:spPr>
          <a:xfrm>
            <a:off x="23241000" y="13207998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3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17532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0"/>
          <p:cNvSpPr/>
          <p:nvPr/>
        </p:nvSpPr>
        <p:spPr>
          <a:xfrm rot="-233581">
            <a:off x="261556" y="1137618"/>
            <a:ext cx="11934839" cy="3298043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60000" dist="1143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31999" marR="431999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800">
                <a:latin typeface="Verdana"/>
                <a:ea typeface="Verdana"/>
                <a:cs typeface="Verdana"/>
                <a:sym typeface="Verdana"/>
              </a:rPr>
              <a:t>Apart from the milestones, we need to define </a:t>
            </a:r>
            <a:r>
              <a:rPr b="1" i="1" lang="en-GB" sz="5800">
                <a:latin typeface="Verdana"/>
                <a:ea typeface="Verdana"/>
                <a:cs typeface="Verdana"/>
                <a:sym typeface="Verdana"/>
              </a:rPr>
              <a:t>what is</a:t>
            </a:r>
            <a:r>
              <a:rPr b="1" lang="en-GB" sz="5800">
                <a:latin typeface="Verdana"/>
                <a:ea typeface="Verdana"/>
                <a:cs typeface="Verdana"/>
                <a:sym typeface="Verdana"/>
              </a:rPr>
              <a:t> AA0.5</a:t>
            </a:r>
            <a:endParaRPr b="1" sz="58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1" name="Google Shape;28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502350" y="235603238"/>
            <a:ext cx="19507200" cy="11096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" name="Google Shape;282;p30"/>
          <p:cNvGrpSpPr/>
          <p:nvPr/>
        </p:nvGrpSpPr>
        <p:grpSpPr>
          <a:xfrm>
            <a:off x="10017650" y="4971850"/>
            <a:ext cx="13723075" cy="7719224"/>
            <a:chOff x="10017650" y="4971850"/>
            <a:chExt cx="13723075" cy="7719224"/>
          </a:xfrm>
        </p:grpSpPr>
        <p:pic>
          <p:nvPicPr>
            <p:cNvPr id="283" name="Google Shape;283;p3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0017650" y="4971850"/>
              <a:ext cx="13723075" cy="7719224"/>
            </a:xfrm>
            <a:prstGeom prst="rect">
              <a:avLst/>
            </a:prstGeom>
            <a:noFill/>
            <a:ln>
              <a:noFill/>
            </a:ln>
            <a:effectLst>
              <a:outerShdw blurRad="171450" rotWithShape="0" algn="bl" dir="2760000" dist="142875">
                <a:srgbClr val="000000">
                  <a:alpha val="50000"/>
                </a:srgbClr>
              </a:outerShdw>
            </a:effectLst>
          </p:spPr>
        </p:pic>
        <p:sp>
          <p:nvSpPr>
            <p:cNvPr id="284" name="Google Shape;284;p30"/>
            <p:cNvSpPr txBox="1"/>
            <p:nvPr/>
          </p:nvSpPr>
          <p:spPr>
            <a:xfrm>
              <a:off x="13448402" y="5132925"/>
              <a:ext cx="6860100" cy="120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300">
                  <a:latin typeface="Verdana"/>
                  <a:ea typeface="Verdana"/>
                  <a:cs typeface="Verdana"/>
                  <a:sym typeface="Verdana"/>
                </a:rPr>
                <a:t>As presented in </a:t>
              </a:r>
              <a:r>
                <a:rPr lang="en-GB" sz="3300" u="sng">
                  <a:solidFill>
                    <a:schemeClr val="hlink"/>
                  </a:solidFill>
                  <a:latin typeface="Verdana"/>
                  <a:ea typeface="Verdana"/>
                  <a:cs typeface="Verdana"/>
                  <a:sym typeface="Verdana"/>
                  <a:hlinkClick r:id="rId7"/>
                </a:rPr>
                <a:t>Robert’s slides of the Business Context</a:t>
              </a:r>
              <a:endParaRPr sz="33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85" name="Google Shape;285;p30"/>
          <p:cNvSpPr txBox="1"/>
          <p:nvPr>
            <p:ph idx="12" type="sldNum"/>
          </p:nvPr>
        </p:nvSpPr>
        <p:spPr>
          <a:xfrm>
            <a:off x="23241000" y="13207998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1"/>
          <p:cNvSpPr txBox="1"/>
          <p:nvPr>
            <p:ph type="title"/>
          </p:nvPr>
        </p:nvSpPr>
        <p:spPr>
          <a:xfrm>
            <a:off x="762000" y="351453"/>
            <a:ext cx="22860600" cy="1898100"/>
          </a:xfrm>
          <a:prstGeom prst="rect">
            <a:avLst/>
          </a:prstGeom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Aligning with the Telescope Delivery Teams</a:t>
            </a:r>
            <a:endParaRPr/>
          </a:p>
        </p:txBody>
      </p:sp>
      <p:sp>
        <p:nvSpPr>
          <p:cNvPr id="291" name="Google Shape;291;p31"/>
          <p:cNvSpPr txBox="1"/>
          <p:nvPr>
            <p:ph idx="1" type="body"/>
          </p:nvPr>
        </p:nvSpPr>
        <p:spPr>
          <a:xfrm>
            <a:off x="768074" y="2354788"/>
            <a:ext cx="22860600" cy="10122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609600" lvl="0" marL="457200" rtl="0" algn="l">
              <a:spcBef>
                <a:spcPts val="4800"/>
              </a:spcBef>
              <a:spcAft>
                <a:spcPts val="0"/>
              </a:spcAft>
              <a:buSzPts val="6000"/>
              <a:buChar char="●"/>
            </a:pPr>
            <a:r>
              <a:rPr lang="en-GB"/>
              <a:t>Content and Architecture Leads are core members of the Telescope Delivery Teams for both TDT-Mid and TDT-Low.</a:t>
            </a:r>
            <a:endParaRPr/>
          </a:p>
          <a:p>
            <a:pPr indent="-609600" lvl="0" marL="457200" rtl="0" algn="l">
              <a:spcBef>
                <a:spcPts val="4800"/>
              </a:spcBef>
              <a:spcAft>
                <a:spcPts val="0"/>
              </a:spcAft>
              <a:buSzPts val="6000"/>
              <a:buChar char="●"/>
            </a:pPr>
            <a:r>
              <a:rPr lang="en-GB"/>
              <a:t>PI Planning also for TDTs!</a:t>
            </a:r>
            <a:endParaRPr/>
          </a:p>
          <a:p>
            <a:pPr indent="-609600" lvl="0" marL="457200" rtl="0" algn="l">
              <a:spcBef>
                <a:spcPts val="4800"/>
              </a:spcBef>
              <a:spcAft>
                <a:spcPts val="0"/>
              </a:spcAft>
              <a:buSzPts val="6000"/>
              <a:buChar char="●"/>
            </a:pPr>
            <a:r>
              <a:rPr lang="en-GB"/>
              <a:t>Backlog alignment meetings every PI (</a:t>
            </a:r>
            <a:r>
              <a:rPr lang="en-GB" u="sng">
                <a:solidFill>
                  <a:schemeClr val="hlink"/>
                </a:solidFill>
                <a:hlinkClick r:id="rId3"/>
              </a:rPr>
              <a:t>next one, </a:t>
            </a:r>
            <a:r>
              <a:rPr lang="en-GB" u="sng">
                <a:solidFill>
                  <a:schemeClr val="hlink"/>
                </a:solidFill>
                <a:hlinkClick r:id="rId4"/>
              </a:rPr>
              <a:t>February </a:t>
            </a:r>
            <a:r>
              <a:rPr lang="en-GB" u="sng">
                <a:solidFill>
                  <a:schemeClr val="hlink"/>
                </a:solidFill>
                <a:hlinkClick r:id="rId5"/>
              </a:rPr>
              <a:t>10th</a:t>
            </a:r>
            <a:r>
              <a:rPr lang="en-GB"/>
              <a:t>)</a:t>
            </a:r>
            <a:endParaRPr/>
          </a:p>
          <a:p>
            <a:pPr indent="-609600" lvl="0" marL="457200" rtl="0" algn="l">
              <a:spcBef>
                <a:spcPts val="4800"/>
              </a:spcBef>
              <a:spcAft>
                <a:spcPts val="0"/>
              </a:spcAft>
              <a:buSzPts val="6000"/>
              <a:buChar char="●"/>
            </a:pPr>
            <a:r>
              <a:rPr lang="en-GB"/>
              <a:t>Dependencies across TDTs and software teams, IPS </a:t>
            </a:r>
            <a:r>
              <a:rPr lang="en-GB"/>
              <a:t>milestones</a:t>
            </a:r>
            <a:r>
              <a:rPr lang="en-GB"/>
              <a:t>, etc. shown on the </a:t>
            </a:r>
            <a:r>
              <a:rPr lang="en-GB" u="sng">
                <a:solidFill>
                  <a:schemeClr val="hlink"/>
                </a:solidFill>
                <a:hlinkClick r:id="rId6"/>
              </a:rPr>
              <a:t>SKAO Program Board</a:t>
            </a:r>
            <a:r>
              <a:rPr lang="en-GB"/>
              <a:t>.</a:t>
            </a:r>
            <a:endParaRPr/>
          </a:p>
        </p:txBody>
      </p:sp>
      <p:sp>
        <p:nvSpPr>
          <p:cNvPr id="292" name="Google Shape;292;p31"/>
          <p:cNvSpPr txBox="1"/>
          <p:nvPr>
            <p:ph idx="12" type="sldNum"/>
          </p:nvPr>
        </p:nvSpPr>
        <p:spPr>
          <a:xfrm>
            <a:off x="23241000" y="13207998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2"/>
          <p:cNvSpPr txBox="1"/>
          <p:nvPr>
            <p:ph type="title"/>
          </p:nvPr>
        </p:nvSpPr>
        <p:spPr>
          <a:xfrm>
            <a:off x="762000" y="351453"/>
            <a:ext cx="22860600" cy="1898100"/>
          </a:xfrm>
          <a:prstGeom prst="rect">
            <a:avLst/>
          </a:prstGeom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SKA1_Low AA0.5 System</a:t>
            </a:r>
            <a:endParaRPr/>
          </a:p>
        </p:txBody>
      </p:sp>
      <p:sp>
        <p:nvSpPr>
          <p:cNvPr id="298" name="Google Shape;298;p32"/>
          <p:cNvSpPr txBox="1"/>
          <p:nvPr>
            <p:ph idx="12" type="sldNum"/>
          </p:nvPr>
        </p:nvSpPr>
        <p:spPr>
          <a:xfrm>
            <a:off x="23241000" y="13207998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99" name="Google Shape;299;p3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493123"/>
            <a:ext cx="23977500" cy="8729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 txBox="1"/>
          <p:nvPr>
            <p:ph type="title"/>
          </p:nvPr>
        </p:nvSpPr>
        <p:spPr>
          <a:xfrm>
            <a:off x="762000" y="351453"/>
            <a:ext cx="22860600" cy="1898100"/>
          </a:xfrm>
          <a:prstGeom prst="rect">
            <a:avLst/>
          </a:prstGeom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Roadmap(s) and the Integrated Product Schedule</a:t>
            </a:r>
            <a:endParaRPr/>
          </a:p>
        </p:txBody>
      </p:sp>
      <p:sp>
        <p:nvSpPr>
          <p:cNvPr id="305" name="Google Shape;305;p33"/>
          <p:cNvSpPr txBox="1"/>
          <p:nvPr>
            <p:ph idx="1" type="body"/>
          </p:nvPr>
        </p:nvSpPr>
        <p:spPr>
          <a:xfrm>
            <a:off x="768074" y="2354788"/>
            <a:ext cx="22860600" cy="10122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609600" lvl="0" marL="457200" rtl="0" algn="l">
              <a:spcBef>
                <a:spcPts val="4800"/>
              </a:spcBef>
              <a:spcAft>
                <a:spcPts val="0"/>
              </a:spcAft>
              <a:buSzPts val="6000"/>
              <a:buChar char="●"/>
            </a:pPr>
            <a:r>
              <a:rPr lang="en-GB"/>
              <a:t>Assessment of progress in software development currently only understood from PI to PI; EVN progress based on expert advice.</a:t>
            </a:r>
            <a:endParaRPr/>
          </a:p>
          <a:p>
            <a:pPr indent="-609600" lvl="0" marL="457200" rtl="0" algn="l">
              <a:spcBef>
                <a:spcPts val="4800"/>
              </a:spcBef>
              <a:spcAft>
                <a:spcPts val="0"/>
              </a:spcAft>
              <a:buSzPts val="6000"/>
              <a:buChar char="●"/>
            </a:pPr>
            <a:r>
              <a:rPr lang="en-GB"/>
              <a:t>Working with Project Controls to have more significant software milestones in the IPS</a:t>
            </a:r>
            <a:endParaRPr/>
          </a:p>
          <a:p>
            <a:pPr indent="-609600" lvl="0" marL="457200" rtl="0" algn="l">
              <a:spcBef>
                <a:spcPts val="4800"/>
              </a:spcBef>
              <a:spcAft>
                <a:spcPts val="0"/>
              </a:spcAft>
              <a:buSzPts val="6000"/>
              <a:buChar char="●"/>
            </a:pPr>
            <a:r>
              <a:rPr lang="en-GB"/>
              <a:t>Also working to better define progress and testing for AA0.5 through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Use Cases</a:t>
            </a:r>
            <a:r>
              <a:rPr lang="en-GB"/>
              <a:t>, and linkage to testing in the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Use Case Jira Project</a:t>
            </a:r>
            <a:r>
              <a:rPr lang="en-GB"/>
              <a:t>.</a:t>
            </a:r>
            <a:endParaRPr/>
          </a:p>
        </p:txBody>
      </p:sp>
      <p:sp>
        <p:nvSpPr>
          <p:cNvPr id="306" name="Google Shape;306;p33"/>
          <p:cNvSpPr txBox="1"/>
          <p:nvPr>
            <p:ph idx="12" type="sldNum"/>
          </p:nvPr>
        </p:nvSpPr>
        <p:spPr>
          <a:xfrm>
            <a:off x="23241000" y="13207998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4"/>
          <p:cNvSpPr txBox="1"/>
          <p:nvPr>
            <p:ph type="title"/>
          </p:nvPr>
        </p:nvSpPr>
        <p:spPr>
          <a:xfrm>
            <a:off x="762000" y="351453"/>
            <a:ext cx="22860600" cy="1898100"/>
          </a:xfrm>
          <a:prstGeom prst="rect">
            <a:avLst/>
          </a:prstGeom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SKA LOW AA0.5 </a:t>
            </a:r>
            <a:endParaRPr/>
          </a:p>
        </p:txBody>
      </p:sp>
      <p:sp>
        <p:nvSpPr>
          <p:cNvPr id="312" name="Google Shape;312;p34"/>
          <p:cNvSpPr txBox="1"/>
          <p:nvPr>
            <p:ph idx="1" type="body"/>
          </p:nvPr>
        </p:nvSpPr>
        <p:spPr>
          <a:xfrm>
            <a:off x="768075" y="2354800"/>
            <a:ext cx="11857200" cy="10122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609600" lvl="0" marL="457200" rtl="0" algn="l">
              <a:spcBef>
                <a:spcPts val="3600"/>
              </a:spcBef>
              <a:spcAft>
                <a:spcPts val="0"/>
              </a:spcAft>
              <a:buSzPts val="6000"/>
              <a:buChar char="●"/>
            </a:pPr>
            <a:r>
              <a:rPr lang="en-GB" u="sng">
                <a:solidFill>
                  <a:schemeClr val="hlink"/>
                </a:solidFill>
                <a:hlinkClick r:id="rId3"/>
              </a:rPr>
              <a:t>SKA-TEL-AIV-4410001 Roll-out plan for SKA1_LOW</a:t>
            </a:r>
            <a:r>
              <a:rPr lang="en-GB"/>
              <a:t> </a:t>
            </a:r>
            <a:r>
              <a:rPr lang="en-GB"/>
              <a:t> </a:t>
            </a:r>
            <a:endParaRPr/>
          </a:p>
          <a:p>
            <a:pPr indent="-609600" lvl="0" marL="457200" rtl="0" algn="l">
              <a:spcBef>
                <a:spcPts val="3600"/>
              </a:spcBef>
              <a:spcAft>
                <a:spcPts val="0"/>
              </a:spcAft>
              <a:buSzPts val="6000"/>
              <a:buChar char="●"/>
            </a:pPr>
            <a:r>
              <a:rPr lang="en-GB" u="sng">
                <a:solidFill>
                  <a:schemeClr val="hlink"/>
                </a:solidFill>
                <a:hlinkClick r:id="rId4"/>
              </a:rPr>
              <a:t>System Science - AA0.5 Scenarios</a:t>
            </a:r>
            <a:endParaRPr/>
          </a:p>
          <a:p>
            <a:pPr indent="-609600" lvl="0" marL="457200" rtl="0" algn="l">
              <a:spcBef>
                <a:spcPts val="3600"/>
              </a:spcBef>
              <a:spcAft>
                <a:spcPts val="0"/>
              </a:spcAft>
              <a:buSzPts val="6000"/>
              <a:buChar char="●"/>
            </a:pPr>
            <a:r>
              <a:rPr lang="en-GB" u="sng">
                <a:solidFill>
                  <a:schemeClr val="hlink"/>
                </a:solidFill>
                <a:hlinkClick r:id="rId5"/>
              </a:rPr>
              <a:t>AA0.5 Use Cases</a:t>
            </a:r>
            <a:r>
              <a:rPr lang="en-GB"/>
              <a:t> </a:t>
            </a:r>
            <a:endParaRPr/>
          </a:p>
        </p:txBody>
      </p:sp>
      <p:sp>
        <p:nvSpPr>
          <p:cNvPr id="313" name="Google Shape;313;p34"/>
          <p:cNvSpPr txBox="1"/>
          <p:nvPr>
            <p:ph idx="12" type="sldNum"/>
          </p:nvPr>
        </p:nvSpPr>
        <p:spPr>
          <a:xfrm>
            <a:off x="23241000" y="13207998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14" name="Google Shape;314;p34"/>
          <p:cNvPicPr preferRelativeResize="0"/>
          <p:nvPr/>
        </p:nvPicPr>
        <p:blipFill rotWithShape="1">
          <a:blip r:embed="rId6">
            <a:alphaModFix/>
          </a:blip>
          <a:srcRect b="18962" l="0" r="61495" t="0"/>
          <a:stretch/>
        </p:blipFill>
        <p:spPr>
          <a:xfrm>
            <a:off x="15420875" y="902563"/>
            <a:ext cx="8201726" cy="1191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5"/>
          <p:cNvSpPr txBox="1"/>
          <p:nvPr>
            <p:ph idx="1" type="body"/>
          </p:nvPr>
        </p:nvSpPr>
        <p:spPr>
          <a:xfrm>
            <a:off x="1448220" y="6949917"/>
            <a:ext cx="16714200" cy="44418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5"/>
          <p:cNvSpPr txBox="1"/>
          <p:nvPr>
            <p:ph type="title"/>
          </p:nvPr>
        </p:nvSpPr>
        <p:spPr>
          <a:xfrm>
            <a:off x="1448220" y="2324334"/>
            <a:ext cx="16714200" cy="4441800"/>
          </a:xfrm>
          <a:prstGeom prst="rect">
            <a:avLst/>
          </a:prstGeom>
        </p:spPr>
        <p:txBody>
          <a:bodyPr anchorCtr="0" anchor="b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SKA LOW Software - AA0.5</a:t>
            </a:r>
            <a:endParaRPr/>
          </a:p>
        </p:txBody>
      </p:sp>
      <p:sp>
        <p:nvSpPr>
          <p:cNvPr id="321" name="Google Shape;321;p35"/>
          <p:cNvSpPr txBox="1"/>
          <p:nvPr>
            <p:ph idx="12" type="sldNum"/>
          </p:nvPr>
        </p:nvSpPr>
        <p:spPr>
          <a:xfrm>
            <a:off x="23241000" y="13207998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6"/>
          <p:cNvSpPr txBox="1"/>
          <p:nvPr>
            <p:ph type="title"/>
          </p:nvPr>
        </p:nvSpPr>
        <p:spPr>
          <a:xfrm>
            <a:off x="762000" y="351453"/>
            <a:ext cx="22860600" cy="1898100"/>
          </a:xfrm>
          <a:prstGeom prst="rect">
            <a:avLst/>
          </a:prstGeom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SKA Software - Key components </a:t>
            </a:r>
            <a:endParaRPr/>
          </a:p>
        </p:txBody>
      </p:sp>
      <p:sp>
        <p:nvSpPr>
          <p:cNvPr id="327" name="Google Shape;327;p36"/>
          <p:cNvSpPr txBox="1"/>
          <p:nvPr>
            <p:ph idx="12" type="sldNum"/>
          </p:nvPr>
        </p:nvSpPr>
        <p:spPr>
          <a:xfrm>
            <a:off x="23241000" y="13207998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28" name="Google Shape;32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8225" y="1568050"/>
            <a:ext cx="20140925" cy="10909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7"/>
          <p:cNvSpPr txBox="1"/>
          <p:nvPr>
            <p:ph type="title"/>
          </p:nvPr>
        </p:nvSpPr>
        <p:spPr>
          <a:xfrm>
            <a:off x="762000" y="351453"/>
            <a:ext cx="22860600" cy="1898100"/>
          </a:xfrm>
          <a:prstGeom prst="rect">
            <a:avLst/>
          </a:prstGeom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Observation Monitoring and Control</a:t>
            </a:r>
            <a:endParaRPr/>
          </a:p>
        </p:txBody>
      </p:sp>
      <p:sp>
        <p:nvSpPr>
          <p:cNvPr id="334" name="Google Shape;334;p37"/>
          <p:cNvSpPr txBox="1"/>
          <p:nvPr>
            <p:ph idx="1" type="body"/>
          </p:nvPr>
        </p:nvSpPr>
        <p:spPr>
          <a:xfrm>
            <a:off x="768074" y="2354788"/>
            <a:ext cx="22860600" cy="10122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 fontScale="77500" lnSpcReduction="20000"/>
          </a:bodyPr>
          <a:lstStyle/>
          <a:p>
            <a:pPr indent="-523875" lvl="0" marL="457200" rtl="0" algn="l">
              <a:spcBef>
                <a:spcPts val="400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OSO - Observatory Science Operations </a:t>
            </a:r>
            <a:endParaRPr/>
          </a:p>
          <a:p>
            <a:pPr indent="-523875" lvl="0" marL="457200" rtl="0" algn="l">
              <a:spcBef>
                <a:spcPts val="400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TMC  - Telescope Monitoring and Control </a:t>
            </a:r>
            <a:endParaRPr/>
          </a:p>
          <a:p>
            <a:pPr indent="0" lvl="0" marL="0" rtl="0" algn="l">
              <a:spcBef>
                <a:spcPts val="4000"/>
              </a:spcBef>
              <a:spcAft>
                <a:spcPts val="0"/>
              </a:spcAft>
              <a:buClr>
                <a:schemeClr val="lt1"/>
              </a:buClr>
              <a:buSzPts val="853"/>
              <a:buFont typeface="Arial"/>
              <a:buNone/>
            </a:pPr>
            <a:r>
              <a:t/>
            </a:r>
            <a:endParaRPr/>
          </a:p>
          <a:p>
            <a:pPr indent="-523875" lvl="0" marL="457200" rtl="0" algn="l">
              <a:spcBef>
                <a:spcPts val="400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What is the purpose of the OSO and TMC? </a:t>
            </a:r>
            <a:endParaRPr/>
          </a:p>
          <a:p>
            <a:pPr indent="-484505" lvl="2" marL="1371600" rtl="0" algn="l">
              <a:spcBef>
                <a:spcPts val="3200"/>
              </a:spcBef>
              <a:spcAft>
                <a:spcPts val="0"/>
              </a:spcAft>
              <a:buSzPct val="100000"/>
              <a:buChar char="■"/>
            </a:pPr>
            <a:r>
              <a:rPr lang="en-GB"/>
              <a:t>Manage the design, scheduling and execution of all observing on both telescopes.</a:t>
            </a:r>
            <a:endParaRPr/>
          </a:p>
          <a:p>
            <a:pPr indent="-484505" lvl="2" marL="1371600" rtl="0" algn="l">
              <a:spcBef>
                <a:spcPts val="3200"/>
              </a:spcBef>
              <a:spcAft>
                <a:spcPts val="0"/>
              </a:spcAft>
              <a:buSzPct val="100000"/>
              <a:buChar char="■"/>
            </a:pPr>
            <a:r>
              <a:rPr lang="en-GB"/>
              <a:t>Correctly operate and monitor the observatory and telescopes.</a:t>
            </a:r>
            <a:endParaRPr/>
          </a:p>
          <a:p>
            <a:pPr indent="0" lvl="0" marL="0" rtl="0" algn="l">
              <a:spcBef>
                <a:spcPts val="4000"/>
              </a:spcBef>
              <a:spcAft>
                <a:spcPts val="0"/>
              </a:spcAft>
              <a:buClr>
                <a:schemeClr val="lt1"/>
              </a:buClr>
              <a:buSzPts val="853"/>
              <a:buFont typeface="Arial"/>
              <a:buNone/>
            </a:pPr>
            <a:r>
              <a:t/>
            </a:r>
            <a:endParaRPr/>
          </a:p>
          <a:p>
            <a:pPr indent="-523875" lvl="0" marL="457200" rtl="0" algn="l">
              <a:spcBef>
                <a:spcPts val="400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Why are they important for the telescope to function correctly?</a:t>
            </a:r>
            <a:endParaRPr/>
          </a:p>
          <a:p>
            <a:pPr indent="-484505" lvl="2" marL="1371600" rtl="0" algn="l">
              <a:spcBef>
                <a:spcPts val="3200"/>
              </a:spcBef>
              <a:spcAft>
                <a:spcPts val="0"/>
              </a:spcAft>
              <a:buSzPct val="100000"/>
              <a:buChar char="■"/>
            </a:pPr>
            <a:r>
              <a:rPr lang="en-GB"/>
              <a:t>Key interface between the science community users and the observatory.</a:t>
            </a:r>
            <a:endParaRPr/>
          </a:p>
          <a:p>
            <a:pPr indent="-484505" lvl="2" marL="1371600" rtl="0" algn="l">
              <a:spcBef>
                <a:spcPts val="3200"/>
              </a:spcBef>
              <a:spcAft>
                <a:spcPts val="0"/>
              </a:spcAft>
              <a:buSzPct val="100000"/>
              <a:buChar char="■"/>
            </a:pPr>
            <a:r>
              <a:rPr lang="en-GB"/>
              <a:t>Ensure efficient, complete and reliable data and meta-data collection.</a:t>
            </a:r>
            <a:endParaRPr/>
          </a:p>
        </p:txBody>
      </p:sp>
      <p:sp>
        <p:nvSpPr>
          <p:cNvPr id="335" name="Google Shape;335;p37"/>
          <p:cNvSpPr txBox="1"/>
          <p:nvPr>
            <p:ph idx="12" type="sldNum"/>
          </p:nvPr>
        </p:nvSpPr>
        <p:spPr>
          <a:xfrm>
            <a:off x="23241000" y="13207998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8"/>
          <p:cNvSpPr txBox="1"/>
          <p:nvPr>
            <p:ph type="title"/>
          </p:nvPr>
        </p:nvSpPr>
        <p:spPr>
          <a:xfrm>
            <a:off x="762000" y="351453"/>
            <a:ext cx="22860600" cy="1898100"/>
          </a:xfrm>
          <a:prstGeom prst="rect">
            <a:avLst/>
          </a:prstGeom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Proposal Observation Flow</a:t>
            </a:r>
            <a:endParaRPr/>
          </a:p>
        </p:txBody>
      </p:sp>
      <p:sp>
        <p:nvSpPr>
          <p:cNvPr id="341" name="Google Shape;341;p38"/>
          <p:cNvSpPr txBox="1"/>
          <p:nvPr>
            <p:ph idx="1" type="body"/>
          </p:nvPr>
        </p:nvSpPr>
        <p:spPr>
          <a:xfrm>
            <a:off x="761700" y="9360441"/>
            <a:ext cx="22860600" cy="287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4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GB" sz="5900"/>
              <a:t>OSO is the suite of software tools that support the entire science process from proposal submission to data-product delivery.</a:t>
            </a:r>
            <a:endParaRPr sz="5900"/>
          </a:p>
        </p:txBody>
      </p:sp>
      <p:sp>
        <p:nvSpPr>
          <p:cNvPr id="342" name="Google Shape;342;p38"/>
          <p:cNvSpPr txBox="1"/>
          <p:nvPr>
            <p:ph idx="12" type="sldNum"/>
          </p:nvPr>
        </p:nvSpPr>
        <p:spPr>
          <a:xfrm>
            <a:off x="23241000" y="13207998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43" name="Google Shape;34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075" y="1692027"/>
            <a:ext cx="22011901" cy="7256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>
            <a:off x="762000" y="351453"/>
            <a:ext cx="22860600" cy="1898100"/>
          </a:xfrm>
          <a:prstGeom prst="rect">
            <a:avLst/>
          </a:prstGeom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Index</a:t>
            </a:r>
            <a:endParaRPr/>
          </a:p>
        </p:txBody>
      </p:sp>
      <p:sp>
        <p:nvSpPr>
          <p:cNvPr id="98" name="Google Shape;98;p12"/>
          <p:cNvSpPr txBox="1"/>
          <p:nvPr>
            <p:ph idx="1" type="body"/>
          </p:nvPr>
        </p:nvSpPr>
        <p:spPr>
          <a:xfrm>
            <a:off x="768074" y="2354788"/>
            <a:ext cx="22860600" cy="10122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609600" lvl="0" marL="457200" rtl="0" algn="l">
              <a:spcBef>
                <a:spcPts val="4000"/>
              </a:spcBef>
              <a:spcAft>
                <a:spcPts val="0"/>
              </a:spcAft>
              <a:buSzPts val="6000"/>
              <a:buChar char="•"/>
            </a:pPr>
            <a:r>
              <a:rPr lang="en-GB"/>
              <a:t>Software development organisation</a:t>
            </a:r>
            <a:endParaRPr/>
          </a:p>
          <a:p>
            <a:pPr indent="-609600" lvl="0" marL="457200" rtl="0" algn="l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GB"/>
              <a:t>Software development Roadmap</a:t>
            </a:r>
            <a:endParaRPr/>
          </a:p>
          <a:p>
            <a:pPr indent="0" lvl="0" marL="0" rtl="0" algn="l">
              <a:spcBef>
                <a:spcPts val="4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609600" lvl="0" marL="457200" rtl="0" algn="l">
              <a:spcBef>
                <a:spcPts val="4000"/>
              </a:spcBef>
              <a:spcAft>
                <a:spcPts val="0"/>
              </a:spcAft>
              <a:buSzPts val="6000"/>
              <a:buChar char="•"/>
            </a:pPr>
            <a:r>
              <a:rPr lang="en-GB"/>
              <a:t>Overview of the overall software architecture </a:t>
            </a:r>
            <a:endParaRPr/>
          </a:p>
          <a:p>
            <a:pPr indent="-609600" lvl="0" marL="457200" rtl="0" algn="l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GB"/>
              <a:t>Overall architecture at AA0.5 </a:t>
            </a:r>
            <a:endParaRPr/>
          </a:p>
          <a:p>
            <a:pPr indent="0" lvl="0" marL="0" rtl="0" algn="l">
              <a:spcBef>
                <a:spcPts val="4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609600" lvl="0" marL="457200" rtl="0" algn="l">
              <a:spcBef>
                <a:spcPts val="4000"/>
              </a:spcBef>
              <a:spcAft>
                <a:spcPts val="0"/>
              </a:spcAft>
              <a:buSzPts val="6000"/>
              <a:buChar char="•"/>
            </a:pPr>
            <a:r>
              <a:rPr lang="en-GB"/>
              <a:t>MCCS development roadmap </a:t>
            </a:r>
            <a:endParaRPr/>
          </a:p>
          <a:p>
            <a:pPr indent="-609600" lvl="0" marL="457200" rtl="0" algn="l"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GB"/>
              <a:t>MCCS architecture</a:t>
            </a:r>
            <a:endParaRPr/>
          </a:p>
        </p:txBody>
      </p:sp>
      <p:sp>
        <p:nvSpPr>
          <p:cNvPr id="99" name="Google Shape;99;p12"/>
          <p:cNvSpPr txBox="1"/>
          <p:nvPr>
            <p:ph idx="12" type="sldNum"/>
          </p:nvPr>
        </p:nvSpPr>
        <p:spPr>
          <a:xfrm>
            <a:off x="23241000" y="13207998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9"/>
          <p:cNvSpPr txBox="1"/>
          <p:nvPr>
            <p:ph type="title"/>
          </p:nvPr>
        </p:nvSpPr>
        <p:spPr>
          <a:xfrm>
            <a:off x="762000" y="351453"/>
            <a:ext cx="22860600" cy="1898100"/>
          </a:xfrm>
          <a:prstGeom prst="rect">
            <a:avLst/>
          </a:prstGeom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Telescope Control System </a:t>
            </a:r>
            <a:endParaRPr/>
          </a:p>
        </p:txBody>
      </p:sp>
      <p:sp>
        <p:nvSpPr>
          <p:cNvPr id="349" name="Google Shape;349;p39"/>
          <p:cNvSpPr txBox="1"/>
          <p:nvPr>
            <p:ph idx="1" type="body"/>
          </p:nvPr>
        </p:nvSpPr>
        <p:spPr>
          <a:xfrm>
            <a:off x="768074" y="2354788"/>
            <a:ext cx="22860600" cy="10122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GB" sz="6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role of the Telescope Control System may be classified in the three key areas:</a:t>
            </a:r>
            <a:endParaRPr sz="6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36600" lvl="0" marL="1371600" rtl="0" algn="l"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Char char="❏"/>
            </a:pPr>
            <a:r>
              <a:rPr lang="en-GB" sz="6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Instrumental monitor and control</a:t>
            </a:r>
            <a:endParaRPr sz="6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36600" lvl="0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Char char="❏"/>
            </a:pPr>
            <a:r>
              <a:rPr lang="en-GB" sz="6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Observation configuration, execution and monitoring</a:t>
            </a:r>
            <a:endParaRPr sz="6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36600" lvl="0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Char char="❏"/>
            </a:pPr>
            <a:r>
              <a:rPr lang="en-GB" sz="6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Support for sub-arraying</a:t>
            </a:r>
            <a:endParaRPr sz="6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4800"/>
              </a:spcBef>
              <a:spcAft>
                <a:spcPts val="0"/>
              </a:spcAft>
              <a:buNone/>
            </a:pPr>
            <a:r>
              <a:rPr lang="en-GB" sz="6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Implementation is based on the </a:t>
            </a:r>
            <a:endParaRPr sz="6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4800"/>
              </a:spcBef>
              <a:spcAft>
                <a:spcPts val="0"/>
              </a:spcAft>
              <a:buNone/>
            </a:pPr>
            <a:r>
              <a:rPr lang="en-GB" sz="64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TANGO controls framework</a:t>
            </a:r>
            <a:r>
              <a:rPr lang="en-GB" sz="6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6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0" name="Google Shape;350;p39"/>
          <p:cNvSpPr txBox="1"/>
          <p:nvPr>
            <p:ph idx="12" type="sldNum"/>
          </p:nvPr>
        </p:nvSpPr>
        <p:spPr>
          <a:xfrm>
            <a:off x="23241000" y="13207998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51" name="Google Shape;35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04575" y="7808300"/>
            <a:ext cx="5950925" cy="482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395225" y="10699526"/>
            <a:ext cx="3910825" cy="118837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9"/>
          <p:cNvSpPr txBox="1"/>
          <p:nvPr/>
        </p:nvSpPr>
        <p:spPr>
          <a:xfrm>
            <a:off x="1447525" y="-7457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0"/>
          <p:cNvSpPr txBox="1"/>
          <p:nvPr>
            <p:ph type="title"/>
          </p:nvPr>
        </p:nvSpPr>
        <p:spPr>
          <a:xfrm>
            <a:off x="762000" y="351453"/>
            <a:ext cx="22860600" cy="1898100"/>
          </a:xfrm>
          <a:prstGeom prst="rect">
            <a:avLst/>
          </a:prstGeom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Science Data Processor</a:t>
            </a:r>
            <a:endParaRPr/>
          </a:p>
        </p:txBody>
      </p:sp>
      <p:sp>
        <p:nvSpPr>
          <p:cNvPr id="359" name="Google Shape;359;p40"/>
          <p:cNvSpPr txBox="1"/>
          <p:nvPr>
            <p:ph idx="1" type="body"/>
          </p:nvPr>
        </p:nvSpPr>
        <p:spPr>
          <a:xfrm>
            <a:off x="768075" y="2354790"/>
            <a:ext cx="22860600" cy="16590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457200" rtl="0" algn="l"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GB" sz="6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SDP performs “main” data reduction</a:t>
            </a:r>
            <a:r>
              <a:rPr lang="en-GB"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(~factor 40)</a:t>
            </a:r>
            <a:r>
              <a:rPr lang="en-GB" sz="6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challenges:</a:t>
            </a:r>
            <a:endParaRPr sz="6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4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40"/>
          <p:cNvSpPr txBox="1"/>
          <p:nvPr>
            <p:ph idx="12" type="sldNum"/>
          </p:nvPr>
        </p:nvSpPr>
        <p:spPr>
          <a:xfrm>
            <a:off x="23241000" y="13207998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1" name="Google Shape;361;p40"/>
          <p:cNvSpPr txBox="1"/>
          <p:nvPr/>
        </p:nvSpPr>
        <p:spPr>
          <a:xfrm>
            <a:off x="1053950" y="5033625"/>
            <a:ext cx="5345100" cy="6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000000"/>
                </a:solidFill>
              </a:rPr>
              <a:t>Performance &amp;</a:t>
            </a:r>
            <a:br>
              <a:rPr b="1" lang="en-GB" sz="3100">
                <a:solidFill>
                  <a:srgbClr val="000000"/>
                </a:solidFill>
              </a:rPr>
            </a:br>
            <a:r>
              <a:rPr b="1" lang="en-GB" sz="3100">
                <a:solidFill>
                  <a:srgbClr val="000000"/>
                </a:solidFill>
              </a:rPr>
              <a:t>Scalability</a:t>
            </a:r>
            <a:endParaRPr b="1" sz="3100">
              <a:solidFill>
                <a:srgbClr val="000000"/>
              </a:solidFill>
            </a:endParaRPr>
          </a:p>
          <a:p>
            <a:pPr indent="-425450" lvl="0" marL="45720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100"/>
              <a:buChar char="❖"/>
            </a:pPr>
            <a:r>
              <a:rPr lang="en-GB" sz="3100">
                <a:solidFill>
                  <a:srgbClr val="000000"/>
                </a:solidFill>
              </a:rPr>
              <a:t>Compute, I/O &amp; Storage </a:t>
            </a:r>
            <a:endParaRPr sz="3100">
              <a:solidFill>
                <a:srgbClr val="000000"/>
              </a:solidFill>
            </a:endParaRPr>
          </a:p>
          <a:p>
            <a:pPr indent="-425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Char char="➢"/>
            </a:pPr>
            <a:r>
              <a:rPr lang="en-GB" sz="3100">
                <a:solidFill>
                  <a:srgbClr val="000000"/>
                </a:solidFill>
              </a:rPr>
              <a:t>&gt;10 Pflop/s effective</a:t>
            </a:r>
            <a:endParaRPr sz="3100">
              <a:solidFill>
                <a:srgbClr val="000000"/>
              </a:solidFill>
            </a:endParaRPr>
          </a:p>
          <a:p>
            <a:pPr indent="-425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Char char="➢"/>
            </a:pPr>
            <a:r>
              <a:rPr lang="en-GB" sz="3100">
                <a:solidFill>
                  <a:srgbClr val="000000"/>
                </a:solidFill>
              </a:rPr>
              <a:t>~0.77 TB/s ingest rate</a:t>
            </a:r>
            <a:endParaRPr sz="3100">
              <a:solidFill>
                <a:srgbClr val="000000"/>
              </a:solidFill>
            </a:endParaRPr>
          </a:p>
          <a:p>
            <a:pPr indent="-425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Char char="➢"/>
            </a:pPr>
            <a:r>
              <a:rPr lang="en-GB" sz="3100">
                <a:solidFill>
                  <a:srgbClr val="000000"/>
                </a:solidFill>
              </a:rPr>
              <a:t>~4 TB/s into processing</a:t>
            </a:r>
            <a:endParaRPr sz="3100">
              <a:solidFill>
                <a:srgbClr val="000000"/>
              </a:solidFill>
            </a:endParaRPr>
          </a:p>
          <a:p>
            <a:pPr indent="-425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Char char="➢"/>
            </a:pPr>
            <a:r>
              <a:rPr lang="en-GB" sz="3100">
                <a:solidFill>
                  <a:srgbClr val="000000"/>
                </a:solidFill>
              </a:rPr>
              <a:t>&gt;40 PB tiered buffer</a:t>
            </a:r>
            <a:endParaRPr sz="3100">
              <a:solidFill>
                <a:srgbClr val="000000"/>
              </a:solidFill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Char char="❖"/>
            </a:pPr>
            <a:r>
              <a:rPr lang="en-GB" sz="3100">
                <a:solidFill>
                  <a:srgbClr val="000000"/>
                </a:solidFill>
              </a:rPr>
              <a:t>Need to scale</a:t>
            </a:r>
            <a:endParaRPr sz="3100">
              <a:solidFill>
                <a:srgbClr val="000000"/>
              </a:solidFill>
            </a:endParaRPr>
          </a:p>
          <a:p>
            <a:pPr indent="-425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Char char="➢"/>
            </a:pPr>
            <a:r>
              <a:rPr lang="en-GB" sz="3100">
                <a:solidFill>
                  <a:srgbClr val="000000"/>
                </a:solidFill>
              </a:rPr>
              <a:t>Trivial (e.g. Ingest) and expensive (e.g. ICAL) workflows co-exist</a:t>
            </a:r>
            <a:endParaRPr sz="3100">
              <a:solidFill>
                <a:srgbClr val="000000"/>
              </a:solidFill>
            </a:endParaRPr>
          </a:p>
          <a:p>
            <a:pPr indent="-425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Char char="➢"/>
            </a:pPr>
            <a:r>
              <a:rPr lang="en-GB" sz="3100">
                <a:solidFill>
                  <a:srgbClr val="000000"/>
                </a:solidFill>
              </a:rPr>
              <a:t>SKA “&gt;1” will be even harder on SDP</a:t>
            </a:r>
            <a:endParaRPr sz="3100">
              <a:solidFill>
                <a:srgbClr val="000000"/>
              </a:solidFill>
            </a:endParaRPr>
          </a:p>
        </p:txBody>
      </p:sp>
      <p:sp>
        <p:nvSpPr>
          <p:cNvPr id="362" name="Google Shape;362;p40"/>
          <p:cNvSpPr txBox="1"/>
          <p:nvPr/>
        </p:nvSpPr>
        <p:spPr>
          <a:xfrm>
            <a:off x="6800350" y="5033625"/>
            <a:ext cx="4932000" cy="6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000000"/>
                </a:solidFill>
              </a:rPr>
              <a:t>Modifiability &amp;</a:t>
            </a:r>
            <a:br>
              <a:rPr b="1" lang="en-GB" sz="3100">
                <a:solidFill>
                  <a:srgbClr val="000000"/>
                </a:solidFill>
              </a:rPr>
            </a:br>
            <a:r>
              <a:rPr b="1" lang="en-GB" sz="3100">
                <a:solidFill>
                  <a:srgbClr val="000000"/>
                </a:solidFill>
              </a:rPr>
              <a:t>Maintainability</a:t>
            </a:r>
            <a:endParaRPr b="1" sz="3100">
              <a:solidFill>
                <a:srgbClr val="000000"/>
              </a:solidFill>
            </a:endParaRPr>
          </a:p>
          <a:p>
            <a:pPr indent="-425450" lvl="0" marL="45720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100"/>
              <a:buChar char="❖"/>
            </a:pPr>
            <a:r>
              <a:rPr lang="en-GB" sz="3100">
                <a:solidFill>
                  <a:srgbClr val="000000"/>
                </a:solidFill>
              </a:rPr>
              <a:t>Long lifespan (&gt;50 yrs)</a:t>
            </a:r>
            <a:endParaRPr sz="3100">
              <a:solidFill>
                <a:srgbClr val="000000"/>
              </a:solidFill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Char char="❖"/>
            </a:pPr>
            <a:r>
              <a:rPr lang="en-GB" sz="3100">
                <a:solidFill>
                  <a:srgbClr val="000000"/>
                </a:solidFill>
              </a:rPr>
              <a:t>Software changes</a:t>
            </a:r>
            <a:endParaRPr sz="3100">
              <a:solidFill>
                <a:srgbClr val="000000"/>
              </a:solidFill>
            </a:endParaRPr>
          </a:p>
          <a:p>
            <a:pPr indent="-425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Char char="➢"/>
            </a:pPr>
            <a:r>
              <a:rPr lang="en-GB" sz="3100">
                <a:solidFill>
                  <a:srgbClr val="000000"/>
                </a:solidFill>
              </a:rPr>
              <a:t>Execution Engines</a:t>
            </a:r>
            <a:endParaRPr sz="3100">
              <a:solidFill>
                <a:srgbClr val="000000"/>
              </a:solidFill>
            </a:endParaRPr>
          </a:p>
          <a:p>
            <a:pPr indent="-425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Char char="➢"/>
            </a:pPr>
            <a:r>
              <a:rPr lang="en-GB" sz="3100">
                <a:solidFill>
                  <a:srgbClr val="000000"/>
                </a:solidFill>
              </a:rPr>
              <a:t>Science Workflows</a:t>
            </a:r>
            <a:endParaRPr sz="3100">
              <a:solidFill>
                <a:srgbClr val="000000"/>
              </a:solidFill>
            </a:endParaRPr>
          </a:p>
          <a:p>
            <a:pPr indent="-425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Char char="➢"/>
            </a:pPr>
            <a:r>
              <a:rPr lang="en-GB" sz="3100">
                <a:solidFill>
                  <a:srgbClr val="000000"/>
                </a:solidFill>
              </a:rPr>
              <a:t>Processing Compon</a:t>
            </a:r>
            <a:r>
              <a:rPr lang="en-GB" sz="3100"/>
              <a:t>ents</a:t>
            </a:r>
            <a:endParaRPr sz="3100">
              <a:solidFill>
                <a:srgbClr val="000000"/>
              </a:solidFill>
            </a:endParaRPr>
          </a:p>
          <a:p>
            <a:pPr indent="-425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Char char="➢"/>
            </a:pPr>
            <a:r>
              <a:rPr lang="en-GB" sz="3100">
                <a:solidFill>
                  <a:srgbClr val="000000"/>
                </a:solidFill>
              </a:rPr>
              <a:t>Data Models</a:t>
            </a:r>
            <a:endParaRPr sz="3100">
              <a:solidFill>
                <a:srgbClr val="000000"/>
              </a:solidFill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Char char="❖"/>
            </a:pPr>
            <a:r>
              <a:rPr lang="en-GB" sz="3100">
                <a:solidFill>
                  <a:srgbClr val="000000"/>
                </a:solidFill>
              </a:rPr>
              <a:t>Hardware changes</a:t>
            </a:r>
            <a:endParaRPr sz="3100">
              <a:solidFill>
                <a:srgbClr val="000000"/>
              </a:solidFill>
            </a:endParaRPr>
          </a:p>
          <a:p>
            <a:pPr indent="-425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Char char="➢"/>
            </a:pPr>
            <a:r>
              <a:rPr lang="en-GB" sz="3100">
                <a:solidFill>
                  <a:srgbClr val="000000"/>
                </a:solidFill>
              </a:rPr>
              <a:t>Processing</a:t>
            </a:r>
            <a:endParaRPr sz="3100">
              <a:solidFill>
                <a:srgbClr val="000000"/>
              </a:solidFill>
            </a:endParaRPr>
          </a:p>
          <a:p>
            <a:pPr indent="-425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Char char="➢"/>
            </a:pPr>
            <a:r>
              <a:rPr lang="en-GB" sz="3100">
                <a:solidFill>
                  <a:srgbClr val="000000"/>
                </a:solidFill>
              </a:rPr>
              <a:t>Storage</a:t>
            </a:r>
            <a:endParaRPr sz="3100">
              <a:solidFill>
                <a:srgbClr val="000000"/>
              </a:solidFill>
            </a:endParaRPr>
          </a:p>
          <a:p>
            <a:pPr indent="-425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Char char="➢"/>
            </a:pPr>
            <a:r>
              <a:rPr lang="en-GB" sz="3100">
                <a:solidFill>
                  <a:srgbClr val="000000"/>
                </a:solidFill>
              </a:rPr>
              <a:t>Network</a:t>
            </a:r>
            <a:endParaRPr sz="3100">
              <a:solidFill>
                <a:srgbClr val="000000"/>
              </a:solidFill>
            </a:endParaRPr>
          </a:p>
        </p:txBody>
      </p:sp>
      <p:sp>
        <p:nvSpPr>
          <p:cNvPr id="363" name="Google Shape;363;p40"/>
          <p:cNvSpPr txBox="1"/>
          <p:nvPr/>
        </p:nvSpPr>
        <p:spPr>
          <a:xfrm>
            <a:off x="12145296" y="5065378"/>
            <a:ext cx="5345100" cy="5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000000"/>
                </a:solidFill>
              </a:rPr>
              <a:t>Buildability, </a:t>
            </a:r>
            <a:endParaRPr b="1" sz="3100">
              <a:solidFill>
                <a:srgbClr val="000000"/>
              </a:solidFill>
            </a:endParaRPr>
          </a:p>
          <a:p>
            <a:pPr indent="-139700" lvl="0" marL="34290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000000"/>
                </a:solidFill>
              </a:rPr>
              <a:t>Affordability</a:t>
            </a:r>
            <a:endParaRPr b="1" sz="3100">
              <a:solidFill>
                <a:srgbClr val="000000"/>
              </a:solidFill>
            </a:endParaRPr>
          </a:p>
          <a:p>
            <a:pPr indent="-425450" lvl="0" marL="45720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100"/>
              <a:buChar char="❖"/>
            </a:pPr>
            <a:r>
              <a:rPr lang="en-GB" sz="3100">
                <a:solidFill>
                  <a:srgbClr val="000000"/>
                </a:solidFill>
              </a:rPr>
              <a:t>COTS components</a:t>
            </a:r>
            <a:endParaRPr sz="3100">
              <a:solidFill>
                <a:srgbClr val="000000"/>
              </a:solidFill>
            </a:endParaRPr>
          </a:p>
          <a:p>
            <a:pPr indent="-425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Char char="➢"/>
            </a:pPr>
            <a:r>
              <a:rPr lang="en-GB" sz="3100">
                <a:solidFill>
                  <a:srgbClr val="000000"/>
                </a:solidFill>
              </a:rPr>
              <a:t>Get going quickly</a:t>
            </a:r>
            <a:endParaRPr sz="3100">
              <a:solidFill>
                <a:srgbClr val="000000"/>
              </a:solidFill>
            </a:endParaRPr>
          </a:p>
          <a:p>
            <a:pPr indent="-425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Char char="➢"/>
            </a:pPr>
            <a:r>
              <a:rPr lang="en-GB" sz="3100">
                <a:solidFill>
                  <a:srgbClr val="000000"/>
                </a:solidFill>
              </a:rPr>
              <a:t>Externalise/share maintenance</a:t>
            </a:r>
            <a:endParaRPr sz="3100">
              <a:solidFill>
                <a:srgbClr val="000000"/>
              </a:solidFill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Char char="❖"/>
            </a:pPr>
            <a:r>
              <a:rPr lang="en-GB" sz="3100">
                <a:solidFill>
                  <a:srgbClr val="000000"/>
                </a:solidFill>
              </a:rPr>
              <a:t>Support agile development</a:t>
            </a:r>
            <a:endParaRPr sz="3100">
              <a:solidFill>
                <a:srgbClr val="000000"/>
              </a:solidFill>
            </a:endParaRPr>
          </a:p>
          <a:p>
            <a:pPr indent="-425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Char char="➢"/>
            </a:pPr>
            <a:r>
              <a:rPr lang="en-GB" sz="3100">
                <a:solidFill>
                  <a:srgbClr val="000000"/>
                </a:solidFill>
              </a:rPr>
              <a:t>Small functional increments</a:t>
            </a:r>
            <a:endParaRPr sz="3100">
              <a:solidFill>
                <a:srgbClr val="000000"/>
              </a:solidFill>
            </a:endParaRPr>
          </a:p>
          <a:p>
            <a:pPr indent="-425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Char char="➢"/>
            </a:pPr>
            <a:r>
              <a:rPr lang="en-GB" sz="3100">
                <a:solidFill>
                  <a:srgbClr val="000000"/>
                </a:solidFill>
              </a:rPr>
              <a:t>Parallel work of different teams</a:t>
            </a:r>
            <a:endParaRPr sz="3100">
              <a:solidFill>
                <a:srgbClr val="000000"/>
              </a:solidFill>
            </a:endParaRPr>
          </a:p>
        </p:txBody>
      </p:sp>
      <p:sp>
        <p:nvSpPr>
          <p:cNvPr id="364" name="Google Shape;364;p40"/>
          <p:cNvSpPr txBox="1"/>
          <p:nvPr/>
        </p:nvSpPr>
        <p:spPr>
          <a:xfrm>
            <a:off x="17810697" y="5065378"/>
            <a:ext cx="5345100" cy="3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000000"/>
                </a:solidFill>
              </a:rPr>
              <a:t>Testability</a:t>
            </a:r>
            <a:endParaRPr b="1" sz="31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3100"/>
          </a:p>
          <a:p>
            <a:pPr indent="-425450" lvl="0" marL="45720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100"/>
              <a:buChar char="❖"/>
            </a:pPr>
            <a:r>
              <a:rPr lang="en-GB" sz="3100">
                <a:solidFill>
                  <a:srgbClr val="000000"/>
                </a:solidFill>
              </a:rPr>
              <a:t>Continuous Integration</a:t>
            </a:r>
            <a:endParaRPr sz="3100">
              <a:solidFill>
                <a:srgbClr val="000000"/>
              </a:solidFill>
            </a:endParaRPr>
          </a:p>
          <a:p>
            <a:pPr indent="-425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Char char="➢"/>
            </a:pPr>
            <a:r>
              <a:rPr lang="en-GB" sz="3100">
                <a:solidFill>
                  <a:srgbClr val="000000"/>
                </a:solidFill>
              </a:rPr>
              <a:t>Test outside SDP</a:t>
            </a:r>
            <a:endParaRPr sz="3100">
              <a:solidFill>
                <a:srgbClr val="000000"/>
              </a:solidFill>
            </a:endParaRPr>
          </a:p>
          <a:p>
            <a:pPr indent="-425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Char char="➢"/>
            </a:pPr>
            <a:r>
              <a:rPr lang="en-GB" sz="3100">
                <a:solidFill>
                  <a:srgbClr val="000000"/>
                </a:solidFill>
              </a:rPr>
              <a:t>Support different development speeds</a:t>
            </a:r>
            <a:endParaRPr sz="3100">
              <a:solidFill>
                <a:srgbClr val="000000"/>
              </a:solidFill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Char char="❖"/>
            </a:pPr>
            <a:r>
              <a:rPr lang="en-GB" sz="3100">
                <a:solidFill>
                  <a:srgbClr val="000000"/>
                </a:solidFill>
              </a:rPr>
              <a:t>Ensure scientific validity</a:t>
            </a:r>
            <a:endParaRPr sz="3100">
              <a:solidFill>
                <a:srgbClr val="000000"/>
              </a:solidFill>
            </a:endParaRPr>
          </a:p>
          <a:p>
            <a:pPr indent="-425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Char char="➢"/>
            </a:pPr>
            <a:r>
              <a:rPr lang="en-GB" sz="3100">
                <a:solidFill>
                  <a:srgbClr val="000000"/>
                </a:solidFill>
              </a:rPr>
              <a:t>Must trust pipelines with</a:t>
            </a:r>
            <a:br>
              <a:rPr lang="en-GB" sz="3100">
                <a:solidFill>
                  <a:srgbClr val="000000"/>
                </a:solidFill>
              </a:rPr>
            </a:br>
            <a:r>
              <a:rPr lang="en-GB" sz="3100">
                <a:solidFill>
                  <a:srgbClr val="000000"/>
                </a:solidFill>
              </a:rPr>
              <a:t>autonomous analysis</a:t>
            </a:r>
            <a:endParaRPr sz="3100">
              <a:solidFill>
                <a:srgbClr val="000000"/>
              </a:solidFill>
            </a:endParaRPr>
          </a:p>
        </p:txBody>
      </p:sp>
      <p:sp>
        <p:nvSpPr>
          <p:cNvPr id="365" name="Google Shape;365;p40"/>
          <p:cNvSpPr txBox="1"/>
          <p:nvPr/>
        </p:nvSpPr>
        <p:spPr>
          <a:xfrm>
            <a:off x="17810700" y="10049775"/>
            <a:ext cx="5345100" cy="19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000000"/>
                </a:solidFill>
              </a:rPr>
              <a:t>Portability</a:t>
            </a:r>
            <a:endParaRPr b="1" sz="3100">
              <a:solidFill>
                <a:srgbClr val="000000"/>
              </a:solidFill>
            </a:endParaRPr>
          </a:p>
          <a:p>
            <a:pPr indent="-425450" lvl="0" marL="45720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100"/>
              <a:buChar char="❖"/>
            </a:pPr>
            <a:r>
              <a:rPr lang="en-GB" sz="3100">
                <a:solidFill>
                  <a:srgbClr val="000000"/>
                </a:solidFill>
              </a:rPr>
              <a:t>SKA Low, SKA Mid, SRCs</a:t>
            </a:r>
            <a:endParaRPr sz="3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1"/>
          <p:cNvSpPr txBox="1"/>
          <p:nvPr>
            <p:ph type="title"/>
          </p:nvPr>
        </p:nvSpPr>
        <p:spPr>
          <a:xfrm>
            <a:off x="762000" y="351453"/>
            <a:ext cx="22860600" cy="1898100"/>
          </a:xfrm>
          <a:prstGeom prst="rect">
            <a:avLst/>
          </a:prstGeom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SKA LOW Software in AA0.5</a:t>
            </a:r>
            <a:endParaRPr/>
          </a:p>
        </p:txBody>
      </p:sp>
      <p:sp>
        <p:nvSpPr>
          <p:cNvPr id="371" name="Google Shape;371;p41"/>
          <p:cNvSpPr txBox="1"/>
          <p:nvPr>
            <p:ph idx="1" type="body"/>
          </p:nvPr>
        </p:nvSpPr>
        <p:spPr>
          <a:xfrm>
            <a:off x="768075" y="2354800"/>
            <a:ext cx="11254200" cy="10122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 lnSpcReduction="10000"/>
          </a:bodyPr>
          <a:lstStyle/>
          <a:p>
            <a:pPr indent="-609600" lvl="0" marL="457200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SzPts val="6000"/>
              <a:buChar char="●"/>
            </a:pPr>
            <a:r>
              <a:rPr b="1" lang="en-GB"/>
              <a:t>TMC</a:t>
            </a:r>
            <a:r>
              <a:rPr lang="en-GB"/>
              <a:t> needs to be reliable and enable operations and monitoring</a:t>
            </a:r>
            <a:endParaRPr/>
          </a:p>
          <a:p>
            <a:pPr indent="-609600" lvl="0" marL="457200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SzPts val="6000"/>
              <a:buChar char="●"/>
            </a:pPr>
            <a:r>
              <a:rPr b="1" lang="en-GB"/>
              <a:t>OSO</a:t>
            </a:r>
            <a:r>
              <a:rPr lang="en-GB"/>
              <a:t> needs to provide enough functionalities to enable commissioning </a:t>
            </a:r>
            <a:r>
              <a:rPr lang="en-GB"/>
              <a:t>activity</a:t>
            </a:r>
            <a:endParaRPr/>
          </a:p>
          <a:p>
            <a:pPr indent="-609600" lvl="0" marL="457200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SzPts val="6000"/>
              <a:buChar char="●"/>
            </a:pPr>
            <a:r>
              <a:rPr b="1" lang="en-GB"/>
              <a:t>SDP</a:t>
            </a:r>
            <a:r>
              <a:rPr lang="en-GB"/>
              <a:t> is needed to enable calibration, quality monitoring and data ingest and storage</a:t>
            </a:r>
            <a:endParaRPr/>
          </a:p>
        </p:txBody>
      </p:sp>
      <p:sp>
        <p:nvSpPr>
          <p:cNvPr id="372" name="Google Shape;372;p41"/>
          <p:cNvSpPr txBox="1"/>
          <p:nvPr>
            <p:ph idx="12" type="sldNum"/>
          </p:nvPr>
        </p:nvSpPr>
        <p:spPr>
          <a:xfrm>
            <a:off x="23241000" y="13207998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73" name="Google Shape;373;p41"/>
          <p:cNvPicPr preferRelativeResize="0"/>
          <p:nvPr/>
        </p:nvPicPr>
        <p:blipFill rotWithShape="1">
          <a:blip r:embed="rId3">
            <a:alphaModFix/>
          </a:blip>
          <a:srcRect b="0" l="0" r="20823" t="0"/>
          <a:stretch/>
        </p:blipFill>
        <p:spPr>
          <a:xfrm>
            <a:off x="14307628" y="843350"/>
            <a:ext cx="9670824" cy="11450025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41">
            <a:hlinkClick r:id="rId4"/>
          </p:cNvPr>
          <p:cNvSpPr txBox="1"/>
          <p:nvPr/>
        </p:nvSpPr>
        <p:spPr>
          <a:xfrm>
            <a:off x="13362350" y="12293375"/>
            <a:ext cx="10616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SKA Software Architecture AA0.5 - Telescope Management and Data Handling </a:t>
            </a:r>
            <a:endParaRPr sz="19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2"/>
          <p:cNvSpPr txBox="1"/>
          <p:nvPr>
            <p:ph type="title"/>
          </p:nvPr>
        </p:nvSpPr>
        <p:spPr>
          <a:xfrm>
            <a:off x="762000" y="351453"/>
            <a:ext cx="22860600" cy="1898100"/>
          </a:xfrm>
          <a:prstGeom prst="rect">
            <a:avLst/>
          </a:prstGeom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Deployment </a:t>
            </a:r>
            <a:endParaRPr/>
          </a:p>
        </p:txBody>
      </p:sp>
      <p:sp>
        <p:nvSpPr>
          <p:cNvPr id="380" name="Google Shape;380;p42"/>
          <p:cNvSpPr txBox="1"/>
          <p:nvPr>
            <p:ph idx="1" type="body"/>
          </p:nvPr>
        </p:nvSpPr>
        <p:spPr>
          <a:xfrm>
            <a:off x="768075" y="2354800"/>
            <a:ext cx="5498400" cy="10122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609600" lvl="0" marL="457200" rtl="0" algn="l">
              <a:spcBef>
                <a:spcPts val="4000"/>
              </a:spcBef>
              <a:spcAft>
                <a:spcPts val="0"/>
              </a:spcAft>
              <a:buSzPts val="6000"/>
              <a:buChar char="●"/>
            </a:pPr>
            <a:r>
              <a:rPr lang="en-GB"/>
              <a:t>Current baseline</a:t>
            </a:r>
            <a:endParaRPr/>
          </a:p>
          <a:p>
            <a:pPr indent="-609600" lvl="0" marL="457200" rtl="0" algn="l">
              <a:spcBef>
                <a:spcPts val="0"/>
              </a:spcBef>
              <a:spcAft>
                <a:spcPts val="0"/>
              </a:spcAft>
              <a:buSzPts val="6000"/>
              <a:buChar char="●"/>
            </a:pPr>
            <a:r>
              <a:rPr lang="en-GB"/>
              <a:t>Showing also some essential external components </a:t>
            </a:r>
            <a:endParaRPr/>
          </a:p>
        </p:txBody>
      </p:sp>
      <p:sp>
        <p:nvSpPr>
          <p:cNvPr id="381" name="Google Shape;381;p42"/>
          <p:cNvSpPr txBox="1"/>
          <p:nvPr>
            <p:ph idx="12" type="sldNum"/>
          </p:nvPr>
        </p:nvSpPr>
        <p:spPr>
          <a:xfrm>
            <a:off x="23241000" y="13207998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2" name="Google Shape;382;p42">
            <a:hlinkClick r:id="rId3"/>
          </p:cNvPr>
          <p:cNvSpPr txBox="1"/>
          <p:nvPr/>
        </p:nvSpPr>
        <p:spPr>
          <a:xfrm>
            <a:off x="7243300" y="12582950"/>
            <a:ext cx="10616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SKA Software Architecture AA0.5 - Deployment View </a:t>
            </a:r>
            <a:endParaRPr sz="19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83" name="Google Shape;383;p42"/>
          <p:cNvPicPr preferRelativeResize="0"/>
          <p:nvPr/>
        </p:nvPicPr>
        <p:blipFill rotWithShape="1">
          <a:blip r:embed="rId5">
            <a:alphaModFix/>
          </a:blip>
          <a:srcRect b="26313" l="0" r="0" t="0"/>
          <a:stretch/>
        </p:blipFill>
        <p:spPr>
          <a:xfrm>
            <a:off x="6941425" y="351450"/>
            <a:ext cx="17188475" cy="1209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3"/>
          <p:cNvSpPr txBox="1"/>
          <p:nvPr>
            <p:ph type="title"/>
          </p:nvPr>
        </p:nvSpPr>
        <p:spPr>
          <a:xfrm>
            <a:off x="762000" y="351453"/>
            <a:ext cx="22860600" cy="1898100"/>
          </a:xfrm>
          <a:prstGeom prst="rect">
            <a:avLst/>
          </a:prstGeom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if ? </a:t>
            </a:r>
            <a:endParaRPr/>
          </a:p>
        </p:txBody>
      </p:sp>
      <p:sp>
        <p:nvSpPr>
          <p:cNvPr id="389" name="Google Shape;389;p43"/>
          <p:cNvSpPr txBox="1"/>
          <p:nvPr>
            <p:ph idx="1" type="body"/>
          </p:nvPr>
        </p:nvSpPr>
        <p:spPr>
          <a:xfrm>
            <a:off x="768075" y="2354800"/>
            <a:ext cx="5977500" cy="10122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609600" lvl="0" marL="457200" rtl="0" algn="l">
              <a:spcBef>
                <a:spcPts val="4000"/>
              </a:spcBef>
              <a:spcAft>
                <a:spcPts val="0"/>
              </a:spcAft>
              <a:buSzPts val="6000"/>
              <a:buChar char="●"/>
            </a:pPr>
            <a:r>
              <a:rPr lang="en-GB"/>
              <a:t>Supporting deployment at SOC in AA0.5</a:t>
            </a:r>
            <a:endParaRPr/>
          </a:p>
          <a:p>
            <a:pPr indent="-609600" lvl="0" marL="457200" rtl="0" algn="l">
              <a:spcBef>
                <a:spcPts val="0"/>
              </a:spcBef>
              <a:spcAft>
                <a:spcPts val="0"/>
              </a:spcAft>
              <a:buSzPts val="6000"/>
              <a:buChar char="●"/>
            </a:pPr>
            <a:r>
              <a:rPr lang="en-GB"/>
              <a:t>Better alignment to the final design </a:t>
            </a:r>
            <a:endParaRPr/>
          </a:p>
          <a:p>
            <a:pPr indent="-609600" lvl="0" marL="457200" rtl="0" algn="l">
              <a:spcBef>
                <a:spcPts val="0"/>
              </a:spcBef>
              <a:spcAft>
                <a:spcPts val="0"/>
              </a:spcAft>
              <a:buSzPts val="6000"/>
              <a:buChar char="●"/>
            </a:pPr>
            <a:r>
              <a:rPr lang="en-GB"/>
              <a:t>More </a:t>
            </a:r>
            <a:r>
              <a:rPr lang="en-GB"/>
              <a:t>initial</a:t>
            </a:r>
            <a:r>
              <a:rPr lang="en-GB"/>
              <a:t> complexity </a:t>
            </a:r>
            <a:endParaRPr/>
          </a:p>
        </p:txBody>
      </p:sp>
      <p:sp>
        <p:nvSpPr>
          <p:cNvPr id="390" name="Google Shape;390;p43"/>
          <p:cNvSpPr txBox="1"/>
          <p:nvPr>
            <p:ph idx="12" type="sldNum"/>
          </p:nvPr>
        </p:nvSpPr>
        <p:spPr>
          <a:xfrm>
            <a:off x="23241000" y="13207998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1" name="Google Shape;391;p43">
            <a:hlinkClick r:id="rId3"/>
          </p:cNvPr>
          <p:cNvSpPr txBox="1"/>
          <p:nvPr/>
        </p:nvSpPr>
        <p:spPr>
          <a:xfrm>
            <a:off x="7372325" y="12619825"/>
            <a:ext cx="10616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SKA Software Architecture AA0.5 - Deployment View </a:t>
            </a:r>
            <a:endParaRPr sz="19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92" name="Google Shape;392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0697" y="79675"/>
            <a:ext cx="16859204" cy="1254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4"/>
          <p:cNvSpPr txBox="1"/>
          <p:nvPr>
            <p:ph type="title"/>
          </p:nvPr>
        </p:nvSpPr>
        <p:spPr>
          <a:xfrm>
            <a:off x="762000" y="351453"/>
            <a:ext cx="22860600" cy="1898100"/>
          </a:xfrm>
          <a:prstGeom prst="rect">
            <a:avLst/>
          </a:prstGeom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OSO capabilities at AA0.5</a:t>
            </a:r>
            <a:endParaRPr/>
          </a:p>
        </p:txBody>
      </p:sp>
      <p:sp>
        <p:nvSpPr>
          <p:cNvPr id="398" name="Google Shape;398;p44"/>
          <p:cNvSpPr txBox="1"/>
          <p:nvPr>
            <p:ph idx="1" type="body"/>
          </p:nvPr>
        </p:nvSpPr>
        <p:spPr>
          <a:xfrm>
            <a:off x="768075" y="2354800"/>
            <a:ext cx="22860600" cy="10122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609600" lvl="0" marL="457200" rtl="0" algn="l">
              <a:spcBef>
                <a:spcPts val="4000"/>
              </a:spcBef>
              <a:spcAft>
                <a:spcPts val="0"/>
              </a:spcAft>
              <a:buSzPts val="6000"/>
              <a:buChar char="•"/>
            </a:pPr>
            <a:r>
              <a:rPr lang="en-GB"/>
              <a:t>Observation Design Tool (ODT) ability to create/edit/store SB Definitions consistent with the AA0.5 system capabilities.</a:t>
            </a:r>
            <a:endParaRPr/>
          </a:p>
          <a:p>
            <a:pPr indent="-571500" lvl="2" marL="1371600" rtl="0" algn="l">
              <a:spcBef>
                <a:spcPts val="0"/>
              </a:spcBef>
              <a:spcAft>
                <a:spcPts val="0"/>
              </a:spcAft>
              <a:buSzPts val="5400"/>
              <a:buChar char="•"/>
            </a:pPr>
            <a:r>
              <a:rPr lang="en-GB" sz="5400"/>
              <a:t>Expected to be first version editors (i.e. simple)</a:t>
            </a:r>
            <a:endParaRPr sz="5400"/>
          </a:p>
          <a:p>
            <a:pPr indent="-596900" lvl="0" marL="457200" rtl="0" algn="l">
              <a:spcBef>
                <a:spcPts val="0"/>
              </a:spcBef>
              <a:spcAft>
                <a:spcPts val="0"/>
              </a:spcAft>
              <a:buSzPts val="5800"/>
              <a:buChar char="•"/>
            </a:pPr>
            <a:r>
              <a:rPr lang="en-GB" sz="5800"/>
              <a:t>Ability to create/edit/store observing scripts</a:t>
            </a:r>
            <a:endParaRPr sz="5800"/>
          </a:p>
          <a:p>
            <a:pPr indent="-596900" lvl="0" marL="457200" rtl="0" algn="l">
              <a:spcBef>
                <a:spcPts val="0"/>
              </a:spcBef>
              <a:spcAft>
                <a:spcPts val="0"/>
              </a:spcAft>
              <a:buSzPts val="5800"/>
              <a:buChar char="•"/>
            </a:pPr>
            <a:r>
              <a:rPr lang="en-GB" sz="5800"/>
              <a:t>Observation Execution Tool (OET) ability to retrieve and execute SB Instances </a:t>
            </a:r>
            <a:r>
              <a:rPr lang="en-GB" sz="5800"/>
              <a:t>derived</a:t>
            </a:r>
            <a:r>
              <a:rPr lang="en-GB" sz="5800"/>
              <a:t> from these definition</a:t>
            </a:r>
            <a:endParaRPr sz="5800"/>
          </a:p>
          <a:p>
            <a:pPr indent="-596900" lvl="0" marL="457200" rtl="0" algn="l">
              <a:spcBef>
                <a:spcPts val="0"/>
              </a:spcBef>
              <a:spcAft>
                <a:spcPts val="0"/>
              </a:spcAft>
              <a:buSzPts val="5800"/>
              <a:buChar char="•"/>
            </a:pPr>
            <a:r>
              <a:rPr lang="en-GB" sz="5800"/>
              <a:t>OET ability to execute observing scripts outside SB context</a:t>
            </a:r>
            <a:endParaRPr sz="5800"/>
          </a:p>
          <a:p>
            <a:pPr indent="-596900" lvl="0" marL="457200" rtl="0" algn="l">
              <a:spcBef>
                <a:spcPts val="0"/>
              </a:spcBef>
              <a:spcAft>
                <a:spcPts val="0"/>
              </a:spcAft>
              <a:buSzPts val="5800"/>
              <a:buChar char="•"/>
            </a:pPr>
            <a:r>
              <a:rPr lang="en-GB" sz="5800"/>
              <a:t>Initial version of Shift Log Tool (SLT) </a:t>
            </a:r>
            <a:r>
              <a:rPr lang="en-GB" sz="5800"/>
              <a:t>available</a:t>
            </a:r>
            <a:r>
              <a:rPr lang="en-GB" sz="5800"/>
              <a:t> to log operator comments.</a:t>
            </a:r>
            <a:endParaRPr sz="5800"/>
          </a:p>
        </p:txBody>
      </p:sp>
      <p:sp>
        <p:nvSpPr>
          <p:cNvPr id="399" name="Google Shape;399;p44"/>
          <p:cNvSpPr txBox="1"/>
          <p:nvPr>
            <p:ph idx="12" type="sldNum"/>
          </p:nvPr>
        </p:nvSpPr>
        <p:spPr>
          <a:xfrm>
            <a:off x="23241000" y="13207998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5"/>
          <p:cNvSpPr txBox="1"/>
          <p:nvPr>
            <p:ph type="title"/>
          </p:nvPr>
        </p:nvSpPr>
        <p:spPr>
          <a:xfrm>
            <a:off x="762000" y="351453"/>
            <a:ext cx="22860600" cy="1898100"/>
          </a:xfrm>
          <a:prstGeom prst="rect">
            <a:avLst/>
          </a:prstGeom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OSO Deployment</a:t>
            </a:r>
            <a:endParaRPr/>
          </a:p>
        </p:txBody>
      </p:sp>
      <p:sp>
        <p:nvSpPr>
          <p:cNvPr id="405" name="Google Shape;405;p45"/>
          <p:cNvSpPr txBox="1"/>
          <p:nvPr>
            <p:ph idx="1" type="body"/>
          </p:nvPr>
        </p:nvSpPr>
        <p:spPr>
          <a:xfrm>
            <a:off x="768074" y="2354800"/>
            <a:ext cx="6714000" cy="10122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482600" lvl="0" marL="457200" rtl="0" algn="l">
              <a:spcBef>
                <a:spcPts val="4000"/>
              </a:spcBef>
              <a:spcAft>
                <a:spcPts val="0"/>
              </a:spcAft>
              <a:buSzPts val="4000"/>
              <a:buChar char="•"/>
            </a:pPr>
            <a:r>
              <a:rPr lang="en-GB" sz="4000"/>
              <a:t>Assume Observation Data Archive (ODA) storage at temporary CPF, but could be cloud-based.</a:t>
            </a:r>
            <a:endParaRPr sz="4000"/>
          </a:p>
          <a:p>
            <a:pPr indent="0" lvl="0" marL="457200" rtl="0" algn="l">
              <a:spcBef>
                <a:spcPts val="400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-482600" lvl="0" marL="457200" rtl="0" algn="l">
              <a:spcBef>
                <a:spcPts val="4000"/>
              </a:spcBef>
              <a:spcAft>
                <a:spcPts val="0"/>
              </a:spcAft>
              <a:buSzPts val="4000"/>
              <a:buChar char="•"/>
            </a:pPr>
            <a:r>
              <a:rPr lang="en-GB" sz="4000"/>
              <a:t>Assumed all UI clients (ODT, OET, SLT) available at temporary CPF. ODT and SLT clients additionally at SOC (and </a:t>
            </a:r>
            <a:r>
              <a:rPr lang="en-GB" sz="4000"/>
              <a:t>possibly SKAHQ?)</a:t>
            </a:r>
            <a:endParaRPr sz="4000"/>
          </a:p>
        </p:txBody>
      </p:sp>
      <p:sp>
        <p:nvSpPr>
          <p:cNvPr id="406" name="Google Shape;406;p45"/>
          <p:cNvSpPr txBox="1"/>
          <p:nvPr>
            <p:ph idx="12" type="sldNum"/>
          </p:nvPr>
        </p:nvSpPr>
        <p:spPr>
          <a:xfrm>
            <a:off x="23241000" y="13207998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07" name="Google Shape;40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6363" y="1455238"/>
            <a:ext cx="15740063" cy="108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45">
            <a:hlinkClick r:id="rId4"/>
          </p:cNvPr>
          <p:cNvSpPr txBox="1"/>
          <p:nvPr/>
        </p:nvSpPr>
        <p:spPr>
          <a:xfrm>
            <a:off x="7686375" y="12477700"/>
            <a:ext cx="10616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OSO Architecture AA0.5 Deployment View</a:t>
            </a:r>
            <a:endParaRPr sz="19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6"/>
          <p:cNvSpPr txBox="1"/>
          <p:nvPr>
            <p:ph type="title"/>
          </p:nvPr>
        </p:nvSpPr>
        <p:spPr>
          <a:xfrm>
            <a:off x="762000" y="351453"/>
            <a:ext cx="22860600" cy="1898100"/>
          </a:xfrm>
          <a:prstGeom prst="rect">
            <a:avLst/>
          </a:prstGeom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Overall TMC architecture AA0.5</a:t>
            </a:r>
            <a:endParaRPr/>
          </a:p>
        </p:txBody>
      </p:sp>
      <p:sp>
        <p:nvSpPr>
          <p:cNvPr id="414" name="Google Shape;414;p46"/>
          <p:cNvSpPr txBox="1"/>
          <p:nvPr>
            <p:ph idx="12" type="sldNum"/>
          </p:nvPr>
        </p:nvSpPr>
        <p:spPr>
          <a:xfrm>
            <a:off x="23241000" y="13207998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15" name="Google Shape;415;p4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6188" y="1350138"/>
            <a:ext cx="19764375" cy="1213223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46"/>
          <p:cNvSpPr txBox="1"/>
          <p:nvPr/>
        </p:nvSpPr>
        <p:spPr>
          <a:xfrm>
            <a:off x="18327900" y="12052000"/>
            <a:ext cx="5802000" cy="55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6"/>
              </a:rPr>
              <a:t>TMC Architecture AA0.5 - C&amp;C View</a:t>
            </a:r>
            <a:endParaRPr sz="240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7"/>
          <p:cNvSpPr txBox="1"/>
          <p:nvPr>
            <p:ph type="title"/>
          </p:nvPr>
        </p:nvSpPr>
        <p:spPr>
          <a:xfrm>
            <a:off x="762000" y="351453"/>
            <a:ext cx="22860600" cy="1898100"/>
          </a:xfrm>
          <a:prstGeom prst="rect">
            <a:avLst/>
          </a:prstGeom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Developing the system </a:t>
            </a:r>
            <a:endParaRPr/>
          </a:p>
        </p:txBody>
      </p:sp>
      <p:sp>
        <p:nvSpPr>
          <p:cNvPr id="422" name="Google Shape;422;p47"/>
          <p:cNvSpPr txBox="1"/>
          <p:nvPr>
            <p:ph idx="1" type="body"/>
          </p:nvPr>
        </p:nvSpPr>
        <p:spPr>
          <a:xfrm>
            <a:off x="768075" y="2354800"/>
            <a:ext cx="14861400" cy="10122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609600" lvl="0" marL="457200" rtl="0" algn="l">
              <a:spcBef>
                <a:spcPts val="4000"/>
              </a:spcBef>
              <a:spcAft>
                <a:spcPts val="0"/>
              </a:spcAft>
              <a:buSzPts val="6000"/>
              <a:buChar char="●"/>
            </a:pPr>
            <a:r>
              <a:rPr lang="en-GB"/>
              <a:t>Addressing detailed design decisions and gaps in the design of the software system</a:t>
            </a:r>
            <a:endParaRPr/>
          </a:p>
          <a:p>
            <a:pPr indent="-609600" lvl="0" marL="457200" rtl="0" algn="l">
              <a:spcBef>
                <a:spcPts val="0"/>
              </a:spcBef>
              <a:spcAft>
                <a:spcPts val="0"/>
              </a:spcAft>
              <a:buSzPts val="6000"/>
              <a:buChar char="●"/>
            </a:pPr>
            <a:r>
              <a:rPr lang="en-GB"/>
              <a:t>Evolving our understanding of the system in successive iterations</a:t>
            </a:r>
            <a:endParaRPr/>
          </a:p>
          <a:p>
            <a:pPr indent="-596900" lvl="1" marL="914400" rtl="0" algn="l">
              <a:spcBef>
                <a:spcPts val="0"/>
              </a:spcBef>
              <a:spcAft>
                <a:spcPts val="0"/>
              </a:spcAft>
              <a:buSzPts val="5800"/>
              <a:buChar char="○"/>
            </a:pPr>
            <a:r>
              <a:rPr lang="en-GB" u="sng">
                <a:solidFill>
                  <a:schemeClr val="hlink"/>
                </a:solidFill>
                <a:hlinkClick r:id="rId3"/>
              </a:rPr>
              <a:t>ADR-23 Decide the architecture of pointing control for LOW telescope</a:t>
            </a:r>
            <a:r>
              <a:rPr lang="en-GB"/>
              <a:t> </a:t>
            </a:r>
            <a:endParaRPr/>
          </a:p>
          <a:p>
            <a:pPr indent="-596900" lvl="1" marL="914400" rtl="0" algn="l">
              <a:spcBef>
                <a:spcPts val="0"/>
              </a:spcBef>
              <a:spcAft>
                <a:spcPts val="0"/>
              </a:spcAft>
              <a:buSzPts val="5800"/>
              <a:buChar char="○"/>
            </a:pPr>
            <a:r>
              <a:rPr lang="en-GB" u="sng">
                <a:solidFill>
                  <a:schemeClr val="hlink"/>
                </a:solidFill>
                <a:hlinkClick r:id="rId4"/>
              </a:rPr>
              <a:t>ADR-44 Engineering Subarray</a:t>
            </a:r>
            <a:r>
              <a:rPr lang="en-GB"/>
              <a:t> </a:t>
            </a:r>
            <a:endParaRPr/>
          </a:p>
        </p:txBody>
      </p:sp>
      <p:sp>
        <p:nvSpPr>
          <p:cNvPr id="423" name="Google Shape;423;p47"/>
          <p:cNvSpPr txBox="1"/>
          <p:nvPr>
            <p:ph idx="12" type="sldNum"/>
          </p:nvPr>
        </p:nvSpPr>
        <p:spPr>
          <a:xfrm>
            <a:off x="23241000" y="13207998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24" name="Google Shape;424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90125" y="164176"/>
            <a:ext cx="7698350" cy="12313526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47">
            <a:hlinkClick r:id="rId6"/>
          </p:cNvPr>
          <p:cNvSpPr txBox="1"/>
          <p:nvPr/>
        </p:nvSpPr>
        <p:spPr>
          <a:xfrm>
            <a:off x="16090125" y="12585925"/>
            <a:ext cx="6935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7"/>
              </a:rPr>
              <a:t>ADR-23 component view</a:t>
            </a:r>
            <a:endParaRPr sz="1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6" name="Google Shape;426;p47"/>
          <p:cNvSpPr/>
          <p:nvPr/>
        </p:nvSpPr>
        <p:spPr>
          <a:xfrm rot="-1193670">
            <a:off x="14560430" y="7298627"/>
            <a:ext cx="1806405" cy="1271747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dk1"/>
                </a:solidFill>
              </a:rPr>
              <a:t>DECIDED</a:t>
            </a:r>
            <a:endParaRPr b="1" sz="2500">
              <a:solidFill>
                <a:schemeClr val="dk1"/>
              </a:solidFill>
            </a:endParaRPr>
          </a:p>
        </p:txBody>
      </p:sp>
      <p:sp>
        <p:nvSpPr>
          <p:cNvPr id="427" name="Google Shape;427;p47"/>
          <p:cNvSpPr/>
          <p:nvPr/>
        </p:nvSpPr>
        <p:spPr>
          <a:xfrm rot="-1193748">
            <a:off x="12150002" y="9478484"/>
            <a:ext cx="2455991" cy="1271747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dk1"/>
                </a:solidFill>
              </a:rPr>
              <a:t>IN PROGRESS</a:t>
            </a:r>
            <a:endParaRPr b="1"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8"/>
          <p:cNvSpPr txBox="1"/>
          <p:nvPr>
            <p:ph type="title"/>
          </p:nvPr>
        </p:nvSpPr>
        <p:spPr>
          <a:xfrm>
            <a:off x="762000" y="351453"/>
            <a:ext cx="22860600" cy="1898100"/>
          </a:xfrm>
          <a:prstGeom prst="rect">
            <a:avLst/>
          </a:prstGeom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Control System Dashboards </a:t>
            </a:r>
            <a:endParaRPr/>
          </a:p>
        </p:txBody>
      </p:sp>
      <p:sp>
        <p:nvSpPr>
          <p:cNvPr id="433" name="Google Shape;433;p48"/>
          <p:cNvSpPr txBox="1"/>
          <p:nvPr>
            <p:ph idx="1" type="body"/>
          </p:nvPr>
        </p:nvSpPr>
        <p:spPr>
          <a:xfrm>
            <a:off x="768074" y="2354800"/>
            <a:ext cx="3507900" cy="10122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609600" lvl="0" marL="457200" rtl="0" algn="l">
              <a:spcBef>
                <a:spcPts val="4000"/>
              </a:spcBef>
              <a:spcAft>
                <a:spcPts val="0"/>
              </a:spcAft>
              <a:buSzPts val="6000"/>
              <a:buChar char="●"/>
            </a:pPr>
            <a:r>
              <a:rPr lang="en-GB"/>
              <a:t>Web based</a:t>
            </a:r>
            <a:endParaRPr/>
          </a:p>
          <a:p>
            <a:pPr indent="-609600" lvl="0" marL="457200" rtl="0" algn="l">
              <a:spcBef>
                <a:spcPts val="0"/>
              </a:spcBef>
              <a:spcAft>
                <a:spcPts val="0"/>
              </a:spcAft>
              <a:buSzPts val="6000"/>
              <a:buChar char="●"/>
            </a:pPr>
            <a:r>
              <a:rPr lang="en-GB"/>
              <a:t>Integrated on the TANGO system</a:t>
            </a:r>
            <a:endParaRPr/>
          </a:p>
        </p:txBody>
      </p:sp>
      <p:sp>
        <p:nvSpPr>
          <p:cNvPr id="434" name="Google Shape;434;p48"/>
          <p:cNvSpPr txBox="1"/>
          <p:nvPr>
            <p:ph idx="12" type="sldNum"/>
          </p:nvPr>
        </p:nvSpPr>
        <p:spPr>
          <a:xfrm>
            <a:off x="23241000" y="13207998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/>
          <p:nvPr>
            <p:ph idx="1" type="body"/>
          </p:nvPr>
        </p:nvSpPr>
        <p:spPr>
          <a:xfrm>
            <a:off x="1448220" y="6949917"/>
            <a:ext cx="16714200" cy="44418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Software Organisation and </a:t>
            </a:r>
            <a:r>
              <a:rPr b="1" lang="en-GB"/>
              <a:t>Roadmap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Juande  Santander-Vela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/>
              <a:t>Head of Software Product Management</a:t>
            </a:r>
            <a:endParaRPr sz="3200"/>
          </a:p>
        </p:txBody>
      </p:sp>
      <p:sp>
        <p:nvSpPr>
          <p:cNvPr id="105" name="Google Shape;105;p13"/>
          <p:cNvSpPr txBox="1"/>
          <p:nvPr>
            <p:ph type="title"/>
          </p:nvPr>
        </p:nvSpPr>
        <p:spPr>
          <a:xfrm>
            <a:off x="1448220" y="2324334"/>
            <a:ext cx="16714200" cy="4441800"/>
          </a:xfrm>
          <a:prstGeom prst="rect">
            <a:avLst/>
          </a:prstGeom>
        </p:spPr>
        <p:txBody>
          <a:bodyPr anchorCtr="0" anchor="b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SKA Software Development</a:t>
            </a:r>
            <a:endParaRPr/>
          </a:p>
        </p:txBody>
      </p:sp>
      <p:sp>
        <p:nvSpPr>
          <p:cNvPr id="106" name="Google Shape;106;p13"/>
          <p:cNvSpPr txBox="1"/>
          <p:nvPr>
            <p:ph idx="12" type="sldNum"/>
          </p:nvPr>
        </p:nvSpPr>
        <p:spPr>
          <a:xfrm>
            <a:off x="23241000" y="13207998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9"/>
          <p:cNvSpPr txBox="1"/>
          <p:nvPr>
            <p:ph type="title"/>
          </p:nvPr>
        </p:nvSpPr>
        <p:spPr>
          <a:xfrm>
            <a:off x="762000" y="351453"/>
            <a:ext cx="22860600" cy="1898100"/>
          </a:xfrm>
          <a:prstGeom prst="rect">
            <a:avLst/>
          </a:prstGeom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Overall SDP Architecture AA0.5</a:t>
            </a:r>
            <a:endParaRPr/>
          </a:p>
        </p:txBody>
      </p:sp>
      <p:sp>
        <p:nvSpPr>
          <p:cNvPr id="440" name="Google Shape;440;p49"/>
          <p:cNvSpPr txBox="1"/>
          <p:nvPr>
            <p:ph idx="1" type="body"/>
          </p:nvPr>
        </p:nvSpPr>
        <p:spPr>
          <a:xfrm>
            <a:off x="768074" y="2354800"/>
            <a:ext cx="8115600" cy="10122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 fontScale="92500" lnSpcReduction="20000"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5300">
                <a:solidFill>
                  <a:srgbClr val="070168"/>
                </a:solidFill>
              </a:rPr>
              <a:t>Notable features</a:t>
            </a:r>
            <a:endParaRPr sz="5300">
              <a:solidFill>
                <a:srgbClr val="070168"/>
              </a:solidFill>
            </a:endParaRPr>
          </a:p>
          <a:p>
            <a:pPr indent="-518763" lvl="0" marL="457200" rtl="0" algn="l">
              <a:spcBef>
                <a:spcPts val="600"/>
              </a:spcBef>
              <a:spcAft>
                <a:spcPts val="0"/>
              </a:spcAft>
              <a:buClr>
                <a:srgbClr val="070168"/>
              </a:buClr>
              <a:buSzPct val="93207"/>
              <a:buChar char="•"/>
            </a:pPr>
            <a:r>
              <a:rPr lang="en-GB" sz="5300" u="sng">
                <a:solidFill>
                  <a:srgbClr val="070168"/>
                </a:solidFill>
              </a:rPr>
              <a:t>Batch processing</a:t>
            </a:r>
            <a:br>
              <a:rPr lang="en-GB" sz="5300">
                <a:solidFill>
                  <a:srgbClr val="070168"/>
                </a:solidFill>
              </a:rPr>
            </a:br>
            <a:r>
              <a:rPr lang="en-GB" sz="5300">
                <a:solidFill>
                  <a:srgbClr val="070168"/>
                </a:solidFill>
              </a:rPr>
              <a:t>Simple CLI</a:t>
            </a:r>
            <a:br>
              <a:rPr lang="en-GB" sz="5300">
                <a:solidFill>
                  <a:srgbClr val="070168"/>
                </a:solidFill>
              </a:rPr>
            </a:br>
            <a:endParaRPr sz="5300">
              <a:solidFill>
                <a:srgbClr val="070168"/>
              </a:solidFill>
            </a:endParaRPr>
          </a:p>
          <a:p>
            <a:pPr indent="-518763" lvl="0" marL="457200" rtl="0" algn="l"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ct val="93207"/>
              <a:buChar char="•"/>
            </a:pPr>
            <a:r>
              <a:rPr lang="en-GB" sz="5300" u="sng">
                <a:solidFill>
                  <a:srgbClr val="070168"/>
                </a:solidFill>
              </a:rPr>
              <a:t>Storage</a:t>
            </a:r>
            <a:br>
              <a:rPr lang="en-GB" sz="5300" u="sng">
                <a:solidFill>
                  <a:srgbClr val="070168"/>
                </a:solidFill>
              </a:rPr>
            </a:br>
            <a:r>
              <a:rPr lang="en-GB" sz="5300">
                <a:solidFill>
                  <a:srgbClr val="070168"/>
                </a:solidFill>
              </a:rPr>
              <a:t>Shared storage</a:t>
            </a:r>
            <a:br>
              <a:rPr lang="en-GB" sz="5300">
                <a:solidFill>
                  <a:srgbClr val="070168"/>
                </a:solidFill>
              </a:rPr>
            </a:br>
            <a:endParaRPr sz="5300">
              <a:solidFill>
                <a:srgbClr val="070168"/>
              </a:solidFill>
            </a:endParaRPr>
          </a:p>
          <a:p>
            <a:pPr indent="-518763" lvl="0" marL="457200" rtl="0" algn="l"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ct val="93207"/>
              <a:buChar char="•"/>
            </a:pPr>
            <a:r>
              <a:rPr lang="en-GB" sz="5300" u="sng">
                <a:solidFill>
                  <a:srgbClr val="070168"/>
                </a:solidFill>
              </a:rPr>
              <a:t>Delivery</a:t>
            </a:r>
            <a:br>
              <a:rPr lang="en-GB" sz="5300" u="sng">
                <a:solidFill>
                  <a:srgbClr val="070168"/>
                </a:solidFill>
              </a:rPr>
            </a:br>
            <a:r>
              <a:rPr lang="en-GB" sz="5300">
                <a:solidFill>
                  <a:srgbClr val="070168"/>
                </a:solidFill>
              </a:rPr>
              <a:t>Synchronise with</a:t>
            </a:r>
            <a:br>
              <a:rPr lang="en-GB" sz="5300">
                <a:solidFill>
                  <a:srgbClr val="070168"/>
                </a:solidFill>
              </a:rPr>
            </a:br>
            <a:r>
              <a:rPr lang="en-GB" sz="5300">
                <a:solidFill>
                  <a:srgbClr val="070168"/>
                </a:solidFill>
              </a:rPr>
              <a:t>external location(s)?</a:t>
            </a:r>
            <a:endParaRPr sz="5300">
              <a:solidFill>
                <a:srgbClr val="070168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5300">
              <a:solidFill>
                <a:srgbClr val="070168"/>
              </a:solidFill>
            </a:endParaRPr>
          </a:p>
          <a:p>
            <a:pPr indent="-539908" lvl="0" marL="457200" rtl="0" algn="l">
              <a:spcBef>
                <a:spcPts val="600"/>
              </a:spcBef>
              <a:spcAft>
                <a:spcPts val="0"/>
              </a:spcAft>
              <a:buClr>
                <a:srgbClr val="070168"/>
              </a:buClr>
              <a:buSzPct val="100000"/>
              <a:buChar char="•"/>
            </a:pPr>
            <a:r>
              <a:rPr lang="en-GB" sz="5300">
                <a:solidFill>
                  <a:srgbClr val="070168"/>
                </a:solidFill>
              </a:rPr>
              <a:t>Quality information displays </a:t>
            </a:r>
            <a:endParaRPr sz="5300">
              <a:solidFill>
                <a:srgbClr val="070168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5300">
              <a:solidFill>
                <a:srgbClr val="070168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5300">
                <a:solidFill>
                  <a:srgbClr val="070168"/>
                </a:solidFill>
              </a:rPr>
              <a:t>Robust fallbacks</a:t>
            </a:r>
            <a:br>
              <a:rPr lang="en-GB" sz="5300">
                <a:solidFill>
                  <a:srgbClr val="070168"/>
                </a:solidFill>
              </a:rPr>
            </a:br>
            <a:r>
              <a:rPr lang="en-GB" sz="5300">
                <a:solidFill>
                  <a:srgbClr val="070168"/>
                </a:solidFill>
              </a:rPr>
              <a:t>(e.g. control via CLI)</a:t>
            </a:r>
            <a:endParaRPr sz="9300"/>
          </a:p>
        </p:txBody>
      </p:sp>
      <p:sp>
        <p:nvSpPr>
          <p:cNvPr id="441" name="Google Shape;441;p49"/>
          <p:cNvSpPr txBox="1"/>
          <p:nvPr>
            <p:ph idx="12" type="sldNum"/>
          </p:nvPr>
        </p:nvSpPr>
        <p:spPr>
          <a:xfrm>
            <a:off x="23241000" y="13207998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42" name="Google Shape;442;p4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83475" y="1494700"/>
            <a:ext cx="15449723" cy="11165501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9"/>
          <p:cNvSpPr txBox="1"/>
          <p:nvPr/>
        </p:nvSpPr>
        <p:spPr>
          <a:xfrm>
            <a:off x="9902125" y="12477700"/>
            <a:ext cx="6925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SDP Architecture AA0.5 C&amp;C View</a:t>
            </a:r>
            <a:endParaRPr sz="240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0"/>
          <p:cNvSpPr txBox="1"/>
          <p:nvPr>
            <p:ph type="title"/>
          </p:nvPr>
        </p:nvSpPr>
        <p:spPr>
          <a:xfrm>
            <a:off x="762000" y="351453"/>
            <a:ext cx="22860600" cy="1898100"/>
          </a:xfrm>
          <a:prstGeom prst="rect">
            <a:avLst/>
          </a:prstGeom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Pulsar Processing </a:t>
            </a:r>
            <a:endParaRPr/>
          </a:p>
        </p:txBody>
      </p:sp>
      <p:sp>
        <p:nvSpPr>
          <p:cNvPr id="449" name="Google Shape;449;p50"/>
          <p:cNvSpPr txBox="1"/>
          <p:nvPr>
            <p:ph idx="1" type="body"/>
          </p:nvPr>
        </p:nvSpPr>
        <p:spPr>
          <a:xfrm>
            <a:off x="768075" y="2354800"/>
            <a:ext cx="9295200" cy="10122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609600" lvl="0" marL="457200" rtl="0" algn="l">
              <a:spcBef>
                <a:spcPts val="4000"/>
              </a:spcBef>
              <a:spcAft>
                <a:spcPts val="0"/>
              </a:spcAft>
              <a:buSzPts val="6000"/>
              <a:buChar char="●"/>
            </a:pPr>
            <a:r>
              <a:rPr lang="en-GB"/>
              <a:t>Main driver at AA0.5 is to verify beamforming functionalities</a:t>
            </a:r>
            <a:endParaRPr/>
          </a:p>
          <a:p>
            <a:pPr indent="-609600" lvl="0" marL="457200" rtl="0" algn="l">
              <a:spcBef>
                <a:spcPts val="0"/>
              </a:spcBef>
              <a:spcAft>
                <a:spcPts val="0"/>
              </a:spcAft>
              <a:buSzPts val="6000"/>
              <a:buChar char="●"/>
            </a:pPr>
            <a:r>
              <a:rPr lang="en-GB"/>
              <a:t>Missing link to SDP </a:t>
            </a:r>
            <a:endParaRPr/>
          </a:p>
          <a:p>
            <a:pPr indent="-609600" lvl="0" marL="457200" rtl="0" algn="l">
              <a:spcBef>
                <a:spcPts val="0"/>
              </a:spcBef>
              <a:spcAft>
                <a:spcPts val="0"/>
              </a:spcAft>
              <a:buSzPts val="6000"/>
              <a:buChar char="●"/>
            </a:pPr>
            <a:r>
              <a:rPr lang="en-GB"/>
              <a:t>Processing can happen offline </a:t>
            </a:r>
            <a:endParaRPr/>
          </a:p>
          <a:p>
            <a:pPr indent="-609600" lvl="0" marL="457200" rtl="0" algn="l">
              <a:spcBef>
                <a:spcPts val="0"/>
              </a:spcBef>
              <a:spcAft>
                <a:spcPts val="0"/>
              </a:spcAft>
              <a:buSzPts val="6000"/>
              <a:buChar char="●"/>
            </a:pPr>
            <a:r>
              <a:rPr lang="en-GB"/>
              <a:t>Integration with LOW CBF is more mature for PST </a:t>
            </a:r>
            <a:endParaRPr/>
          </a:p>
        </p:txBody>
      </p:sp>
      <p:sp>
        <p:nvSpPr>
          <p:cNvPr id="450" name="Google Shape;450;p50"/>
          <p:cNvSpPr txBox="1"/>
          <p:nvPr>
            <p:ph idx="12" type="sldNum"/>
          </p:nvPr>
        </p:nvSpPr>
        <p:spPr>
          <a:xfrm>
            <a:off x="23241000" y="13207998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1" name="Google Shape;451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6164" r="0" t="0"/>
          <a:stretch/>
        </p:blipFill>
        <p:spPr>
          <a:xfrm>
            <a:off x="16120175" y="1277175"/>
            <a:ext cx="7502425" cy="1116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50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88900" y="351450"/>
            <a:ext cx="8307451" cy="7029698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50"/>
          <p:cNvSpPr txBox="1"/>
          <p:nvPr/>
        </p:nvSpPr>
        <p:spPr>
          <a:xfrm>
            <a:off x="10284450" y="7464475"/>
            <a:ext cx="5142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PST Architecture at AA0.5</a:t>
            </a:r>
            <a:endParaRPr sz="240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4" name="Google Shape;454;p50"/>
          <p:cNvSpPr txBox="1"/>
          <p:nvPr/>
        </p:nvSpPr>
        <p:spPr>
          <a:xfrm>
            <a:off x="16120175" y="12438825"/>
            <a:ext cx="5142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8"/>
              </a:rPr>
              <a:t>PSS Architecture at AA0.5</a:t>
            </a:r>
            <a:endParaRPr sz="2400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1"/>
          <p:cNvSpPr txBox="1"/>
          <p:nvPr>
            <p:ph type="title"/>
          </p:nvPr>
        </p:nvSpPr>
        <p:spPr>
          <a:xfrm>
            <a:off x="762000" y="351453"/>
            <a:ext cx="22860600" cy="1898100"/>
          </a:xfrm>
          <a:prstGeom prst="rect">
            <a:avLst/>
          </a:prstGeom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SKA LOW AA0.5 Network </a:t>
            </a:r>
            <a:endParaRPr/>
          </a:p>
        </p:txBody>
      </p:sp>
      <p:sp>
        <p:nvSpPr>
          <p:cNvPr id="460" name="Google Shape;460;p51"/>
          <p:cNvSpPr txBox="1"/>
          <p:nvPr>
            <p:ph idx="1" type="body"/>
          </p:nvPr>
        </p:nvSpPr>
        <p:spPr>
          <a:xfrm>
            <a:off x="768074" y="2354800"/>
            <a:ext cx="10956600" cy="10122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527050" lvl="0" marL="457200" rtl="0" algn="l">
              <a:spcBef>
                <a:spcPts val="4000"/>
              </a:spcBef>
              <a:spcAft>
                <a:spcPts val="0"/>
              </a:spcAft>
              <a:buSzPts val="4700"/>
              <a:buChar char="•"/>
            </a:pPr>
            <a:r>
              <a:rPr lang="en-GB" sz="4700"/>
              <a:t>AA0.5 Network is very much ‘Work in Progress’ pending the CBF location.</a:t>
            </a:r>
            <a:endParaRPr sz="4700"/>
          </a:p>
          <a:p>
            <a:pPr indent="-527050" lvl="0" marL="457200" rtl="0" algn="l">
              <a:spcBef>
                <a:spcPts val="0"/>
              </a:spcBef>
              <a:spcAft>
                <a:spcPts val="0"/>
              </a:spcAft>
              <a:buSzPts val="4700"/>
              <a:buChar char="•"/>
            </a:pPr>
            <a:r>
              <a:rPr lang="en-GB" sz="4700"/>
              <a:t>Network transports 6 stns from 3 RPFs (2 per 100GE) back to the P4 I/O switches of the CBF</a:t>
            </a:r>
            <a:endParaRPr sz="4700"/>
          </a:p>
          <a:p>
            <a:pPr indent="-527050" lvl="0" marL="457200" rtl="0" algn="l">
              <a:spcBef>
                <a:spcPts val="0"/>
              </a:spcBef>
              <a:spcAft>
                <a:spcPts val="0"/>
              </a:spcAft>
              <a:buSzPts val="4700"/>
              <a:buChar char="•"/>
            </a:pPr>
            <a:r>
              <a:rPr lang="en-GB" sz="4700"/>
              <a:t>Also Monitor and Calibration data to and from the MCCS cluster</a:t>
            </a:r>
            <a:endParaRPr sz="4700"/>
          </a:p>
          <a:p>
            <a:pPr indent="-527050" lvl="0" marL="457200" rtl="0" algn="l">
              <a:spcBef>
                <a:spcPts val="0"/>
              </a:spcBef>
              <a:spcAft>
                <a:spcPts val="0"/>
              </a:spcAft>
              <a:buSzPts val="4700"/>
              <a:buChar char="•"/>
            </a:pPr>
            <a:r>
              <a:rPr lang="en-GB" sz="4700"/>
              <a:t>NSDN carries LMC data back to TMC</a:t>
            </a:r>
            <a:endParaRPr sz="4700"/>
          </a:p>
          <a:p>
            <a:pPr indent="-527050" lvl="0" marL="457200" rtl="0" algn="l">
              <a:spcBef>
                <a:spcPts val="0"/>
              </a:spcBef>
              <a:spcAft>
                <a:spcPts val="0"/>
              </a:spcAft>
              <a:buSzPts val="4700"/>
              <a:buChar char="•"/>
            </a:pPr>
            <a:r>
              <a:rPr lang="en-GB" sz="4700"/>
              <a:t>Should the CBF move we will need to backhaul all the station data to Perth</a:t>
            </a:r>
            <a:endParaRPr sz="4700"/>
          </a:p>
        </p:txBody>
      </p:sp>
      <p:sp>
        <p:nvSpPr>
          <p:cNvPr id="461" name="Google Shape;461;p51"/>
          <p:cNvSpPr txBox="1"/>
          <p:nvPr>
            <p:ph idx="12" type="sldNum"/>
          </p:nvPr>
        </p:nvSpPr>
        <p:spPr>
          <a:xfrm>
            <a:off x="23241000" y="13207998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62" name="Google Shape;462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96850" y="2524425"/>
            <a:ext cx="10851374" cy="946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2"/>
          <p:cNvSpPr txBox="1"/>
          <p:nvPr>
            <p:ph type="title"/>
          </p:nvPr>
        </p:nvSpPr>
        <p:spPr>
          <a:xfrm>
            <a:off x="762000" y="351453"/>
            <a:ext cx="22860600" cy="1898100"/>
          </a:xfrm>
          <a:prstGeom prst="rect">
            <a:avLst/>
          </a:prstGeom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Management</a:t>
            </a:r>
            <a:endParaRPr/>
          </a:p>
        </p:txBody>
      </p:sp>
      <p:sp>
        <p:nvSpPr>
          <p:cNvPr id="468" name="Google Shape;468;p52"/>
          <p:cNvSpPr txBox="1"/>
          <p:nvPr>
            <p:ph idx="1" type="body"/>
          </p:nvPr>
        </p:nvSpPr>
        <p:spPr>
          <a:xfrm>
            <a:off x="768074" y="2354788"/>
            <a:ext cx="22860600" cy="10122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609600" lvl="0" marL="457200" rtl="0" algn="l">
              <a:spcBef>
                <a:spcPts val="4000"/>
              </a:spcBef>
              <a:spcAft>
                <a:spcPts val="0"/>
              </a:spcAft>
              <a:buSzPts val="6000"/>
              <a:buChar char="●"/>
            </a:pPr>
            <a:r>
              <a:rPr lang="en-GB"/>
              <a:t>Consolidating the </a:t>
            </a:r>
            <a:r>
              <a:rPr lang="en-GB"/>
              <a:t>picture in view of AA0.5 -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data management for early array releases</a:t>
            </a:r>
            <a:r>
              <a:rPr lang="en-GB"/>
              <a:t> </a:t>
            </a:r>
            <a:endParaRPr/>
          </a:p>
          <a:p>
            <a:pPr indent="-609600" lvl="0" marL="457200" rtl="0" algn="l">
              <a:spcBef>
                <a:spcPts val="0"/>
              </a:spcBef>
              <a:spcAft>
                <a:spcPts val="0"/>
              </a:spcAft>
              <a:buSzPts val="6000"/>
              <a:buChar char="●"/>
            </a:pPr>
            <a:r>
              <a:rPr lang="en-GB"/>
              <a:t>Want to build on the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experience with AAVS</a:t>
            </a:r>
            <a:r>
              <a:rPr lang="en-GB"/>
              <a:t>  </a:t>
            </a:r>
            <a:endParaRPr/>
          </a:p>
          <a:p>
            <a:pPr indent="-609600" lvl="0" marL="457200" rtl="0" algn="l">
              <a:spcBef>
                <a:spcPts val="0"/>
              </a:spcBef>
              <a:spcAft>
                <a:spcPts val="0"/>
              </a:spcAft>
              <a:buSzPts val="6000"/>
              <a:buChar char="●"/>
            </a:pPr>
            <a:r>
              <a:rPr lang="en-GB"/>
              <a:t>It would be good to have some feedback about: </a:t>
            </a:r>
            <a:endParaRPr/>
          </a:p>
          <a:p>
            <a:pPr indent="-6096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Char char="○"/>
            </a:pPr>
            <a:r>
              <a:rPr lang="en-GB" sz="6000"/>
              <a:t>Access patterns to data. Who's really accessing and using AAVS data? Can we have some numbers and stats?  </a:t>
            </a:r>
            <a:endParaRPr sz="6000"/>
          </a:p>
          <a:p>
            <a:pPr indent="-6096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Char char="○"/>
            </a:pPr>
            <a:r>
              <a:rPr lang="en-GB" sz="6000"/>
              <a:t>Feedback from using GCP as a data storage backend </a:t>
            </a:r>
            <a:endParaRPr sz="6000"/>
          </a:p>
          <a:p>
            <a:pPr indent="-6096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Char char="○"/>
            </a:pPr>
            <a:r>
              <a:rPr lang="en-GB" sz="6000"/>
              <a:t>Do we need more meta-data or is the existing structure good enough to enable browsing and finding data sets?</a:t>
            </a:r>
            <a:endParaRPr sz="6000"/>
          </a:p>
          <a:p>
            <a:pPr indent="-6096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Char char="○"/>
            </a:pPr>
            <a:r>
              <a:rPr lang="en-GB" sz="6000"/>
              <a:t>Access control and availability of data to users </a:t>
            </a:r>
            <a:endParaRPr sz="6000"/>
          </a:p>
        </p:txBody>
      </p:sp>
      <p:sp>
        <p:nvSpPr>
          <p:cNvPr id="469" name="Google Shape;469;p52"/>
          <p:cNvSpPr txBox="1"/>
          <p:nvPr>
            <p:ph idx="12" type="sldNum"/>
          </p:nvPr>
        </p:nvSpPr>
        <p:spPr>
          <a:xfrm>
            <a:off x="23241000" y="13207998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3"/>
          <p:cNvSpPr txBox="1"/>
          <p:nvPr>
            <p:ph idx="1" type="body"/>
          </p:nvPr>
        </p:nvSpPr>
        <p:spPr>
          <a:xfrm>
            <a:off x="1448220" y="6949917"/>
            <a:ext cx="16714200" cy="44418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53"/>
          <p:cNvSpPr txBox="1"/>
          <p:nvPr>
            <p:ph type="title"/>
          </p:nvPr>
        </p:nvSpPr>
        <p:spPr>
          <a:xfrm>
            <a:off x="1448220" y="2324334"/>
            <a:ext cx="16714200" cy="4441800"/>
          </a:xfrm>
          <a:prstGeom prst="rect">
            <a:avLst/>
          </a:prstGeom>
        </p:spPr>
        <p:txBody>
          <a:bodyPr anchorCtr="0" anchor="b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MCCS </a:t>
            </a:r>
            <a:endParaRPr/>
          </a:p>
        </p:txBody>
      </p:sp>
      <p:sp>
        <p:nvSpPr>
          <p:cNvPr id="476" name="Google Shape;476;p53"/>
          <p:cNvSpPr txBox="1"/>
          <p:nvPr>
            <p:ph idx="12" type="sldNum"/>
          </p:nvPr>
        </p:nvSpPr>
        <p:spPr>
          <a:xfrm>
            <a:off x="23241000" y="13207998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4"/>
          <p:cNvSpPr txBox="1"/>
          <p:nvPr>
            <p:ph type="title"/>
          </p:nvPr>
        </p:nvSpPr>
        <p:spPr>
          <a:xfrm>
            <a:off x="762000" y="351453"/>
            <a:ext cx="22860600" cy="1898100"/>
          </a:xfrm>
          <a:prstGeom prst="rect">
            <a:avLst/>
          </a:prstGeom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54"/>
          <p:cNvSpPr txBox="1"/>
          <p:nvPr>
            <p:ph idx="1" type="body"/>
          </p:nvPr>
        </p:nvSpPr>
        <p:spPr>
          <a:xfrm>
            <a:off x="768074" y="2354788"/>
            <a:ext cx="22860600" cy="10122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4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54"/>
          <p:cNvSpPr txBox="1"/>
          <p:nvPr>
            <p:ph idx="12" type="sldNum"/>
          </p:nvPr>
        </p:nvSpPr>
        <p:spPr>
          <a:xfrm>
            <a:off x="23241000" y="13207998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5"/>
          <p:cNvSpPr txBox="1"/>
          <p:nvPr>
            <p:ph idx="1" type="body"/>
          </p:nvPr>
        </p:nvSpPr>
        <p:spPr>
          <a:xfrm>
            <a:off x="1270000" y="1763786"/>
            <a:ext cx="10934700" cy="242000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Verdana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/>
          <p:nvPr>
            <p:ph type="title"/>
          </p:nvPr>
        </p:nvSpPr>
        <p:spPr>
          <a:xfrm>
            <a:off x="762000" y="351453"/>
            <a:ext cx="22860600" cy="1898100"/>
          </a:xfrm>
          <a:prstGeom prst="rect">
            <a:avLst/>
          </a:prstGeom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SKAO Software Development</a:t>
            </a:r>
            <a:endParaRPr/>
          </a:p>
        </p:txBody>
      </p:sp>
      <p:sp>
        <p:nvSpPr>
          <p:cNvPr id="112" name="Google Shape;112;p14"/>
          <p:cNvSpPr txBox="1"/>
          <p:nvPr>
            <p:ph idx="1" type="body"/>
          </p:nvPr>
        </p:nvSpPr>
        <p:spPr>
          <a:xfrm>
            <a:off x="768074" y="2354788"/>
            <a:ext cx="22860600" cy="10122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53975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4900"/>
              <a:buChar char="●"/>
            </a:pPr>
            <a:r>
              <a:rPr lang="en-GB" sz="4900"/>
              <a:t>During Pre-Construction/Consortia time, we </a:t>
            </a:r>
            <a:r>
              <a:rPr b="1" lang="en-GB" sz="4900"/>
              <a:t>pivoted from document-oriented</a:t>
            </a:r>
            <a:r>
              <a:rPr lang="en-GB" sz="4900"/>
              <a:t>/DRD-driven CDRs </a:t>
            </a:r>
            <a:r>
              <a:rPr b="1" lang="en-GB" sz="4900"/>
              <a:t>to</a:t>
            </a:r>
            <a:r>
              <a:rPr lang="en-GB" sz="4900"/>
              <a:t> SEI-based Architecture </a:t>
            </a:r>
            <a:r>
              <a:rPr lang="en-GB" sz="4900"/>
              <a:t>Tradeoff</a:t>
            </a:r>
            <a:r>
              <a:rPr lang="en-GB" sz="4900"/>
              <a:t> </a:t>
            </a:r>
            <a:r>
              <a:rPr lang="en-GB" sz="4900"/>
              <a:t>Analysis</a:t>
            </a:r>
            <a:r>
              <a:rPr lang="en-GB" sz="4900"/>
              <a:t> Method (ATAM) reviews and Architecture Documentation.</a:t>
            </a:r>
            <a:endParaRPr sz="4900"/>
          </a:p>
          <a:p>
            <a:pPr indent="-52705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700"/>
              <a:buChar char="○"/>
            </a:pPr>
            <a:r>
              <a:rPr lang="en-GB" sz="4700"/>
              <a:t>Software Architecture Documents based on </a:t>
            </a:r>
            <a:r>
              <a:rPr lang="en-GB" sz="4700" u="sng">
                <a:solidFill>
                  <a:schemeClr val="hlink"/>
                </a:solidFill>
                <a:hlinkClick r:id="rId3"/>
              </a:rPr>
              <a:t>Views and Beyond</a:t>
            </a:r>
            <a:r>
              <a:rPr lang="en-GB" sz="4700"/>
              <a:t>.</a:t>
            </a:r>
            <a:endParaRPr sz="4700"/>
          </a:p>
          <a:p>
            <a:pPr indent="-53975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4900"/>
              <a:buChar char="●"/>
            </a:pPr>
            <a:r>
              <a:rPr lang="en-GB" sz="4900"/>
              <a:t>We also </a:t>
            </a:r>
            <a:r>
              <a:rPr b="1" lang="en-GB" sz="4900"/>
              <a:t>pivoted</a:t>
            </a:r>
            <a:r>
              <a:rPr lang="en-GB" sz="4900"/>
              <a:t> from </a:t>
            </a:r>
            <a:r>
              <a:rPr lang="en-GB" sz="4900"/>
              <a:t>traditional</a:t>
            </a:r>
            <a:r>
              <a:rPr lang="en-GB" sz="4900"/>
              <a:t> software development lead by different, disparate groups, </a:t>
            </a:r>
            <a:r>
              <a:rPr b="1" lang="en-GB" sz="4900"/>
              <a:t>into an integrated, agile development at scale</a:t>
            </a:r>
            <a:r>
              <a:rPr lang="en-GB" sz="4900"/>
              <a:t>.</a:t>
            </a:r>
            <a:endParaRPr sz="4900"/>
          </a:p>
          <a:p>
            <a:pPr indent="-52705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700"/>
              <a:buChar char="○"/>
            </a:pPr>
            <a:r>
              <a:rPr lang="en-GB" sz="4700"/>
              <a:t>Selected well-recognised, world-wide available framework: </a:t>
            </a:r>
            <a:r>
              <a:rPr b="1" lang="en-GB" sz="4700" u="sng">
                <a:solidFill>
                  <a:schemeClr val="hlink"/>
                </a:solidFill>
                <a:hlinkClick r:id="rId4"/>
              </a:rPr>
              <a:t>Scaled Agile Framework</a:t>
            </a:r>
            <a:r>
              <a:rPr lang="en-GB" sz="4700"/>
              <a:t> (SAFe®)</a:t>
            </a:r>
            <a:endParaRPr sz="4700"/>
          </a:p>
          <a:p>
            <a:pPr indent="-52705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700"/>
              <a:buChar char="○"/>
            </a:pPr>
            <a:r>
              <a:rPr i="1" lang="en-GB" sz="4700"/>
              <a:t>Auditioned</a:t>
            </a:r>
            <a:r>
              <a:rPr lang="en-GB" sz="4700"/>
              <a:t> for consultants to help us through: selected </a:t>
            </a:r>
            <a:r>
              <a:rPr b="1" lang="en-GB" sz="4700" u="sng">
                <a:solidFill>
                  <a:schemeClr val="hlink"/>
                </a:solidFill>
                <a:hlinkClick r:id="rId5"/>
              </a:rPr>
              <a:t>Ian Spence</a:t>
            </a:r>
            <a:r>
              <a:rPr lang="en-GB" sz="4700"/>
              <a:t> from Ivar Jacobson International.</a:t>
            </a:r>
            <a:endParaRPr sz="4700"/>
          </a:p>
        </p:txBody>
      </p:sp>
      <p:sp>
        <p:nvSpPr>
          <p:cNvPr id="113" name="Google Shape;113;p14"/>
          <p:cNvSpPr txBox="1"/>
          <p:nvPr>
            <p:ph idx="12" type="sldNum"/>
          </p:nvPr>
        </p:nvSpPr>
        <p:spPr>
          <a:xfrm>
            <a:off x="23241000" y="13207998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/>
          <p:nvPr>
            <p:ph type="title"/>
          </p:nvPr>
        </p:nvSpPr>
        <p:spPr>
          <a:xfrm>
            <a:off x="762000" y="351453"/>
            <a:ext cx="22860600" cy="1898100"/>
          </a:xfrm>
          <a:prstGeom prst="rect">
            <a:avLst/>
          </a:prstGeom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SKA Software - Key components </a:t>
            </a:r>
            <a:endParaRPr/>
          </a:p>
        </p:txBody>
      </p:sp>
      <p:sp>
        <p:nvSpPr>
          <p:cNvPr id="119" name="Google Shape;119;p15"/>
          <p:cNvSpPr txBox="1"/>
          <p:nvPr>
            <p:ph idx="12" type="sldNum"/>
          </p:nvPr>
        </p:nvSpPr>
        <p:spPr>
          <a:xfrm>
            <a:off x="23241000" y="13207998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0" name="Google Shape;12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8225" y="1568050"/>
            <a:ext cx="20140925" cy="1090965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 txBox="1"/>
          <p:nvPr/>
        </p:nvSpPr>
        <p:spPr>
          <a:xfrm>
            <a:off x="18655500" y="351450"/>
            <a:ext cx="5474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Verdana"/>
                <a:ea typeface="Verdana"/>
                <a:cs typeface="Verdana"/>
                <a:sym typeface="Verdana"/>
              </a:rPr>
              <a:t>Courtesy Marco Bartolini</a:t>
            </a:r>
            <a:endParaRPr sz="32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/>
          <p:nvPr>
            <p:ph idx="12" type="sldNum"/>
          </p:nvPr>
        </p:nvSpPr>
        <p:spPr>
          <a:xfrm>
            <a:off x="23241000" y="13207998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7" name="Google Shape;127;p1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650" l="0" r="0" t="6412"/>
          <a:stretch/>
        </p:blipFill>
        <p:spPr>
          <a:xfrm>
            <a:off x="10375" y="1363214"/>
            <a:ext cx="24384000" cy="1260393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 txBox="1"/>
          <p:nvPr>
            <p:ph type="title"/>
          </p:nvPr>
        </p:nvSpPr>
        <p:spPr>
          <a:xfrm>
            <a:off x="762000" y="351453"/>
            <a:ext cx="22860600" cy="1898100"/>
          </a:xfrm>
          <a:prstGeom prst="rect">
            <a:avLst/>
          </a:prstGeom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SAFe: The Big Picture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/>
          <p:nvPr>
            <p:ph type="title"/>
          </p:nvPr>
        </p:nvSpPr>
        <p:spPr>
          <a:xfrm>
            <a:off x="762000" y="351453"/>
            <a:ext cx="22860600" cy="1898100"/>
          </a:xfrm>
          <a:prstGeom prst="rect">
            <a:avLst/>
          </a:prstGeom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Agile?</a:t>
            </a:r>
            <a:endParaRPr/>
          </a:p>
        </p:txBody>
      </p:sp>
      <p:sp>
        <p:nvSpPr>
          <p:cNvPr id="134" name="Google Shape;134;p17"/>
          <p:cNvSpPr txBox="1"/>
          <p:nvPr>
            <p:ph idx="1" type="body"/>
          </p:nvPr>
        </p:nvSpPr>
        <p:spPr>
          <a:xfrm>
            <a:off x="768074" y="2354788"/>
            <a:ext cx="22860600" cy="10122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513953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4494"/>
              <a:buChar char="●"/>
            </a:pPr>
            <a:r>
              <a:rPr b="1" lang="en-GB" sz="4493"/>
              <a:t>SKA Software is challenging</a:t>
            </a:r>
            <a:r>
              <a:rPr lang="en-GB" sz="4493"/>
              <a:t>, and to resolve the challenges it poses the Agile Manifesto values can really help:</a:t>
            </a:r>
            <a:endParaRPr sz="4493"/>
          </a:p>
          <a:p>
            <a:pPr indent="-503087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4323"/>
              <a:buChar char="○"/>
            </a:pPr>
            <a:r>
              <a:rPr b="1" lang="en-GB" sz="4322"/>
              <a:t>Individuals and interactions</a:t>
            </a:r>
            <a:r>
              <a:rPr lang="en-GB" sz="4322"/>
              <a:t> over processes and tools</a:t>
            </a:r>
            <a:endParaRPr sz="4322"/>
          </a:p>
          <a:p>
            <a:pPr indent="-503087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4323"/>
              <a:buChar char="○"/>
            </a:pPr>
            <a:r>
              <a:rPr b="1" lang="en-GB" sz="4322"/>
              <a:t>Working software</a:t>
            </a:r>
            <a:r>
              <a:rPr lang="en-GB" sz="4322"/>
              <a:t> over comprehensive documentation</a:t>
            </a:r>
            <a:endParaRPr sz="4322"/>
          </a:p>
          <a:p>
            <a:pPr indent="-503087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4323"/>
              <a:buChar char="○"/>
            </a:pPr>
            <a:r>
              <a:rPr b="1" lang="en-GB" sz="4322"/>
              <a:t>Customer collaboration</a:t>
            </a:r>
            <a:r>
              <a:rPr lang="en-GB" sz="4322"/>
              <a:t> over contract negotiation</a:t>
            </a:r>
            <a:endParaRPr sz="4322"/>
          </a:p>
          <a:p>
            <a:pPr indent="-503087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4323"/>
              <a:buChar char="○"/>
            </a:pPr>
            <a:r>
              <a:rPr b="1" lang="en-GB" sz="4322"/>
              <a:t>Responding to change</a:t>
            </a:r>
            <a:r>
              <a:rPr lang="en-GB" sz="4322"/>
              <a:t> over following a plan</a:t>
            </a:r>
            <a:endParaRPr sz="4322"/>
          </a:p>
          <a:p>
            <a:pPr indent="-513953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4494"/>
              <a:buChar char="●"/>
            </a:pPr>
            <a:r>
              <a:rPr b="1" lang="en-GB" sz="4493"/>
              <a:t>Plan-Do-Check-Adapt</a:t>
            </a:r>
            <a:r>
              <a:rPr lang="en-GB" sz="4493"/>
              <a:t> allows for reaction in shorter timescales → delivering the </a:t>
            </a:r>
            <a:r>
              <a:rPr lang="en-GB" sz="4493"/>
              <a:t>software</a:t>
            </a:r>
            <a:r>
              <a:rPr lang="en-GB" sz="4493"/>
              <a:t> that is actually needed</a:t>
            </a:r>
            <a:endParaRPr sz="4493"/>
          </a:p>
          <a:p>
            <a:pPr indent="-513953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4494"/>
              <a:buChar char="●"/>
            </a:pPr>
            <a:r>
              <a:rPr lang="en-GB" sz="4493"/>
              <a:t>Need for high </a:t>
            </a:r>
            <a:r>
              <a:rPr b="1" lang="en-GB" sz="4493"/>
              <a:t>Autonomy</a:t>
            </a:r>
            <a:r>
              <a:rPr lang="en-GB" sz="4493"/>
              <a:t> and </a:t>
            </a:r>
            <a:r>
              <a:rPr b="1" lang="en-GB" sz="4493"/>
              <a:t>Alignment</a:t>
            </a:r>
            <a:endParaRPr b="1" sz="4493"/>
          </a:p>
          <a:p>
            <a:pPr indent="-513953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4494"/>
              <a:buChar char="●"/>
            </a:pPr>
            <a:r>
              <a:rPr lang="en-GB" sz="4493"/>
              <a:t>Well-known </a:t>
            </a:r>
            <a:r>
              <a:rPr b="1" lang="en-GB" sz="4493"/>
              <a:t>Cadence</a:t>
            </a:r>
            <a:r>
              <a:rPr lang="en-GB" sz="4493"/>
              <a:t>:</a:t>
            </a:r>
            <a:endParaRPr sz="4493"/>
          </a:p>
          <a:p>
            <a:pPr indent="-503087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4323"/>
              <a:buChar char="○"/>
            </a:pPr>
            <a:r>
              <a:rPr b="1" lang="en-GB" sz="4322"/>
              <a:t>PI Planning</a:t>
            </a:r>
            <a:r>
              <a:rPr lang="en-GB" sz="4322"/>
              <a:t> every </a:t>
            </a:r>
            <a:r>
              <a:rPr b="1" lang="en-GB" sz="4322"/>
              <a:t>3 months → </a:t>
            </a:r>
            <a:r>
              <a:rPr lang="en-GB" sz="4322"/>
              <a:t>updates on </a:t>
            </a:r>
            <a:r>
              <a:rPr b="1" lang="en-GB" sz="4322"/>
              <a:t>Alignment</a:t>
            </a:r>
            <a:r>
              <a:rPr lang="en-GB" sz="4322"/>
              <a:t>, keeping </a:t>
            </a:r>
            <a:r>
              <a:rPr b="1" lang="en-GB" sz="4322"/>
              <a:t>Autonomy</a:t>
            </a:r>
            <a:endParaRPr b="1" sz="4322"/>
          </a:p>
          <a:p>
            <a:pPr indent="-503087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4323"/>
              <a:buChar char="○"/>
            </a:pPr>
            <a:r>
              <a:rPr b="1" lang="en-GB" sz="4322"/>
              <a:t>Delivery of value</a:t>
            </a:r>
            <a:r>
              <a:rPr lang="en-GB" sz="4322"/>
              <a:t> at least every </a:t>
            </a:r>
            <a:r>
              <a:rPr b="1" lang="en-GB" sz="4322"/>
              <a:t>two weeks</a:t>
            </a:r>
            <a:endParaRPr b="1" sz="4493"/>
          </a:p>
        </p:txBody>
      </p:sp>
      <p:sp>
        <p:nvSpPr>
          <p:cNvPr id="135" name="Google Shape;135;p17"/>
          <p:cNvSpPr txBox="1"/>
          <p:nvPr>
            <p:ph idx="12" type="sldNum"/>
          </p:nvPr>
        </p:nvSpPr>
        <p:spPr>
          <a:xfrm>
            <a:off x="23241000" y="13207998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>
            <p:ph idx="12" type="sldNum"/>
          </p:nvPr>
        </p:nvSpPr>
        <p:spPr>
          <a:xfrm>
            <a:off x="23241000" y="13207998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1" name="Google Shape;141;p1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650" l="0" r="0" t="6412"/>
          <a:stretch/>
        </p:blipFill>
        <p:spPr>
          <a:xfrm>
            <a:off x="10375" y="1363214"/>
            <a:ext cx="24384000" cy="1260393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 txBox="1"/>
          <p:nvPr>
            <p:ph type="title"/>
          </p:nvPr>
        </p:nvSpPr>
        <p:spPr>
          <a:xfrm>
            <a:off x="762000" y="351453"/>
            <a:ext cx="22860600" cy="1898100"/>
          </a:xfrm>
          <a:prstGeom prst="rect">
            <a:avLst/>
          </a:prstGeom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SAFe: The Big Picture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KAO-21Q4">
  <a:themeElements>
    <a:clrScheme name="Custom 4">
      <a:dk1>
        <a:srgbClr val="FFFFFF"/>
      </a:dk1>
      <a:lt1>
        <a:srgbClr val="000000"/>
      </a:lt1>
      <a:dk2>
        <a:srgbClr val="44546A"/>
      </a:dk2>
      <a:lt2>
        <a:srgbClr val="E7E6E6"/>
      </a:lt2>
      <a:accent1>
        <a:srgbClr val="E40769"/>
      </a:accent1>
      <a:accent2>
        <a:srgbClr val="070A68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40769"/>
      </a:hlink>
      <a:folHlink>
        <a:srgbClr val="E4076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