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13716000" cx="24384000"/>
  <p:notesSz cx="6858000" cy="9144000"/>
  <p:embeddedFontLs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1" roundtripDataSignature="AMtx7miXzRdTDtE7flbqmf83T4cR4c3D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HelveticaNeue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2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" name="Google Shape;4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129ebd1b88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1129ebd1b88_0_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129ebd1b8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g1129ebd1b88_0_4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" name="Google Shape;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024aeac0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1024aeac0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129035dabf_1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129035dabf_1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9035dabf_1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9035dabf_1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29035dabf_1_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129035dabf_1_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129ebd1b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g1129ebd1b88_0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129ebd1b8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1129ebd1b88_0_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hyperlink" Target="http://www.skao.int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Front Photo Day" showMasterSp="0">
  <p:cSld name="Cover - Front Photo Da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/>
          <p:nvPr>
            <p:ph idx="2" type="pic"/>
          </p:nvPr>
        </p:nvSpPr>
        <p:spPr>
          <a:xfrm>
            <a:off x="0" y="2605857"/>
            <a:ext cx="24384000" cy="1114696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8"/>
          <p:cNvSpPr txBox="1"/>
          <p:nvPr>
            <p:ph type="title"/>
          </p:nvPr>
        </p:nvSpPr>
        <p:spPr>
          <a:xfrm>
            <a:off x="8912276" y="2976159"/>
            <a:ext cx="14145134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" type="body"/>
          </p:nvPr>
        </p:nvSpPr>
        <p:spPr>
          <a:xfrm>
            <a:off x="8919185" y="4865833"/>
            <a:ext cx="14131316" cy="152400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1pPr>
            <a:lvl2pPr indent="-228600" lvl="1" marL="9144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2pPr>
            <a:lvl3pPr indent="-228600" lvl="2" marL="1371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3pPr>
            <a:lvl4pPr indent="-228600" lvl="3" marL="18288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4pPr>
            <a:lvl5pPr indent="-228600" lvl="4" marL="22860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Font typeface="Verdana"/>
              <a:buNone/>
              <a:defRPr sz="5000"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3" type="body"/>
          </p:nvPr>
        </p:nvSpPr>
        <p:spPr>
          <a:xfrm>
            <a:off x="8905367" y="6561516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  <a:defRPr b="0" sz="4000"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4" type="body"/>
          </p:nvPr>
        </p:nvSpPr>
        <p:spPr>
          <a:xfrm>
            <a:off x="8905367" y="7456269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  <a:defRPr sz="3500"/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pic>
        <p:nvPicPr>
          <p:cNvPr descr="Image" id="19" name="Google Shape;1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3072" y="682101"/>
            <a:ext cx="5991906" cy="181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 - White - numbered">
  <p:cSld name="Title &amp; Bullets - White - numbered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/>
            </a:lvl1pPr>
            <a:lvl2pPr indent="-596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sz="5800"/>
            </a:lvl2pPr>
            <a:lvl3pPr indent="-5588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sz="5200"/>
            </a:lvl3pPr>
            <a:lvl4pPr indent="-5080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sz="4400"/>
            </a:lvl4pPr>
            <a:lvl5pPr indent="-4318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sz="3200"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- Back" showMasterSp="0" type="tx">
  <p:cSld name="TITLE_AND_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0"/>
          <p:cNvSpPr/>
          <p:nvPr/>
        </p:nvSpPr>
        <p:spPr>
          <a:xfrm>
            <a:off x="-6429" y="-51572"/>
            <a:ext cx="24422258" cy="13819144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3988">
                <a:srgbClr val="760468"/>
              </a:gs>
              <a:gs pos="95475">
                <a:srgbClr val="E50869"/>
              </a:gs>
              <a:gs pos="100000">
                <a:srgbClr val="E508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  <a:defRPr sz="4800">
                <a:solidFill>
                  <a:srgbClr val="FFFFFF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SzPts val="1800"/>
              <a:buChar char="•"/>
              <a:defRPr/>
            </a:lvl5pPr>
            <a:lvl6pPr indent="-322326" lvl="5" marL="27432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6pPr>
            <a:lvl7pPr indent="-322326" lvl="6" marL="32004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7pPr>
            <a:lvl8pPr indent="-322326" lvl="7" marL="36576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8pPr>
            <a:lvl9pPr indent="-322326" lvl="8" marL="411480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1476"/>
              <a:buChar char="•"/>
              <a:defRPr/>
            </a:lvl9pPr>
          </a:lstStyle>
          <a:p/>
        </p:txBody>
      </p:sp>
      <p:pic>
        <p:nvPicPr>
          <p:cNvPr descr="skao_logo_2021_white_rgb.ai" id="27" name="Google Shape;2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0000" y="11126040"/>
            <a:ext cx="4311412" cy="11948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28" name="Google Shape;2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31089" y="1008244"/>
            <a:ext cx="13921972" cy="1169951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0"/>
          <p:cNvSpPr txBox="1"/>
          <p:nvPr/>
        </p:nvSpPr>
        <p:spPr>
          <a:xfrm>
            <a:off x="19050000" y="10986867"/>
            <a:ext cx="4045492" cy="14732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60"/>
              <a:buFont typeface="Verdana"/>
              <a:buNone/>
            </a:pPr>
            <a:r>
              <a:rPr b="0" i="0" lang="en-US" sz="4560" u="sng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www.skao.int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10"/>
          <p:cNvSpPr txBox="1"/>
          <p:nvPr/>
        </p:nvSpPr>
        <p:spPr>
          <a:xfrm>
            <a:off x="1270000" y="7660422"/>
            <a:ext cx="6820742" cy="3431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Verdana"/>
              <a:buNone/>
            </a:pPr>
            <a:r>
              <a:rPr b="0" i="1" lang="en-US" sz="24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We recognise and acknowledge the Indigenous peoples and cultures that have traditionally lived on the lands on which our facilities are located.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29035dabf_2_382"/>
          <p:cNvSpPr txBox="1"/>
          <p:nvPr>
            <p:ph idx="11" type="ftr"/>
          </p:nvPr>
        </p:nvSpPr>
        <p:spPr>
          <a:xfrm>
            <a:off x="8293842" y="12755881"/>
            <a:ext cx="780596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3" name="Google Shape;33;g1129035dabf_2_382"/>
          <p:cNvSpPr txBox="1"/>
          <p:nvPr>
            <p:ph idx="10" type="dt"/>
          </p:nvPr>
        </p:nvSpPr>
        <p:spPr>
          <a:xfrm>
            <a:off x="1219682" y="12755881"/>
            <a:ext cx="561053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4" name="Google Shape;34;g1129035dabf_2_382"/>
          <p:cNvSpPr txBox="1"/>
          <p:nvPr>
            <p:ph idx="12" type="sldNum"/>
          </p:nvPr>
        </p:nvSpPr>
        <p:spPr>
          <a:xfrm>
            <a:off x="17563430" y="12755881"/>
            <a:ext cx="5610539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 sz="2000"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129ebd1b88_0_16"/>
          <p:cNvSpPr txBox="1"/>
          <p:nvPr>
            <p:ph type="title"/>
          </p:nvPr>
        </p:nvSpPr>
        <p:spPr>
          <a:xfrm>
            <a:off x="1679576" y="914400"/>
            <a:ext cx="7864474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g1129ebd1b88_0_16"/>
          <p:cNvSpPr/>
          <p:nvPr>
            <p:ph idx="2" type="pic"/>
          </p:nvPr>
        </p:nvSpPr>
        <p:spPr>
          <a:xfrm>
            <a:off x="10366376" y="1974850"/>
            <a:ext cx="12344400" cy="974725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g1129ebd1b88_0_16"/>
          <p:cNvSpPr txBox="1"/>
          <p:nvPr>
            <p:ph idx="1" type="body"/>
          </p:nvPr>
        </p:nvSpPr>
        <p:spPr>
          <a:xfrm>
            <a:off x="1679576" y="411480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39" name="Google Shape;39;g1129ebd1b88_0_16"/>
          <p:cNvSpPr txBox="1"/>
          <p:nvPr>
            <p:ph idx="10" type="dt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0" name="Google Shape;40;g1129ebd1b88_0_16"/>
          <p:cNvSpPr txBox="1"/>
          <p:nvPr>
            <p:ph idx="11" type="ftr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" name="Google Shape;41;g1129ebd1b88_0_16"/>
          <p:cNvSpPr txBox="1"/>
          <p:nvPr>
            <p:ph idx="12" type="sldNum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spAutoFit/>
          </a:bodyPr>
          <a:lstStyle>
            <a:lvl1pPr indent="0" lvl="0" marL="0" algn="r">
              <a:spcBef>
                <a:spcPts val="0"/>
              </a:spcBef>
              <a:buNone/>
              <a:defRPr sz="2800"/>
            </a:lvl1pPr>
            <a:lvl2pPr indent="0" lvl="1" marL="0" algn="r">
              <a:spcBef>
                <a:spcPts val="0"/>
              </a:spcBef>
              <a:buNone/>
              <a:defRPr sz="2800"/>
            </a:lvl2pPr>
            <a:lvl3pPr indent="0" lvl="2" marL="0" algn="r">
              <a:spcBef>
                <a:spcPts val="0"/>
              </a:spcBef>
              <a:buNone/>
              <a:defRPr sz="2800"/>
            </a:lvl3pPr>
            <a:lvl4pPr indent="0" lvl="3" marL="0" algn="r">
              <a:spcBef>
                <a:spcPts val="0"/>
              </a:spcBef>
              <a:buNone/>
              <a:defRPr sz="2800"/>
            </a:lvl4pPr>
            <a:lvl5pPr indent="0" lvl="4" marL="0" algn="r">
              <a:spcBef>
                <a:spcPts val="0"/>
              </a:spcBef>
              <a:buNone/>
              <a:defRPr sz="2800"/>
            </a:lvl5pPr>
            <a:lvl6pPr indent="0" lvl="5" marL="0" algn="r">
              <a:spcBef>
                <a:spcPts val="0"/>
              </a:spcBef>
              <a:buNone/>
              <a:defRPr sz="2800"/>
            </a:lvl6pPr>
            <a:lvl7pPr indent="0" lvl="6" marL="0" algn="r">
              <a:spcBef>
                <a:spcPts val="0"/>
              </a:spcBef>
              <a:buNone/>
              <a:defRPr sz="2800"/>
            </a:lvl7pPr>
            <a:lvl8pPr indent="0" lvl="7" marL="0" algn="r">
              <a:spcBef>
                <a:spcPts val="0"/>
              </a:spcBef>
              <a:buNone/>
              <a:defRPr sz="2800"/>
            </a:lvl8pPr>
            <a:lvl9pPr indent="0" lvl="8" marL="0" algn="r">
              <a:spcBef>
                <a:spcPts val="0"/>
              </a:spcBef>
              <a:buNone/>
              <a:defRPr sz="28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762000" y="351453"/>
            <a:ext cx="22962945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  <a:defRPr b="1" i="0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0168"/>
              </a:buClr>
              <a:buSzPts val="6000"/>
              <a:buFont typeface="Verdana"/>
              <a:buNone/>
              <a:defRPr b="1" i="0" sz="60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" name="Google Shape;7;p7"/>
          <p:cNvSpPr/>
          <p:nvPr/>
        </p:nvSpPr>
        <p:spPr>
          <a:xfrm>
            <a:off x="-1" y="13087348"/>
            <a:ext cx="24384001" cy="633184"/>
          </a:xfrm>
          <a:prstGeom prst="rect">
            <a:avLst/>
          </a:prstGeom>
          <a:gradFill>
            <a:gsLst>
              <a:gs pos="0">
                <a:srgbClr val="070168"/>
              </a:gs>
              <a:gs pos="50129">
                <a:srgbClr val="070168"/>
              </a:gs>
              <a:gs pos="76369">
                <a:srgbClr val="730368"/>
              </a:gs>
              <a:gs pos="100000">
                <a:srgbClr val="DF0569"/>
              </a:gs>
            </a:gsLst>
            <a:lin ang="8100000" scaled="0"/>
          </a:gra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0569"/>
              </a:buClr>
              <a:buSzPts val="5200"/>
              <a:buFont typeface="Gill Sans"/>
              <a:buNone/>
            </a:pPr>
            <a:r>
              <a:t/>
            </a:r>
            <a:endParaRPr b="0" i="0" sz="5200" u="none" cap="none" strike="noStrike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  <a:defRPr b="0" i="0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" name="Google Shape;9;p7"/>
          <p:cNvCxnSpPr/>
          <p:nvPr/>
        </p:nvCxnSpPr>
        <p:spPr>
          <a:xfrm>
            <a:off x="1625084" y="13068300"/>
            <a:ext cx="24384001" cy="0"/>
          </a:xfrm>
          <a:prstGeom prst="straightConnector1">
            <a:avLst/>
          </a:prstGeom>
          <a:noFill/>
          <a:ln cap="flat" cmpd="sng" w="12700">
            <a:solidFill>
              <a:srgbClr val="FFFFFF">
                <a:alpha val="49411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Image" id="10" name="Google Shape;10;p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3796" y="12547599"/>
            <a:ext cx="1041401" cy="104140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7"/>
          <p:cNvSpPr txBox="1"/>
          <p:nvPr/>
        </p:nvSpPr>
        <p:spPr>
          <a:xfrm>
            <a:off x="20620944" y="13201650"/>
            <a:ext cx="2550834" cy="40640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Slide  /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7"/>
          <p:cNvSpPr txBox="1"/>
          <p:nvPr>
            <p:ph idx="1" type="body"/>
          </p:nvPr>
        </p:nvSpPr>
        <p:spPr>
          <a:xfrm>
            <a:off x="673100" y="3835400"/>
            <a:ext cx="23050500" cy="88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>
            <a:lvl1pPr indent="-609600" lvl="0" marL="457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  <a:defRPr b="0" i="0" sz="60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596900" lvl="1" marL="914400" marR="0" rtl="0" algn="l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Clr>
                <a:schemeClr val="accent1"/>
              </a:buClr>
              <a:buSzPts val="5800"/>
              <a:buFont typeface="Verdana"/>
              <a:buChar char="•"/>
              <a:defRPr b="0" i="0" sz="58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chemeClr val="accent1"/>
              </a:buClr>
              <a:buSzPts val="5200"/>
              <a:buFont typeface="Verdana"/>
              <a:buChar char="•"/>
              <a:defRPr b="0" i="0" sz="5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508000" lvl="3" marL="18288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Verdana"/>
              <a:buChar char="•"/>
              <a:defRPr b="0" i="0" sz="44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Char char="•"/>
              <a:defRPr b="0" i="0" sz="3200" u="none" cap="none" strike="noStrike">
                <a:solidFill>
                  <a:schemeClr val="accen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561848" lvl="5" marL="27432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561848" lvl="6" marL="32004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561848" lvl="7" marL="36576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561847" lvl="8" marL="4114800" marR="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rgbClr val="070168"/>
              </a:buClr>
              <a:buSzPts val="5248"/>
              <a:buFont typeface="Verdana"/>
              <a:buChar char="•"/>
              <a:defRPr b="0" i="0" sz="6400" u="none" cap="none" strike="noStrike">
                <a:solidFill>
                  <a:srgbClr val="07016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46" name="Google Shape;46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543" r="13541" t="0"/>
          <a:stretch/>
        </p:blipFill>
        <p:spPr>
          <a:xfrm>
            <a:off x="0" y="2605857"/>
            <a:ext cx="24384000" cy="11146966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"/>
          <p:cNvSpPr txBox="1"/>
          <p:nvPr>
            <p:ph type="title"/>
          </p:nvPr>
        </p:nvSpPr>
        <p:spPr>
          <a:xfrm>
            <a:off x="8912276" y="2976159"/>
            <a:ext cx="14145134" cy="1810799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SKA LOW 2022 Meeting</a:t>
            </a:r>
            <a:endParaRPr/>
          </a:p>
        </p:txBody>
      </p:sp>
      <p:sp>
        <p:nvSpPr>
          <p:cNvPr id="48" name="Google Shape;48;p1"/>
          <p:cNvSpPr txBox="1"/>
          <p:nvPr>
            <p:ph idx="1" type="body"/>
          </p:nvPr>
        </p:nvSpPr>
        <p:spPr>
          <a:xfrm>
            <a:off x="3420525" y="5566349"/>
            <a:ext cx="14131200" cy="26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Verdana"/>
              <a:buNone/>
            </a:pPr>
            <a:r>
              <a:rPr b="1" i="1" lang="en-US" sz="6000"/>
              <a:t>The Real Stuff</a:t>
            </a:r>
            <a:r>
              <a:rPr lang="en-US" sz="6000"/>
              <a:t> </a:t>
            </a:r>
            <a:br>
              <a:rPr lang="en-US" sz="5600"/>
            </a:br>
            <a:r>
              <a:rPr lang="en-US"/>
              <a:t> AAVS-&gt;AA0.5  Architecture and Status</a:t>
            </a:r>
            <a:endParaRPr/>
          </a:p>
        </p:txBody>
      </p:sp>
      <p:sp>
        <p:nvSpPr>
          <p:cNvPr id="49" name="Google Shape;49;p1"/>
          <p:cNvSpPr txBox="1"/>
          <p:nvPr>
            <p:ph idx="3" type="body"/>
          </p:nvPr>
        </p:nvSpPr>
        <p:spPr>
          <a:xfrm>
            <a:off x="8905367" y="6561516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None/>
            </a:pPr>
            <a:r>
              <a:rPr lang="en-US"/>
              <a:t>Mark Waterson</a:t>
            </a:r>
            <a:endParaRPr/>
          </a:p>
        </p:txBody>
      </p:sp>
      <p:sp>
        <p:nvSpPr>
          <p:cNvPr id="50" name="Google Shape;50;p1"/>
          <p:cNvSpPr txBox="1"/>
          <p:nvPr>
            <p:ph idx="4" type="body"/>
          </p:nvPr>
        </p:nvSpPr>
        <p:spPr>
          <a:xfrm>
            <a:off x="8905367" y="7456269"/>
            <a:ext cx="14145134" cy="723071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Verdana"/>
              <a:buNone/>
            </a:pPr>
            <a:r>
              <a:rPr lang="en-US"/>
              <a:t>7 February 2022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5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g1129ebd1b88_0_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8" r="2508" t="0"/>
          <a:stretch/>
        </p:blipFill>
        <p:spPr>
          <a:xfrm>
            <a:off x="10366376" y="1974850"/>
            <a:ext cx="12344400" cy="97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129ebd1b88_0_34"/>
          <p:cNvSpPr txBox="1"/>
          <p:nvPr>
            <p:ph idx="1" type="body"/>
          </p:nvPr>
        </p:nvSpPr>
        <p:spPr>
          <a:xfrm>
            <a:off x="1915652" y="197485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Some INAF guys heading south from the donga, walking towards the AAVS2 field node.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The FNDH is the white box that can be seen here.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The donga is behind the camera.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The dome is about 200 m off to the right and, about 1000m beyond that is “The Breakaway”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EDA2 is about 200m off to the left.</a:t>
            </a:r>
            <a:endParaRPr sz="2800"/>
          </a:p>
        </p:txBody>
      </p:sp>
      <p:cxnSp>
        <p:nvCxnSpPr>
          <p:cNvPr id="129" name="Google Shape;129;g1129ebd1b88_0_34"/>
          <p:cNvCxnSpPr/>
          <p:nvPr/>
        </p:nvCxnSpPr>
        <p:spPr>
          <a:xfrm>
            <a:off x="3158836" y="4422370"/>
            <a:ext cx="13849004" cy="3291842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1129ebd1b88_0_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2508" r="2508" t="0"/>
          <a:stretch/>
        </p:blipFill>
        <p:spPr>
          <a:xfrm>
            <a:off x="10366376" y="1974850"/>
            <a:ext cx="12344400" cy="97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1129ebd1b88_0_40"/>
          <p:cNvSpPr txBox="1"/>
          <p:nvPr>
            <p:ph idx="1" type="body"/>
          </p:nvPr>
        </p:nvSpPr>
        <p:spPr>
          <a:xfrm>
            <a:off x="1746078" y="1974850"/>
            <a:ext cx="7864474" cy="76231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Jader, on the mesh, working on a SMART Box in the AAVS2 field node, surrounded by SKALA4.1 antennas.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/>
          <p:nvPr>
            <p:ph idx="1" type="body"/>
          </p:nvPr>
        </p:nvSpPr>
        <p:spPr>
          <a:xfrm>
            <a:off x="1270000" y="1763786"/>
            <a:ext cx="10934700" cy="2420007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Verdana"/>
              <a:buNone/>
            </a:pPr>
            <a:r>
              <a:t/>
            </a:r>
            <a:endParaRPr/>
          </a:p>
        </p:txBody>
      </p:sp>
      <p:pic>
        <p:nvPicPr>
          <p:cNvPr id="141" name="Google Shape;14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8150" y="2065100"/>
            <a:ext cx="15059000" cy="73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AAVSx Design</a:t>
            </a:r>
            <a:endParaRPr/>
          </a:p>
        </p:txBody>
      </p:sp>
      <p:sp>
        <p:nvSpPr>
          <p:cNvPr id="56" name="Google Shape;56;p3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Technology </a:t>
            </a:r>
            <a:r>
              <a:rPr lang="en-US"/>
              <a:t>demonstrator</a:t>
            </a:r>
            <a:r>
              <a:rPr lang="en-US"/>
              <a:t> from 2015+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Single station equivalent 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Only front end (receiver) - all processing off-line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Includes </a:t>
            </a:r>
            <a:r>
              <a:rPr lang="en-US" u="sng"/>
              <a:t>representative</a:t>
            </a:r>
            <a:r>
              <a:rPr lang="en-US"/>
              <a:t> components for all elements 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Evolutionary </a:t>
            </a:r>
            <a:endParaRPr/>
          </a:p>
          <a:p>
            <a:pPr indent="-508000" lvl="3" marL="18288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…v4.1 antenna </a:t>
            </a:r>
            <a:endParaRPr/>
          </a:p>
          <a:p>
            <a:pPr indent="-508000" lvl="3" marL="18288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…v2 field control + signal transport (RFoF) </a:t>
            </a:r>
            <a:endParaRPr/>
          </a:p>
          <a:p>
            <a:pPr indent="-508000" lvl="3" marL="18288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SzPts val="4400"/>
              <a:buChar char="•"/>
            </a:pPr>
            <a:r>
              <a:rPr lang="en-US"/>
              <a:t>…v1.6 digitizer … </a:t>
            </a:r>
            <a:endParaRPr/>
          </a:p>
        </p:txBody>
      </p:sp>
      <p:sp>
        <p:nvSpPr>
          <p:cNvPr id="57" name="Google Shape;57;p3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"/>
          <p:cNvSpPr txBox="1"/>
          <p:nvPr>
            <p:ph type="title"/>
          </p:nvPr>
        </p:nvSpPr>
        <p:spPr>
          <a:xfrm>
            <a:off x="762000" y="351453"/>
            <a:ext cx="22860552" cy="1897955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Verdana"/>
              <a:buNone/>
            </a:pPr>
            <a:r>
              <a:rPr lang="en-US"/>
              <a:t>Status</a:t>
            </a:r>
            <a:endParaRPr/>
          </a:p>
        </p:txBody>
      </p:sp>
      <p:sp>
        <p:nvSpPr>
          <p:cNvPr id="63" name="Google Shape;63;p4"/>
          <p:cNvSpPr txBox="1"/>
          <p:nvPr>
            <p:ph idx="1" type="body"/>
          </p:nvPr>
        </p:nvSpPr>
        <p:spPr>
          <a:xfrm>
            <a:off x="768074" y="2354788"/>
            <a:ext cx="22860552" cy="101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Char char="•"/>
            </a:pPr>
            <a:r>
              <a:rPr lang="en-US"/>
              <a:t>Operational for ~2 years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TBs data collected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imaging, sensitivity, </a:t>
            </a:r>
            <a:r>
              <a:rPr lang="en-US"/>
              <a:t>stability</a:t>
            </a:r>
            <a:r>
              <a:rPr lang="en-US"/>
              <a:t> investigations linked with lab work support (Curtin, INAF)</a:t>
            </a:r>
            <a:endParaRPr/>
          </a:p>
          <a:p>
            <a:pPr indent="-596900" lvl="1" marL="914400" rtl="0" algn="l">
              <a:spcBef>
                <a:spcPts val="0"/>
              </a:spcBef>
              <a:spcAft>
                <a:spcPts val="0"/>
              </a:spcAft>
              <a:buSzPts val="5800"/>
              <a:buChar char="•"/>
            </a:pPr>
            <a:r>
              <a:rPr lang="en-US"/>
              <a:t>parallel effort in EM simulation to advance beam understanding/model 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rPr lang="en-US"/>
              <a:t>Calibration methods evolving</a:t>
            </a:r>
            <a:endParaRPr/>
          </a:p>
          <a:p>
            <a:pPr indent="-508000" lvl="0" marL="101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Char char="•"/>
            </a:pPr>
            <a:r>
              <a:t/>
            </a:r>
            <a:endParaRPr/>
          </a:p>
          <a:p>
            <a:pPr indent="-127000" lvl="0" marL="1016000" rtl="0" algn="l">
              <a:lnSpc>
                <a:spcPct val="100000"/>
              </a:lnSpc>
              <a:spcBef>
                <a:spcPts val="400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 txBox="1"/>
          <p:nvPr>
            <p:ph idx="12" type="sldNum"/>
          </p:nvPr>
        </p:nvSpPr>
        <p:spPr>
          <a:xfrm>
            <a:off x="23241000" y="13207999"/>
            <a:ext cx="889000" cy="40640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024aeac0f_0_0"/>
          <p:cNvSpPr txBox="1"/>
          <p:nvPr>
            <p:ph type="title"/>
          </p:nvPr>
        </p:nvSpPr>
        <p:spPr>
          <a:xfrm>
            <a:off x="761700" y="331028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70" name="Google Shape;70;g11024aeac0f_0_0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g11024aeac0f_0_0"/>
          <p:cNvSpPr txBox="1"/>
          <p:nvPr>
            <p:ph idx="12" type="sldNum"/>
          </p:nvPr>
        </p:nvSpPr>
        <p:spPr>
          <a:xfrm>
            <a:off x="23241000" y="13207999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2" name="Google Shape;72;g11024aeac0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200" y="1912127"/>
            <a:ext cx="21923302" cy="1056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129035dabf_1_7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1129035dabf_1_7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g1129035dabf_1_7"/>
          <p:cNvSpPr txBox="1"/>
          <p:nvPr>
            <p:ph idx="12" type="sldNum"/>
          </p:nvPr>
        </p:nvSpPr>
        <p:spPr>
          <a:xfrm>
            <a:off x="23241000" y="13207999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0" name="Google Shape;80;g1129035dabf_1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697" y="1434297"/>
            <a:ext cx="22738900" cy="110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29035dabf_1_1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AAVS2</a:t>
            </a:r>
            <a:br>
              <a:rPr lang="en-US"/>
            </a:br>
            <a:r>
              <a:rPr lang="en-US"/>
              <a:t>EDA2</a:t>
            </a:r>
            <a:endParaRPr/>
          </a:p>
        </p:txBody>
      </p:sp>
      <p:sp>
        <p:nvSpPr>
          <p:cNvPr id="86" name="Google Shape;86;g1129035dabf_1_1"/>
          <p:cNvSpPr txBox="1"/>
          <p:nvPr>
            <p:ph idx="12" type="sldNum"/>
          </p:nvPr>
        </p:nvSpPr>
        <p:spPr>
          <a:xfrm>
            <a:off x="23241000" y="13207999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7" name="Google Shape;87;g1129035dabf_1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2677" y="351450"/>
            <a:ext cx="17776000" cy="1256819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29035dabf_1_13"/>
          <p:cNvSpPr txBox="1"/>
          <p:nvPr>
            <p:ph type="title"/>
          </p:nvPr>
        </p:nvSpPr>
        <p:spPr>
          <a:xfrm>
            <a:off x="762000" y="351453"/>
            <a:ext cx="22860600" cy="1898100"/>
          </a:xfrm>
          <a:prstGeom prst="rect">
            <a:avLst/>
          </a:prstGeom>
        </p:spPr>
        <p:txBody>
          <a:bodyPr anchorCtr="0" anchor="t" bIns="50800" lIns="50800" spcFirstLastPara="1" rIns="5080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g1129035dabf_1_13"/>
          <p:cNvSpPr txBox="1"/>
          <p:nvPr>
            <p:ph idx="1" type="body"/>
          </p:nvPr>
        </p:nvSpPr>
        <p:spPr>
          <a:xfrm>
            <a:off x="768074" y="2354788"/>
            <a:ext cx="22860600" cy="10122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noAutofit/>
          </a:bodyPr>
          <a:lstStyle/>
          <a:p>
            <a:pPr indent="0" lvl="0" marL="0" rtl="0" algn="l"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g1129035dabf_1_13"/>
          <p:cNvSpPr txBox="1"/>
          <p:nvPr>
            <p:ph idx="12" type="sldNum"/>
          </p:nvPr>
        </p:nvSpPr>
        <p:spPr>
          <a:xfrm>
            <a:off x="23241000" y="13207999"/>
            <a:ext cx="888900" cy="410400"/>
          </a:xfrm>
          <a:prstGeom prst="rect">
            <a:avLst/>
          </a:prstGeom>
        </p:spPr>
        <p:txBody>
          <a:bodyPr anchorCtr="0" anchor="b" bIns="50800" lIns="50800" spcFirstLastPara="1" rIns="50800" wrap="square" tIns="508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g1129035dabf_1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54" y="351450"/>
            <a:ext cx="22875945" cy="12856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29ebd1b88_0_0"/>
          <p:cNvSpPr txBox="1"/>
          <p:nvPr>
            <p:ph type="title"/>
          </p:nvPr>
        </p:nvSpPr>
        <p:spPr>
          <a:xfrm>
            <a:off x="1679576" y="914398"/>
            <a:ext cx="7864474" cy="132561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/>
              <a:t>Aerial shot looking to the west, over the Donga towards The Breakaway, with ASKAP in the distance.</a:t>
            </a:r>
            <a:endParaRPr b="1" sz="3200"/>
          </a:p>
        </p:txBody>
      </p:sp>
      <p:pic>
        <p:nvPicPr>
          <p:cNvPr id="101" name="Google Shape;101;g1129ebd1b88_0_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785" r="7784" t="0"/>
          <a:stretch/>
        </p:blipFill>
        <p:spPr>
          <a:xfrm>
            <a:off x="10366376" y="1974850"/>
            <a:ext cx="12344400" cy="97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129ebd1b88_0_0"/>
          <p:cNvSpPr txBox="1"/>
          <p:nvPr>
            <p:ph idx="1" type="body"/>
          </p:nvPr>
        </p:nvSpPr>
        <p:spPr>
          <a:xfrm>
            <a:off x="1679576" y="3213926"/>
            <a:ext cx="7864474" cy="83509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ASKAP (white dots in the distance are dishes)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“The Breakaway” The previous photo was taken from on top of this land formation which can be better seen in the next slide		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The Dome and the Donga (2 small white structures)				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AAVS2			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EDA2 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AAVS1 (obsolete)			</a:t>
            </a:r>
            <a:endParaRPr sz="2800"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EDA1 (obsolete)</a:t>
            </a:r>
            <a:endParaRPr sz="2800"/>
          </a:p>
        </p:txBody>
      </p:sp>
      <p:cxnSp>
        <p:nvCxnSpPr>
          <p:cNvPr id="103" name="Google Shape;103;g1129ebd1b88_0_0"/>
          <p:cNvCxnSpPr/>
          <p:nvPr/>
        </p:nvCxnSpPr>
        <p:spPr>
          <a:xfrm flipH="1" rot="10800000">
            <a:off x="9544050" y="3473642"/>
            <a:ext cx="6536404" cy="73042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4" name="Google Shape;104;g1129ebd1b88_0_0"/>
          <p:cNvCxnSpPr/>
          <p:nvPr/>
        </p:nvCxnSpPr>
        <p:spPr>
          <a:xfrm flipH="1" rot="10800000">
            <a:off x="8981680" y="3906490"/>
            <a:ext cx="5702826" cy="573528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5" name="Google Shape;105;g1129ebd1b88_0_0"/>
          <p:cNvCxnSpPr/>
          <p:nvPr/>
        </p:nvCxnSpPr>
        <p:spPr>
          <a:xfrm flipH="1" rot="10800000">
            <a:off x="8732790" y="5269724"/>
            <a:ext cx="7347600" cy="1225800"/>
          </a:xfrm>
          <a:prstGeom prst="curvedConnector3">
            <a:avLst>
              <a:gd fmla="val 7879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6" name="Google Shape;106;g1129ebd1b88_0_0"/>
          <p:cNvCxnSpPr/>
          <p:nvPr/>
        </p:nvCxnSpPr>
        <p:spPr>
          <a:xfrm>
            <a:off x="14998324" y="5269974"/>
            <a:ext cx="1082130" cy="232658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7" name="Google Shape;107;g1129ebd1b88_0_0"/>
          <p:cNvCxnSpPr/>
          <p:nvPr/>
        </p:nvCxnSpPr>
        <p:spPr>
          <a:xfrm flipH="1" rot="10800000">
            <a:off x="4707266" y="6482210"/>
            <a:ext cx="12606600" cy="3516600"/>
          </a:xfrm>
          <a:prstGeom prst="curvedConnector3">
            <a:avLst>
              <a:gd fmla="val 100732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8" name="Google Shape;108;g1129ebd1b88_0_0"/>
          <p:cNvCxnSpPr/>
          <p:nvPr/>
        </p:nvCxnSpPr>
        <p:spPr>
          <a:xfrm flipH="1" rot="10800000">
            <a:off x="4854022" y="5540634"/>
            <a:ext cx="10244400" cy="3722400"/>
          </a:xfrm>
          <a:prstGeom prst="curvedConnector3">
            <a:avLst>
              <a:gd fmla="val 10176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09" name="Google Shape;109;g1129ebd1b88_0_0"/>
          <p:cNvCxnSpPr/>
          <p:nvPr/>
        </p:nvCxnSpPr>
        <p:spPr>
          <a:xfrm flipH="1" rot="10800000">
            <a:off x="3181462" y="5735576"/>
            <a:ext cx="9522600" cy="1990800"/>
          </a:xfrm>
          <a:prstGeom prst="curvedConnector3">
            <a:avLst>
              <a:gd fmla="val 85683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0" name="Google Shape;110;g1129ebd1b88_0_0"/>
          <p:cNvCxnSpPr/>
          <p:nvPr/>
        </p:nvCxnSpPr>
        <p:spPr>
          <a:xfrm flipH="1" rot="10800000">
            <a:off x="2846002" y="6746860"/>
            <a:ext cx="9858000" cy="1715400"/>
          </a:xfrm>
          <a:prstGeom prst="curvedConnector3">
            <a:avLst>
              <a:gd fmla="val 89190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29ebd1b88_0_23"/>
          <p:cNvSpPr txBox="1"/>
          <p:nvPr>
            <p:ph type="title"/>
          </p:nvPr>
        </p:nvSpPr>
        <p:spPr>
          <a:xfrm>
            <a:off x="1679576" y="914400"/>
            <a:ext cx="7864474" cy="2018172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/>
              <a:t>Another view to the west, looking over EDA2 towards The Breakaway.</a:t>
            </a:r>
            <a:endParaRPr sz="4800"/>
          </a:p>
        </p:txBody>
      </p:sp>
      <p:pic>
        <p:nvPicPr>
          <p:cNvPr id="116" name="Google Shape;116;g1129ebd1b88_0_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785" r="7784" t="0"/>
          <a:stretch/>
        </p:blipFill>
        <p:spPr>
          <a:xfrm>
            <a:off x="10366376" y="1974850"/>
            <a:ext cx="12344400" cy="9747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g1129ebd1b88_0_23"/>
          <p:cNvSpPr txBox="1"/>
          <p:nvPr>
            <p:ph idx="1" type="body"/>
          </p:nvPr>
        </p:nvSpPr>
        <p:spPr>
          <a:xfrm>
            <a:off x="1679576" y="4114800"/>
            <a:ext cx="7864474" cy="76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The Breakaway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AAVS2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AAVS1 (obsolete)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The Dome</a:t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2800"/>
          </a:p>
          <a:p>
            <a:pPr indent="0" lvl="0" marL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2800"/>
              <a:t>EDA2</a:t>
            </a:r>
            <a:endParaRPr sz="2800"/>
          </a:p>
        </p:txBody>
      </p:sp>
      <p:cxnSp>
        <p:nvCxnSpPr>
          <p:cNvPr id="118" name="Google Shape;118;g1129ebd1b88_0_23"/>
          <p:cNvCxnSpPr/>
          <p:nvPr/>
        </p:nvCxnSpPr>
        <p:spPr>
          <a:xfrm flipH="1" rot="10800000">
            <a:off x="4653160" y="3646778"/>
            <a:ext cx="10778016" cy="789956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19" name="Google Shape;119;g1129ebd1b88_0_23"/>
          <p:cNvCxnSpPr/>
          <p:nvPr/>
        </p:nvCxnSpPr>
        <p:spPr>
          <a:xfrm flipH="1" rot="10800000">
            <a:off x="3094892" y="4274414"/>
            <a:ext cx="12033288" cy="1547446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0" name="Google Shape;120;g1129ebd1b88_0_23"/>
          <p:cNvCxnSpPr/>
          <p:nvPr/>
        </p:nvCxnSpPr>
        <p:spPr>
          <a:xfrm flipH="1" rot="10800000">
            <a:off x="4869586" y="4112094"/>
            <a:ext cx="14197548" cy="3127356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1" name="Google Shape;121;g1129ebd1b88_0_23"/>
          <p:cNvCxnSpPr/>
          <p:nvPr/>
        </p:nvCxnSpPr>
        <p:spPr>
          <a:xfrm flipH="1" rot="10800000">
            <a:off x="3744170" y="4112094"/>
            <a:ext cx="18201430" cy="4523304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22" name="Google Shape;122;g1129ebd1b88_0_23"/>
          <p:cNvCxnSpPr/>
          <p:nvPr/>
        </p:nvCxnSpPr>
        <p:spPr>
          <a:xfrm flipH="1" rot="10800000">
            <a:off x="2986680" y="9036004"/>
            <a:ext cx="12682800" cy="1633800"/>
          </a:xfrm>
          <a:prstGeom prst="curvedConnector3">
            <a:avLst>
              <a:gd fmla="val 99913" name="adj1"/>
            </a:avLst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KAO">
  <a:themeElements>
    <a:clrScheme name="SKAO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40769"/>
      </a:accent1>
      <a:accent2>
        <a:srgbClr val="070A6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2021-07-04T07:07:33Z</dcterms:created>
  <dc:creator>van Es, Andre</dc:creator>
</cp:coreProperties>
</file>