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3716000" cx="2438400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iQrukZK2AdKzvgZ7xta+0loy9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1bcddaf3a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111bcddaf3a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11bcddaf3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11bcddaf3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hyperlink" Target="http://www.skao.in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ront Photo Day" showMasterSp="0">
  <p:cSld name="Cover - Front Photo Da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>
            <p:ph idx="2" type="pic"/>
          </p:nvPr>
        </p:nvSpPr>
        <p:spPr>
          <a:xfrm>
            <a:off x="0" y="2605857"/>
            <a:ext cx="24384000" cy="11146966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8"/>
          <p:cNvSpPr txBox="1"/>
          <p:nvPr>
            <p:ph type="title"/>
          </p:nvPr>
        </p:nvSpPr>
        <p:spPr>
          <a:xfrm>
            <a:off x="8912276" y="2976159"/>
            <a:ext cx="14145134" cy="18107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" type="body"/>
          </p:nvPr>
        </p:nvSpPr>
        <p:spPr>
          <a:xfrm>
            <a:off x="8919185" y="4865833"/>
            <a:ext cx="14131316" cy="1524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1pPr>
            <a:lvl2pPr indent="-228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2pPr>
            <a:lvl3pPr indent="-228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3pPr>
            <a:lvl4pPr indent="-228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4pPr>
            <a:lvl5pPr indent="-228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3" type="body"/>
          </p:nvPr>
        </p:nvSpPr>
        <p:spPr>
          <a:xfrm>
            <a:off x="8905367" y="6561516"/>
            <a:ext cx="14145134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None/>
              <a:defRPr b="0" sz="4000"/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4" type="body"/>
          </p:nvPr>
        </p:nvSpPr>
        <p:spPr>
          <a:xfrm>
            <a:off x="8905367" y="7456269"/>
            <a:ext cx="14145134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  <a:defRPr sz="3500"/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pic>
        <p:nvPicPr>
          <p:cNvPr descr="Image" id="19" name="Google Shape;1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072" y="682101"/>
            <a:ext cx="5991906" cy="181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- White - numbered">
  <p:cSld name="Title &amp; Bullets - White - numbered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762000" y="351453"/>
            <a:ext cx="22860552" cy="18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768074" y="2354788"/>
            <a:ext cx="22860552" cy="101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609600" lvl="0" marL="457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  <a:defRPr/>
            </a:lvl1pPr>
            <a:lvl2pPr indent="-596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Verdana"/>
              <a:buChar char="•"/>
              <a:defRPr sz="5800"/>
            </a:lvl2pPr>
            <a:lvl3pPr indent="-5588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Verdana"/>
              <a:buChar char="•"/>
              <a:defRPr sz="5200"/>
            </a:lvl3pPr>
            <a:lvl4pPr indent="-5080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Verdana"/>
              <a:buChar char="•"/>
              <a:defRPr sz="4400"/>
            </a:lvl4pPr>
            <a:lvl5pPr indent="-4318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Char char="•"/>
              <a:defRPr sz="3200"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23241000" y="13207999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Back" showMasterSp="0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/>
          <p:nvPr/>
        </p:nvSpPr>
        <p:spPr>
          <a:xfrm>
            <a:off x="-6429" y="-51572"/>
            <a:ext cx="24422258" cy="13819144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3988">
                <a:srgbClr val="760468"/>
              </a:gs>
              <a:gs pos="95475">
                <a:srgbClr val="E50869"/>
              </a:gs>
              <a:gs pos="100000">
                <a:srgbClr val="E50869"/>
              </a:gs>
            </a:gsLst>
            <a:lin ang="81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5200"/>
              <a:buFont typeface="Gill Sans"/>
              <a:buNone/>
            </a:pPr>
            <a:r>
              <a:t/>
            </a:r>
            <a:endParaRPr b="0" i="0" sz="5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10"/>
          <p:cNvSpPr txBox="1"/>
          <p:nvPr>
            <p:ph idx="1" type="body"/>
          </p:nvPr>
        </p:nvSpPr>
        <p:spPr>
          <a:xfrm>
            <a:off x="1270000" y="1763786"/>
            <a:ext cx="10934700" cy="242000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Verdana"/>
              <a:buNone/>
              <a:defRPr sz="4800"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pic>
        <p:nvPicPr>
          <p:cNvPr descr="skao_logo_2021_white_rgb.ai" id="27" name="Google Shape;2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000" y="11126040"/>
            <a:ext cx="4311412" cy="1194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8" name="Google Shape;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1089" y="1008244"/>
            <a:ext cx="13921972" cy="1169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 txBox="1"/>
          <p:nvPr/>
        </p:nvSpPr>
        <p:spPr>
          <a:xfrm>
            <a:off x="19050000" y="10986867"/>
            <a:ext cx="4045492" cy="1473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60"/>
              <a:buFont typeface="Verdana"/>
              <a:buNone/>
            </a:pPr>
            <a:r>
              <a:rPr b="0" i="0" lang="en-US" sz="456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www.skao.int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0"/>
          <p:cNvSpPr txBox="1"/>
          <p:nvPr/>
        </p:nvSpPr>
        <p:spPr>
          <a:xfrm>
            <a:off x="1270000" y="7660422"/>
            <a:ext cx="6820742" cy="3431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0" i="1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 recognise and acknowledge the Indigenous peoples and cultures that have traditionally lived on the lands on which our facilities are located.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762000" y="351453"/>
            <a:ext cx="22962945" cy="18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  <a:defRPr b="1" i="0" sz="6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7"/>
          <p:cNvSpPr/>
          <p:nvPr/>
        </p:nvSpPr>
        <p:spPr>
          <a:xfrm>
            <a:off x="-1" y="13087348"/>
            <a:ext cx="24384001" cy="633184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6369">
                <a:srgbClr val="730368"/>
              </a:gs>
              <a:gs pos="100000">
                <a:srgbClr val="DF0569"/>
              </a:gs>
            </a:gsLst>
            <a:lin ang="81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5200"/>
              <a:buFont typeface="Gill Sans"/>
              <a:buNone/>
            </a:pPr>
            <a:r>
              <a:t/>
            </a:r>
            <a:endParaRPr b="0" i="0" sz="5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23241000" y="13207999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" name="Google Shape;9;p7"/>
          <p:cNvCxnSpPr/>
          <p:nvPr/>
        </p:nvCxnSpPr>
        <p:spPr>
          <a:xfrm>
            <a:off x="1625084" y="13068300"/>
            <a:ext cx="24384001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9411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0" name="Google Shape;10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3796" y="12547599"/>
            <a:ext cx="1041401" cy="1041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/>
          <p:nvPr/>
        </p:nvSpPr>
        <p:spPr>
          <a:xfrm>
            <a:off x="20620944" y="13201650"/>
            <a:ext cx="2550834" cy="406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Slide  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7"/>
          <p:cNvSpPr txBox="1"/>
          <p:nvPr>
            <p:ph idx="1" type="body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609600" lvl="0" marL="4572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  <a:defRPr b="0" i="0" sz="6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96900" lvl="1" marL="914400" marR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Verdana"/>
              <a:buChar char="•"/>
              <a:defRPr b="0" i="0" sz="58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Verdana"/>
              <a:buChar char="•"/>
              <a:defRPr b="0" i="0" sz="5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0" lvl="3" marL="1828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Verdana"/>
              <a:buChar char="•"/>
              <a:defRPr b="0" i="0" sz="4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Char char="•"/>
              <a:defRPr b="0" i="0" sz="3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61848" lvl="5" marL="27432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5248"/>
              <a:buFont typeface="Verdana"/>
              <a:buChar char="•"/>
              <a:defRPr b="0" i="0" sz="6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561848" lvl="6" marL="32004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5248"/>
              <a:buFont typeface="Verdana"/>
              <a:buChar char="•"/>
              <a:defRPr b="0" i="0" sz="6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561848" lvl="7" marL="36576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5248"/>
              <a:buFont typeface="Verdana"/>
              <a:buChar char="•"/>
              <a:defRPr b="0" i="0" sz="6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561847" lvl="8" marL="41148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5248"/>
              <a:buFont typeface="Verdana"/>
              <a:buChar char="•"/>
              <a:defRPr b="0" i="0" sz="6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onfluence.skatelescope.org/display/SE/Intro+to+MCCS2.0+Architecture#IntrotoMCCS2.0Architecture-MCCSinabstractfor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miro.com/app/board/o9J_kmwaGT8=/?invite_link_id=420088795600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iro.com/app/board/o9J_lVx0z2U=/?invite_link_id=395124700848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5" name="Google Shape;35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543" r="13541" t="0"/>
          <a:stretch/>
        </p:blipFill>
        <p:spPr>
          <a:xfrm>
            <a:off x="0" y="2605857"/>
            <a:ext cx="24384000" cy="1114696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 txBox="1"/>
          <p:nvPr>
            <p:ph type="title"/>
          </p:nvPr>
        </p:nvSpPr>
        <p:spPr>
          <a:xfrm>
            <a:off x="8912276" y="2976159"/>
            <a:ext cx="14145134" cy="18107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</a:pPr>
            <a:r>
              <a:rPr lang="en-US"/>
              <a:t>SKA LOW 2022 Meeting</a:t>
            </a:r>
            <a:endParaRPr/>
          </a:p>
        </p:txBody>
      </p:sp>
      <p:sp>
        <p:nvSpPr>
          <p:cNvPr id="37" name="Google Shape;37;p1"/>
          <p:cNvSpPr txBox="1"/>
          <p:nvPr>
            <p:ph idx="1" type="body"/>
          </p:nvPr>
        </p:nvSpPr>
        <p:spPr>
          <a:xfrm>
            <a:off x="8919185" y="4865833"/>
            <a:ext cx="14131316" cy="1524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</a:pPr>
            <a:r>
              <a:rPr lang="en-US"/>
              <a:t>MCCS Architecture and Status</a:t>
            </a:r>
            <a:endParaRPr/>
          </a:p>
        </p:txBody>
      </p:sp>
      <p:sp>
        <p:nvSpPr>
          <p:cNvPr id="38" name="Google Shape;38;p1"/>
          <p:cNvSpPr txBox="1"/>
          <p:nvPr>
            <p:ph idx="3" type="body"/>
          </p:nvPr>
        </p:nvSpPr>
        <p:spPr>
          <a:xfrm>
            <a:off x="8905367" y="6561516"/>
            <a:ext cx="14145134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None/>
            </a:pPr>
            <a:r>
              <a:rPr lang="en-US"/>
              <a:t>Mark Waterson</a:t>
            </a:r>
            <a:endParaRPr/>
          </a:p>
        </p:txBody>
      </p:sp>
      <p:sp>
        <p:nvSpPr>
          <p:cNvPr id="39" name="Google Shape;39;p1"/>
          <p:cNvSpPr txBox="1"/>
          <p:nvPr>
            <p:ph idx="4" type="body"/>
          </p:nvPr>
        </p:nvSpPr>
        <p:spPr>
          <a:xfrm>
            <a:off x="8905367" y="7456269"/>
            <a:ext cx="14145134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</a:pPr>
            <a:r>
              <a:rPr lang="en-US"/>
              <a:t>7 February 2022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</a:pPr>
            <a:r>
              <a:rPr lang="en-US"/>
              <a:t>Monitor, Control &amp; Calibration System </a:t>
            </a:r>
            <a:endParaRPr/>
          </a:p>
        </p:txBody>
      </p:sp>
      <p:sp>
        <p:nvSpPr>
          <p:cNvPr id="45" name="Google Shape;45;p3"/>
          <p:cNvSpPr txBox="1"/>
          <p:nvPr>
            <p:ph idx="1" type="body"/>
          </p:nvPr>
        </p:nvSpPr>
        <p:spPr>
          <a:xfrm>
            <a:off x="768074" y="2354788"/>
            <a:ext cx="22860552" cy="101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508000" lvl="0" marL="10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</a:pPr>
            <a:r>
              <a:rPr lang="en-US"/>
              <a:t>LMC control system for the LFAA front end (receivers)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</a:pPr>
            <a:r>
              <a:rPr lang="en-US"/>
              <a:t>monitor and derive Health for components, both physical (power supply, digitizer) and virtual (Station, Beam) 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</a:pPr>
            <a:r>
              <a:rPr lang="en-US"/>
              <a:t>configure and trigger data collection &amp; beamforming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control transmission of data to CBF or local files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capture data and run calibration algorithms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wash and dry dishes (and put them away, too)... </a:t>
            </a:r>
            <a:endParaRPr/>
          </a:p>
        </p:txBody>
      </p:sp>
      <p:sp>
        <p:nvSpPr>
          <p:cNvPr id="46" name="Google Shape;46;p3"/>
          <p:cNvSpPr txBox="1"/>
          <p:nvPr>
            <p:ph idx="12" type="sldNum"/>
          </p:nvPr>
        </p:nvSpPr>
        <p:spPr>
          <a:xfrm>
            <a:off x="23241000" y="13207999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bcddaf3a_0_6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4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lang="en-US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MCCS Abstraction</a:t>
            </a:r>
            <a:endParaRPr/>
          </a:p>
        </p:txBody>
      </p:sp>
      <p:sp>
        <p:nvSpPr>
          <p:cNvPr id="52" name="Google Shape;52;g111bcddaf3a_0_6"/>
          <p:cNvSpPr txBox="1"/>
          <p:nvPr>
            <p:ph idx="12" type="sldNum"/>
          </p:nvPr>
        </p:nvSpPr>
        <p:spPr>
          <a:xfrm>
            <a:off x="23241000" y="13207999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1bcddaf3a_0_0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MCCS Architecture (abstract)</a:t>
            </a:r>
            <a:endParaRPr/>
          </a:p>
        </p:txBody>
      </p:sp>
      <p:sp>
        <p:nvSpPr>
          <p:cNvPr id="58" name="Google Shape;58;g111bcddaf3a_0_0"/>
          <p:cNvSpPr txBox="1"/>
          <p:nvPr>
            <p:ph idx="1" type="body"/>
          </p:nvPr>
        </p:nvSpPr>
        <p:spPr>
          <a:xfrm>
            <a:off x="278550" y="11752595"/>
            <a:ext cx="22860600" cy="6495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400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hlink"/>
                </a:solidFill>
                <a:highlight>
                  <a:srgbClr val="4A86E8"/>
                </a:highlight>
                <a:hlinkClick r:id="rId3"/>
              </a:rPr>
              <a:t>MCCS Architecture Diagrams</a:t>
            </a:r>
            <a:endParaRPr b="1" sz="3600">
              <a:highlight>
                <a:srgbClr val="4A86E8"/>
              </a:highlight>
            </a:endParaRPr>
          </a:p>
        </p:txBody>
      </p:sp>
      <p:sp>
        <p:nvSpPr>
          <p:cNvPr id="59" name="Google Shape;59;g111bcddaf3a_0_0"/>
          <p:cNvSpPr txBox="1"/>
          <p:nvPr>
            <p:ph idx="12" type="sldNum"/>
          </p:nvPr>
        </p:nvSpPr>
        <p:spPr>
          <a:xfrm>
            <a:off x="23241000" y="13207999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g111bcddaf3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25" y="1456650"/>
            <a:ext cx="7890051" cy="1016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111bcddaf3a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48675" y="1588775"/>
            <a:ext cx="8351861" cy="1016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>
            <p:ph type="title"/>
          </p:nvPr>
        </p:nvSpPr>
        <p:spPr>
          <a:xfrm>
            <a:off x="762000" y="351453"/>
            <a:ext cx="22860552" cy="18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</a:pPr>
            <a:r>
              <a:rPr lang="en-US"/>
              <a:t>Status/Objectives</a:t>
            </a:r>
            <a:endParaRPr/>
          </a:p>
        </p:txBody>
      </p:sp>
      <p:sp>
        <p:nvSpPr>
          <p:cNvPr id="67" name="Google Shape;67;p4"/>
          <p:cNvSpPr txBox="1"/>
          <p:nvPr>
            <p:ph idx="1" type="body"/>
          </p:nvPr>
        </p:nvSpPr>
        <p:spPr>
          <a:xfrm>
            <a:off x="768074" y="2354788"/>
            <a:ext cx="22860552" cy="101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508000" lvl="0" marL="10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</a:pPr>
            <a:r>
              <a:rPr lang="en-US"/>
              <a:t>Roadmap planned through 2023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</a:pPr>
            <a:r>
              <a:rPr lang="en-US"/>
              <a:t>AAVS-&gt;minimum capability - set up a simple data-capture observation to disk, </a:t>
            </a:r>
            <a:r>
              <a:rPr lang="en-US"/>
              <a:t>using</a:t>
            </a:r>
            <a:r>
              <a:rPr lang="en-US"/>
              <a:t> a basic iTango/Taranta GUI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Evolve to AA0.5 through the continuous-integration model to release features as available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Make AAVS a key component of the test/release process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</a:pPr>
            <a:r>
              <a:t/>
            </a:r>
            <a:endParaRPr/>
          </a:p>
          <a:p>
            <a:pPr indent="-127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68" name="Google Shape;68;p4"/>
          <p:cNvSpPr txBox="1"/>
          <p:nvPr>
            <p:ph idx="12" type="sldNum"/>
          </p:nvPr>
        </p:nvSpPr>
        <p:spPr>
          <a:xfrm>
            <a:off x="23241000" y="13207999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>
            <p:ph type="title"/>
          </p:nvPr>
        </p:nvSpPr>
        <p:spPr>
          <a:xfrm>
            <a:off x="762000" y="351453"/>
            <a:ext cx="22860552" cy="18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</a:pPr>
            <a:r>
              <a:rPr lang="en-US"/>
              <a:t>Status</a:t>
            </a:r>
            <a:endParaRPr/>
          </a:p>
        </p:txBody>
      </p:sp>
      <p:sp>
        <p:nvSpPr>
          <p:cNvPr id="74" name="Google Shape;74;p5"/>
          <p:cNvSpPr txBox="1"/>
          <p:nvPr>
            <p:ph idx="1" type="body"/>
          </p:nvPr>
        </p:nvSpPr>
        <p:spPr>
          <a:xfrm>
            <a:off x="768074" y="2354800"/>
            <a:ext cx="8604900" cy="10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318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Verdana"/>
              <a:buChar char="•"/>
            </a:pPr>
            <a:r>
              <a:rPr lang="en-US" sz="48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MCCS Development Roadmap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75" name="Google Shape;75;p5"/>
          <p:cNvSpPr txBox="1"/>
          <p:nvPr>
            <p:ph idx="12" type="sldNum"/>
          </p:nvPr>
        </p:nvSpPr>
        <p:spPr>
          <a:xfrm>
            <a:off x="23241000" y="13207999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9900" y="0"/>
            <a:ext cx="13193341" cy="133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idx="1" type="body"/>
          </p:nvPr>
        </p:nvSpPr>
        <p:spPr>
          <a:xfrm>
            <a:off x="1270000" y="1763786"/>
            <a:ext cx="10934700" cy="242000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Verdana"/>
              <a:buNone/>
            </a:pPr>
            <a:r>
              <a:t/>
            </a:r>
            <a:endParaRPr/>
          </a:p>
        </p:txBody>
      </p:sp>
      <p:pic>
        <p:nvPicPr>
          <p:cNvPr id="82" name="Google Shape;8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5500" y="3190206"/>
            <a:ext cx="15377900" cy="47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KAO">
  <a:themeElements>
    <a:clrScheme name="SKAO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E40769"/>
      </a:accent1>
      <a:accent2>
        <a:srgbClr val="070A6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2021-07-04T07:07:33Z</dcterms:created>
  <dc:creator>van Es, Andre</dc:creator>
</cp:coreProperties>
</file>