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3" r:id="rId2"/>
    <p:sldId id="257" r:id="rId3"/>
    <p:sldId id="274" r:id="rId4"/>
    <p:sldId id="284" r:id="rId5"/>
    <p:sldId id="276" r:id="rId6"/>
    <p:sldId id="285" r:id="rId7"/>
    <p:sldId id="286" r:id="rId8"/>
    <p:sldId id="279" r:id="rId9"/>
    <p:sldId id="280" r:id="rId10"/>
    <p:sldId id="282" r:id="rId11"/>
    <p:sldId id="281" r:id="rId12"/>
    <p:sldId id="287" r:id="rId13"/>
    <p:sldId id="283" r:id="rId14"/>
    <p:sldId id="265" r:id="rId15"/>
  </p:sldIdLst>
  <p:sldSz cx="12192000" cy="6858000"/>
  <p:notesSz cx="6858000" cy="9144000"/>
  <p:defaultText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100F"/>
    <a:srgbClr val="391EC6"/>
    <a:srgbClr val="83C1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75"/>
    <p:restoredTop sz="96405"/>
  </p:normalViewPr>
  <p:slideViewPr>
    <p:cSldViewPr snapToGrid="0">
      <p:cViewPr>
        <p:scale>
          <a:sx n="140" d="100"/>
          <a:sy n="140" d="100"/>
        </p:scale>
        <p:origin x="-18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6786E-3E25-54DB-56B4-89553DFA5B6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4E381E6-EC04-F752-1EE4-22895E6035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316AFC6-8334-B2D4-36B9-2A5967EBA6C9}"/>
              </a:ext>
            </a:extLst>
          </p:cNvPr>
          <p:cNvSpPr>
            <a:spLocks noGrp="1"/>
          </p:cNvSpPr>
          <p:nvPr>
            <p:ph type="dt" sz="half" idx="10"/>
          </p:nvPr>
        </p:nvSpPr>
        <p:spPr/>
        <p:txBody>
          <a:bodyPr/>
          <a:lstStyle/>
          <a:p>
            <a:fld id="{70EA2AFD-6A3E-DC4A-B4EC-5A339113FCF8}" type="datetimeFigureOut">
              <a:rPr lang="en-GB" smtClean="0"/>
              <a:t>02/10/2022</a:t>
            </a:fld>
            <a:endParaRPr lang="en-GB"/>
          </a:p>
        </p:txBody>
      </p:sp>
      <p:sp>
        <p:nvSpPr>
          <p:cNvPr id="5" name="Footer Placeholder 4">
            <a:extLst>
              <a:ext uri="{FF2B5EF4-FFF2-40B4-BE49-F238E27FC236}">
                <a16:creationId xmlns:a16="http://schemas.microsoft.com/office/drawing/2014/main" id="{0795BCEE-A239-7A4A-5DB2-1FE89AFDE6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E62B88-252F-6645-F478-DF383C2AB011}"/>
              </a:ext>
            </a:extLst>
          </p:cNvPr>
          <p:cNvSpPr>
            <a:spLocks noGrp="1"/>
          </p:cNvSpPr>
          <p:nvPr>
            <p:ph type="sldNum" sz="quarter" idx="12"/>
          </p:nvPr>
        </p:nvSpPr>
        <p:spPr/>
        <p:txBody>
          <a:bodyPr/>
          <a:lstStyle/>
          <a:p>
            <a:fld id="{DA254952-A74D-1747-B084-44D76D4E443A}" type="slidenum">
              <a:rPr lang="en-GB" smtClean="0"/>
              <a:t>‹#›</a:t>
            </a:fld>
            <a:endParaRPr lang="en-GB"/>
          </a:p>
        </p:txBody>
      </p:sp>
    </p:spTree>
    <p:extLst>
      <p:ext uri="{BB962C8B-B14F-4D97-AF65-F5344CB8AC3E}">
        <p14:creationId xmlns:p14="http://schemas.microsoft.com/office/powerpoint/2010/main" val="324908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FFFEB-D48F-9A1C-D589-168E1FBDBED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C4D7ECC-E8FA-7B97-CA6A-3A8457B846A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A30BDE4-B37B-2F6D-FF6C-99C7843CF649}"/>
              </a:ext>
            </a:extLst>
          </p:cNvPr>
          <p:cNvSpPr>
            <a:spLocks noGrp="1"/>
          </p:cNvSpPr>
          <p:nvPr>
            <p:ph type="dt" sz="half" idx="10"/>
          </p:nvPr>
        </p:nvSpPr>
        <p:spPr/>
        <p:txBody>
          <a:bodyPr/>
          <a:lstStyle/>
          <a:p>
            <a:fld id="{70EA2AFD-6A3E-DC4A-B4EC-5A339113FCF8}" type="datetimeFigureOut">
              <a:rPr lang="en-GB" smtClean="0"/>
              <a:t>02/10/2022</a:t>
            </a:fld>
            <a:endParaRPr lang="en-GB"/>
          </a:p>
        </p:txBody>
      </p:sp>
      <p:sp>
        <p:nvSpPr>
          <p:cNvPr id="5" name="Footer Placeholder 4">
            <a:extLst>
              <a:ext uri="{FF2B5EF4-FFF2-40B4-BE49-F238E27FC236}">
                <a16:creationId xmlns:a16="http://schemas.microsoft.com/office/drawing/2014/main" id="{D38EFA7D-20EF-6D89-E0E1-BF0210D2D6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11A946-0E14-BCA6-AB1D-D300F687CE9D}"/>
              </a:ext>
            </a:extLst>
          </p:cNvPr>
          <p:cNvSpPr>
            <a:spLocks noGrp="1"/>
          </p:cNvSpPr>
          <p:nvPr>
            <p:ph type="sldNum" sz="quarter" idx="12"/>
          </p:nvPr>
        </p:nvSpPr>
        <p:spPr/>
        <p:txBody>
          <a:bodyPr/>
          <a:lstStyle/>
          <a:p>
            <a:fld id="{DA254952-A74D-1747-B084-44D76D4E443A}" type="slidenum">
              <a:rPr lang="en-GB" smtClean="0"/>
              <a:t>‹#›</a:t>
            </a:fld>
            <a:endParaRPr lang="en-GB"/>
          </a:p>
        </p:txBody>
      </p:sp>
    </p:spTree>
    <p:extLst>
      <p:ext uri="{BB962C8B-B14F-4D97-AF65-F5344CB8AC3E}">
        <p14:creationId xmlns:p14="http://schemas.microsoft.com/office/powerpoint/2010/main" val="334905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79A632-BE39-410C-4082-4419955B1DD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DC6C34A-FC1D-0EC5-F7AF-E6D10A7088D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B04AD58-8722-AD5F-ABC5-94C1135289C4}"/>
              </a:ext>
            </a:extLst>
          </p:cNvPr>
          <p:cNvSpPr>
            <a:spLocks noGrp="1"/>
          </p:cNvSpPr>
          <p:nvPr>
            <p:ph type="dt" sz="half" idx="10"/>
          </p:nvPr>
        </p:nvSpPr>
        <p:spPr/>
        <p:txBody>
          <a:bodyPr/>
          <a:lstStyle/>
          <a:p>
            <a:fld id="{70EA2AFD-6A3E-DC4A-B4EC-5A339113FCF8}" type="datetimeFigureOut">
              <a:rPr lang="en-GB" smtClean="0"/>
              <a:t>02/10/2022</a:t>
            </a:fld>
            <a:endParaRPr lang="en-GB"/>
          </a:p>
        </p:txBody>
      </p:sp>
      <p:sp>
        <p:nvSpPr>
          <p:cNvPr id="5" name="Footer Placeholder 4">
            <a:extLst>
              <a:ext uri="{FF2B5EF4-FFF2-40B4-BE49-F238E27FC236}">
                <a16:creationId xmlns:a16="http://schemas.microsoft.com/office/drawing/2014/main" id="{7970C25F-2568-888B-C4CA-EC76299E2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9B3D29-9FBA-862D-2618-84B2BC73E21A}"/>
              </a:ext>
            </a:extLst>
          </p:cNvPr>
          <p:cNvSpPr>
            <a:spLocks noGrp="1"/>
          </p:cNvSpPr>
          <p:nvPr>
            <p:ph type="sldNum" sz="quarter" idx="12"/>
          </p:nvPr>
        </p:nvSpPr>
        <p:spPr/>
        <p:txBody>
          <a:bodyPr/>
          <a:lstStyle/>
          <a:p>
            <a:fld id="{DA254952-A74D-1747-B084-44D76D4E443A}" type="slidenum">
              <a:rPr lang="en-GB" smtClean="0"/>
              <a:t>‹#›</a:t>
            </a:fld>
            <a:endParaRPr lang="en-GB"/>
          </a:p>
        </p:txBody>
      </p:sp>
    </p:spTree>
    <p:extLst>
      <p:ext uri="{BB962C8B-B14F-4D97-AF65-F5344CB8AC3E}">
        <p14:creationId xmlns:p14="http://schemas.microsoft.com/office/powerpoint/2010/main" val="156993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D5B99-2A03-EE0B-60FD-7CB60A379D4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1349890-E41A-1213-6559-9A5B9D22AA5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89EDB40-28D7-D6F4-3D3A-3C881A074848}"/>
              </a:ext>
            </a:extLst>
          </p:cNvPr>
          <p:cNvSpPr>
            <a:spLocks noGrp="1"/>
          </p:cNvSpPr>
          <p:nvPr>
            <p:ph type="dt" sz="half" idx="10"/>
          </p:nvPr>
        </p:nvSpPr>
        <p:spPr/>
        <p:txBody>
          <a:bodyPr/>
          <a:lstStyle/>
          <a:p>
            <a:fld id="{70EA2AFD-6A3E-DC4A-B4EC-5A339113FCF8}" type="datetimeFigureOut">
              <a:rPr lang="en-GB" smtClean="0"/>
              <a:t>02/10/2022</a:t>
            </a:fld>
            <a:endParaRPr lang="en-GB"/>
          </a:p>
        </p:txBody>
      </p:sp>
      <p:sp>
        <p:nvSpPr>
          <p:cNvPr id="5" name="Footer Placeholder 4">
            <a:extLst>
              <a:ext uri="{FF2B5EF4-FFF2-40B4-BE49-F238E27FC236}">
                <a16:creationId xmlns:a16="http://schemas.microsoft.com/office/drawing/2014/main" id="{F5FC8221-C004-C020-EA8A-60745E29C2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E111BB-CF98-1B5D-A005-52900E9C71C1}"/>
              </a:ext>
            </a:extLst>
          </p:cNvPr>
          <p:cNvSpPr>
            <a:spLocks noGrp="1"/>
          </p:cNvSpPr>
          <p:nvPr>
            <p:ph type="sldNum" sz="quarter" idx="12"/>
          </p:nvPr>
        </p:nvSpPr>
        <p:spPr/>
        <p:txBody>
          <a:bodyPr/>
          <a:lstStyle/>
          <a:p>
            <a:fld id="{DA254952-A74D-1747-B084-44D76D4E443A}" type="slidenum">
              <a:rPr lang="en-GB" smtClean="0"/>
              <a:t>‹#›</a:t>
            </a:fld>
            <a:endParaRPr lang="en-GB"/>
          </a:p>
        </p:txBody>
      </p:sp>
    </p:spTree>
    <p:extLst>
      <p:ext uri="{BB962C8B-B14F-4D97-AF65-F5344CB8AC3E}">
        <p14:creationId xmlns:p14="http://schemas.microsoft.com/office/powerpoint/2010/main" val="3689622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A9A7-1E7B-EE9C-6506-D03549853E4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8CF94AD-229C-3F17-4E89-9FC0824A4D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3A99C69-9D8C-577E-D89C-F833528A7241}"/>
              </a:ext>
            </a:extLst>
          </p:cNvPr>
          <p:cNvSpPr>
            <a:spLocks noGrp="1"/>
          </p:cNvSpPr>
          <p:nvPr>
            <p:ph type="dt" sz="half" idx="10"/>
          </p:nvPr>
        </p:nvSpPr>
        <p:spPr/>
        <p:txBody>
          <a:bodyPr/>
          <a:lstStyle/>
          <a:p>
            <a:fld id="{70EA2AFD-6A3E-DC4A-B4EC-5A339113FCF8}" type="datetimeFigureOut">
              <a:rPr lang="en-GB" smtClean="0"/>
              <a:t>02/10/2022</a:t>
            </a:fld>
            <a:endParaRPr lang="en-GB"/>
          </a:p>
        </p:txBody>
      </p:sp>
      <p:sp>
        <p:nvSpPr>
          <p:cNvPr id="5" name="Footer Placeholder 4">
            <a:extLst>
              <a:ext uri="{FF2B5EF4-FFF2-40B4-BE49-F238E27FC236}">
                <a16:creationId xmlns:a16="http://schemas.microsoft.com/office/drawing/2014/main" id="{A6619CC7-5AEF-DEA4-47CC-DB3FDD2D43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CE4480-A6AA-18BB-A53E-C7974273C3A0}"/>
              </a:ext>
            </a:extLst>
          </p:cNvPr>
          <p:cNvSpPr>
            <a:spLocks noGrp="1"/>
          </p:cNvSpPr>
          <p:nvPr>
            <p:ph type="sldNum" sz="quarter" idx="12"/>
          </p:nvPr>
        </p:nvSpPr>
        <p:spPr/>
        <p:txBody>
          <a:bodyPr/>
          <a:lstStyle/>
          <a:p>
            <a:fld id="{DA254952-A74D-1747-B084-44D76D4E443A}" type="slidenum">
              <a:rPr lang="en-GB" smtClean="0"/>
              <a:t>‹#›</a:t>
            </a:fld>
            <a:endParaRPr lang="en-GB"/>
          </a:p>
        </p:txBody>
      </p:sp>
    </p:spTree>
    <p:extLst>
      <p:ext uri="{BB962C8B-B14F-4D97-AF65-F5344CB8AC3E}">
        <p14:creationId xmlns:p14="http://schemas.microsoft.com/office/powerpoint/2010/main" val="2894697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D334-2EA8-E540-D697-FAE035C96F2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A161F31-A29B-5F39-D30B-BCDCAF9FA6A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C0FD92B-B29B-B682-E48B-20C3272939C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40EA826-8FA7-C044-1371-604A8C9F2C6A}"/>
              </a:ext>
            </a:extLst>
          </p:cNvPr>
          <p:cNvSpPr>
            <a:spLocks noGrp="1"/>
          </p:cNvSpPr>
          <p:nvPr>
            <p:ph type="dt" sz="half" idx="10"/>
          </p:nvPr>
        </p:nvSpPr>
        <p:spPr/>
        <p:txBody>
          <a:bodyPr/>
          <a:lstStyle/>
          <a:p>
            <a:fld id="{70EA2AFD-6A3E-DC4A-B4EC-5A339113FCF8}" type="datetimeFigureOut">
              <a:rPr lang="en-GB" smtClean="0"/>
              <a:t>02/10/2022</a:t>
            </a:fld>
            <a:endParaRPr lang="en-GB"/>
          </a:p>
        </p:txBody>
      </p:sp>
      <p:sp>
        <p:nvSpPr>
          <p:cNvPr id="6" name="Footer Placeholder 5">
            <a:extLst>
              <a:ext uri="{FF2B5EF4-FFF2-40B4-BE49-F238E27FC236}">
                <a16:creationId xmlns:a16="http://schemas.microsoft.com/office/drawing/2014/main" id="{145DB314-09CE-7382-5D2D-C84C250951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9E60EC-A5D4-BE84-3817-5B633B62C910}"/>
              </a:ext>
            </a:extLst>
          </p:cNvPr>
          <p:cNvSpPr>
            <a:spLocks noGrp="1"/>
          </p:cNvSpPr>
          <p:nvPr>
            <p:ph type="sldNum" sz="quarter" idx="12"/>
          </p:nvPr>
        </p:nvSpPr>
        <p:spPr/>
        <p:txBody>
          <a:bodyPr/>
          <a:lstStyle/>
          <a:p>
            <a:fld id="{DA254952-A74D-1747-B084-44D76D4E443A}" type="slidenum">
              <a:rPr lang="en-GB" smtClean="0"/>
              <a:t>‹#›</a:t>
            </a:fld>
            <a:endParaRPr lang="en-GB"/>
          </a:p>
        </p:txBody>
      </p:sp>
    </p:spTree>
    <p:extLst>
      <p:ext uri="{BB962C8B-B14F-4D97-AF65-F5344CB8AC3E}">
        <p14:creationId xmlns:p14="http://schemas.microsoft.com/office/powerpoint/2010/main" val="4236866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E6BCD-1DEE-F786-0313-F6970C5CA28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B32265E-2ED5-A808-A15D-3037D424D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206CED4-ED12-FA25-9772-7DDB83333EA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CBB777B-20EC-E645-EB50-4BABA25B97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BD7D3B-4B3E-45E5-2EE6-96877322046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4957342-3B70-3646-6F53-76ABE35BA3DC}"/>
              </a:ext>
            </a:extLst>
          </p:cNvPr>
          <p:cNvSpPr>
            <a:spLocks noGrp="1"/>
          </p:cNvSpPr>
          <p:nvPr>
            <p:ph type="dt" sz="half" idx="10"/>
          </p:nvPr>
        </p:nvSpPr>
        <p:spPr/>
        <p:txBody>
          <a:bodyPr/>
          <a:lstStyle/>
          <a:p>
            <a:fld id="{70EA2AFD-6A3E-DC4A-B4EC-5A339113FCF8}" type="datetimeFigureOut">
              <a:rPr lang="en-GB" smtClean="0"/>
              <a:t>02/10/2022</a:t>
            </a:fld>
            <a:endParaRPr lang="en-GB"/>
          </a:p>
        </p:txBody>
      </p:sp>
      <p:sp>
        <p:nvSpPr>
          <p:cNvPr id="8" name="Footer Placeholder 7">
            <a:extLst>
              <a:ext uri="{FF2B5EF4-FFF2-40B4-BE49-F238E27FC236}">
                <a16:creationId xmlns:a16="http://schemas.microsoft.com/office/drawing/2014/main" id="{E44C77A7-5B03-038D-C057-A23A9022AE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9B8CE9-EFCB-A117-89C6-24BBD7BC59FC}"/>
              </a:ext>
            </a:extLst>
          </p:cNvPr>
          <p:cNvSpPr>
            <a:spLocks noGrp="1"/>
          </p:cNvSpPr>
          <p:nvPr>
            <p:ph type="sldNum" sz="quarter" idx="12"/>
          </p:nvPr>
        </p:nvSpPr>
        <p:spPr/>
        <p:txBody>
          <a:bodyPr/>
          <a:lstStyle/>
          <a:p>
            <a:fld id="{DA254952-A74D-1747-B084-44D76D4E443A}" type="slidenum">
              <a:rPr lang="en-GB" smtClean="0"/>
              <a:t>‹#›</a:t>
            </a:fld>
            <a:endParaRPr lang="en-GB"/>
          </a:p>
        </p:txBody>
      </p:sp>
    </p:spTree>
    <p:extLst>
      <p:ext uri="{BB962C8B-B14F-4D97-AF65-F5344CB8AC3E}">
        <p14:creationId xmlns:p14="http://schemas.microsoft.com/office/powerpoint/2010/main" val="404244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7552-C2D6-8151-4FEC-B85C6C5FEA6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C2035DA-5715-546E-9348-9A01773EC145}"/>
              </a:ext>
            </a:extLst>
          </p:cNvPr>
          <p:cNvSpPr>
            <a:spLocks noGrp="1"/>
          </p:cNvSpPr>
          <p:nvPr>
            <p:ph type="dt" sz="half" idx="10"/>
          </p:nvPr>
        </p:nvSpPr>
        <p:spPr/>
        <p:txBody>
          <a:bodyPr/>
          <a:lstStyle/>
          <a:p>
            <a:fld id="{70EA2AFD-6A3E-DC4A-B4EC-5A339113FCF8}" type="datetimeFigureOut">
              <a:rPr lang="en-GB" smtClean="0"/>
              <a:t>02/10/2022</a:t>
            </a:fld>
            <a:endParaRPr lang="en-GB"/>
          </a:p>
        </p:txBody>
      </p:sp>
      <p:sp>
        <p:nvSpPr>
          <p:cNvPr id="4" name="Footer Placeholder 3">
            <a:extLst>
              <a:ext uri="{FF2B5EF4-FFF2-40B4-BE49-F238E27FC236}">
                <a16:creationId xmlns:a16="http://schemas.microsoft.com/office/drawing/2014/main" id="{60221D74-61C9-E3FE-1206-74AC258ACD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1E5DF66-973D-E23E-0C36-F010773D834B}"/>
              </a:ext>
            </a:extLst>
          </p:cNvPr>
          <p:cNvSpPr>
            <a:spLocks noGrp="1"/>
          </p:cNvSpPr>
          <p:nvPr>
            <p:ph type="sldNum" sz="quarter" idx="12"/>
          </p:nvPr>
        </p:nvSpPr>
        <p:spPr/>
        <p:txBody>
          <a:bodyPr/>
          <a:lstStyle/>
          <a:p>
            <a:fld id="{DA254952-A74D-1747-B084-44D76D4E443A}" type="slidenum">
              <a:rPr lang="en-GB" smtClean="0"/>
              <a:t>‹#›</a:t>
            </a:fld>
            <a:endParaRPr lang="en-GB"/>
          </a:p>
        </p:txBody>
      </p:sp>
    </p:spTree>
    <p:extLst>
      <p:ext uri="{BB962C8B-B14F-4D97-AF65-F5344CB8AC3E}">
        <p14:creationId xmlns:p14="http://schemas.microsoft.com/office/powerpoint/2010/main" val="599949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C7A409-D21D-5675-D081-70ED5CF808B2}"/>
              </a:ext>
            </a:extLst>
          </p:cNvPr>
          <p:cNvSpPr>
            <a:spLocks noGrp="1"/>
          </p:cNvSpPr>
          <p:nvPr>
            <p:ph type="dt" sz="half" idx="10"/>
          </p:nvPr>
        </p:nvSpPr>
        <p:spPr/>
        <p:txBody>
          <a:bodyPr/>
          <a:lstStyle/>
          <a:p>
            <a:fld id="{70EA2AFD-6A3E-DC4A-B4EC-5A339113FCF8}" type="datetimeFigureOut">
              <a:rPr lang="en-GB" smtClean="0"/>
              <a:t>02/10/2022</a:t>
            </a:fld>
            <a:endParaRPr lang="en-GB"/>
          </a:p>
        </p:txBody>
      </p:sp>
      <p:sp>
        <p:nvSpPr>
          <p:cNvPr id="3" name="Footer Placeholder 2">
            <a:extLst>
              <a:ext uri="{FF2B5EF4-FFF2-40B4-BE49-F238E27FC236}">
                <a16:creationId xmlns:a16="http://schemas.microsoft.com/office/drawing/2014/main" id="{F44AB7C3-C92E-C396-B978-8A856F4E2F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464D2DD-F2D0-C3BF-E2BE-D10D416E273E}"/>
              </a:ext>
            </a:extLst>
          </p:cNvPr>
          <p:cNvSpPr>
            <a:spLocks noGrp="1"/>
          </p:cNvSpPr>
          <p:nvPr>
            <p:ph type="sldNum" sz="quarter" idx="12"/>
          </p:nvPr>
        </p:nvSpPr>
        <p:spPr/>
        <p:txBody>
          <a:bodyPr/>
          <a:lstStyle/>
          <a:p>
            <a:fld id="{DA254952-A74D-1747-B084-44D76D4E443A}" type="slidenum">
              <a:rPr lang="en-GB" smtClean="0"/>
              <a:t>‹#›</a:t>
            </a:fld>
            <a:endParaRPr lang="en-GB"/>
          </a:p>
        </p:txBody>
      </p:sp>
    </p:spTree>
    <p:extLst>
      <p:ext uri="{BB962C8B-B14F-4D97-AF65-F5344CB8AC3E}">
        <p14:creationId xmlns:p14="http://schemas.microsoft.com/office/powerpoint/2010/main" val="228991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97DE-3B6D-92E6-FE5F-00E7983BE2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AEA0DF6-F0B9-E761-0BD2-DFA3DBC85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24C44A7-2F8E-9242-6B08-F47382D2B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76F93B7-0E9E-0DAD-FB1E-51A5CB58DD82}"/>
              </a:ext>
            </a:extLst>
          </p:cNvPr>
          <p:cNvSpPr>
            <a:spLocks noGrp="1"/>
          </p:cNvSpPr>
          <p:nvPr>
            <p:ph type="dt" sz="half" idx="10"/>
          </p:nvPr>
        </p:nvSpPr>
        <p:spPr/>
        <p:txBody>
          <a:bodyPr/>
          <a:lstStyle/>
          <a:p>
            <a:fld id="{70EA2AFD-6A3E-DC4A-B4EC-5A339113FCF8}" type="datetimeFigureOut">
              <a:rPr lang="en-GB" smtClean="0"/>
              <a:t>02/10/2022</a:t>
            </a:fld>
            <a:endParaRPr lang="en-GB"/>
          </a:p>
        </p:txBody>
      </p:sp>
      <p:sp>
        <p:nvSpPr>
          <p:cNvPr id="6" name="Footer Placeholder 5">
            <a:extLst>
              <a:ext uri="{FF2B5EF4-FFF2-40B4-BE49-F238E27FC236}">
                <a16:creationId xmlns:a16="http://schemas.microsoft.com/office/drawing/2014/main" id="{F5DE39A9-9430-633F-E562-F63EF664A3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C1DFC9-A6F0-563A-E746-5428F6667B45}"/>
              </a:ext>
            </a:extLst>
          </p:cNvPr>
          <p:cNvSpPr>
            <a:spLocks noGrp="1"/>
          </p:cNvSpPr>
          <p:nvPr>
            <p:ph type="sldNum" sz="quarter" idx="12"/>
          </p:nvPr>
        </p:nvSpPr>
        <p:spPr/>
        <p:txBody>
          <a:bodyPr/>
          <a:lstStyle/>
          <a:p>
            <a:fld id="{DA254952-A74D-1747-B084-44D76D4E443A}" type="slidenum">
              <a:rPr lang="en-GB" smtClean="0"/>
              <a:t>‹#›</a:t>
            </a:fld>
            <a:endParaRPr lang="en-GB"/>
          </a:p>
        </p:txBody>
      </p:sp>
    </p:spTree>
    <p:extLst>
      <p:ext uri="{BB962C8B-B14F-4D97-AF65-F5344CB8AC3E}">
        <p14:creationId xmlns:p14="http://schemas.microsoft.com/office/powerpoint/2010/main" val="1742783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16C6-FED4-A2DD-703C-7474AA63DF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BA93065-8DC9-BB6A-07DC-7381EBAA1A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CFF08-1AF9-7B5F-3EA8-327C2C0B4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9E59DC-A161-2049-5E2E-CD7683E2499D}"/>
              </a:ext>
            </a:extLst>
          </p:cNvPr>
          <p:cNvSpPr>
            <a:spLocks noGrp="1"/>
          </p:cNvSpPr>
          <p:nvPr>
            <p:ph type="dt" sz="half" idx="10"/>
          </p:nvPr>
        </p:nvSpPr>
        <p:spPr/>
        <p:txBody>
          <a:bodyPr/>
          <a:lstStyle/>
          <a:p>
            <a:fld id="{70EA2AFD-6A3E-DC4A-B4EC-5A339113FCF8}" type="datetimeFigureOut">
              <a:rPr lang="en-GB" smtClean="0"/>
              <a:t>02/10/2022</a:t>
            </a:fld>
            <a:endParaRPr lang="en-GB"/>
          </a:p>
        </p:txBody>
      </p:sp>
      <p:sp>
        <p:nvSpPr>
          <p:cNvPr id="6" name="Footer Placeholder 5">
            <a:extLst>
              <a:ext uri="{FF2B5EF4-FFF2-40B4-BE49-F238E27FC236}">
                <a16:creationId xmlns:a16="http://schemas.microsoft.com/office/drawing/2014/main" id="{BCAE7E88-D37E-C00B-CCB5-E41A7665F4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3BC833-CEE6-F482-B4D1-34142DAB9765}"/>
              </a:ext>
            </a:extLst>
          </p:cNvPr>
          <p:cNvSpPr>
            <a:spLocks noGrp="1"/>
          </p:cNvSpPr>
          <p:nvPr>
            <p:ph type="sldNum" sz="quarter" idx="12"/>
          </p:nvPr>
        </p:nvSpPr>
        <p:spPr/>
        <p:txBody>
          <a:bodyPr/>
          <a:lstStyle/>
          <a:p>
            <a:fld id="{DA254952-A74D-1747-B084-44D76D4E443A}" type="slidenum">
              <a:rPr lang="en-GB" smtClean="0"/>
              <a:t>‹#›</a:t>
            </a:fld>
            <a:endParaRPr lang="en-GB"/>
          </a:p>
        </p:txBody>
      </p:sp>
    </p:spTree>
    <p:extLst>
      <p:ext uri="{BB962C8B-B14F-4D97-AF65-F5344CB8AC3E}">
        <p14:creationId xmlns:p14="http://schemas.microsoft.com/office/powerpoint/2010/main" val="1654353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03083B-13BD-4206-E46E-70F58B5B2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8094BF0-7C75-EA4C-ECC5-87E2CE8A1F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0310856-2360-E3EB-1F93-9E3A5E5585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A2AFD-6A3E-DC4A-B4EC-5A339113FCF8}" type="datetimeFigureOut">
              <a:rPr lang="en-GB" smtClean="0"/>
              <a:t>02/10/2022</a:t>
            </a:fld>
            <a:endParaRPr lang="en-GB"/>
          </a:p>
        </p:txBody>
      </p:sp>
      <p:sp>
        <p:nvSpPr>
          <p:cNvPr id="5" name="Footer Placeholder 4">
            <a:extLst>
              <a:ext uri="{FF2B5EF4-FFF2-40B4-BE49-F238E27FC236}">
                <a16:creationId xmlns:a16="http://schemas.microsoft.com/office/drawing/2014/main" id="{946849B4-132A-28BC-1923-BD99D97222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8586253-A57B-3841-7816-7CFD0D0D79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54952-A74D-1747-B084-44D76D4E443A}" type="slidenum">
              <a:rPr lang="en-GB" smtClean="0"/>
              <a:t>‹#›</a:t>
            </a:fld>
            <a:endParaRPr lang="en-GB"/>
          </a:p>
        </p:txBody>
      </p:sp>
    </p:spTree>
    <p:extLst>
      <p:ext uri="{BB962C8B-B14F-4D97-AF65-F5344CB8AC3E}">
        <p14:creationId xmlns:p14="http://schemas.microsoft.com/office/powerpoint/2010/main" val="3090932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hyperlink" Target="https://arxiv.org/abs/1807.08816" TargetMode="External"/><Relationship Id="rId3" Type="http://schemas.openxmlformats.org/officeDocument/2006/relationships/image" Target="../media/image32.png"/><Relationship Id="rId7" Type="http://schemas.openxmlformats.org/officeDocument/2006/relationships/hyperlink" Target="https://arxiv.org/abs/1807.08794" TargetMode="Externa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arxiv.org/abs/1412.4936" TargetMode="Externa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hyperlink" Target="https://arxiv.org/abs/1303.7121" TargetMode="External"/><Relationship Id="rId5" Type="http://schemas.openxmlformats.org/officeDocument/2006/relationships/hyperlink" Target="https://arxiv.org/abs/1006.3504" TargetMode="Externa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www.astro.unige.ch/mmoda/" TargetMode="External"/><Relationship Id="rId5" Type="http://schemas.openxmlformats.org/officeDocument/2006/relationships/image" Target="../media/image34.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34.png"/><Relationship Id="rId5" Type="http://schemas.openxmlformats.org/officeDocument/2006/relationships/image" Target="../media/image43.png"/><Relationship Id="rId10" Type="http://schemas.openxmlformats.org/officeDocument/2006/relationships/image" Target="../media/image27.png"/><Relationship Id="rId4" Type="http://schemas.openxmlformats.org/officeDocument/2006/relationships/image" Target="../media/image42.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hyperlink" Target="https://arxiv.org/abs/2104.05181" TargetMode="Externa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arxiv.org/abs/2203.11052" TargetMode="External"/><Relationship Id="rId5" Type="http://schemas.openxmlformats.org/officeDocument/2006/relationships/hyperlink" Target="https://arxiv.org/abs/1204.3662" TargetMode="External"/><Relationship Id="rId4" Type="http://schemas.openxmlformats.org/officeDocument/2006/relationships/image" Target="../media/image12.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arxiv.org/abs/0811.0211" TargetMode="External"/><Relationship Id="rId4" Type="http://schemas.openxmlformats.org/officeDocument/2006/relationships/hyperlink" Target="https://iopscience.iop.org/article/10.1088/0004-637X/702/2/123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s://arxiv.org/abs/2101.09029" TargetMode="External"/><Relationship Id="rId4" Type="http://schemas.openxmlformats.org/officeDocument/2006/relationships/hyperlink" Target="https://arxiv.org/abs/2004.0607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arxiv.org/abs/1710.05449"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arxiv.org/abs/2005.06335" TargetMode="External"/><Relationship Id="rId4" Type="http://schemas.openxmlformats.org/officeDocument/2006/relationships/hyperlink" Target="https://arxiv.org/abs/2005.1032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ADAED68-56F9-224B-89EA-E4BE2CD58AB7}"/>
              </a:ext>
            </a:extLst>
          </p:cNvPr>
          <p:cNvSpPr/>
          <p:nvPr/>
        </p:nvSpPr>
        <p:spPr>
          <a:xfrm>
            <a:off x="8482519" y="5993699"/>
            <a:ext cx="1695298" cy="460190"/>
          </a:xfrm>
          <a:prstGeom prst="rect">
            <a:avLst/>
          </a:prstGeom>
          <a:solidFill>
            <a:schemeClr val="accent1">
              <a:alpha val="37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90E3B90-39DE-1848-932C-282C81E083C0}"/>
              </a:ext>
            </a:extLst>
          </p:cNvPr>
          <p:cNvPicPr>
            <a:picLocks noChangeAspect="1"/>
          </p:cNvPicPr>
          <p:nvPr/>
        </p:nvPicPr>
        <p:blipFill>
          <a:blip r:embed="rId2"/>
          <a:stretch>
            <a:fillRect/>
          </a:stretch>
        </p:blipFill>
        <p:spPr>
          <a:xfrm>
            <a:off x="6468977" y="1718590"/>
            <a:ext cx="5522798" cy="3046108"/>
          </a:xfrm>
          <a:prstGeom prst="rect">
            <a:avLst/>
          </a:prstGeom>
        </p:spPr>
      </p:pic>
      <p:cxnSp>
        <p:nvCxnSpPr>
          <p:cNvPr id="8" name="Straight Arrow Connector 7">
            <a:extLst>
              <a:ext uri="{FF2B5EF4-FFF2-40B4-BE49-F238E27FC236}">
                <a16:creationId xmlns:a16="http://schemas.microsoft.com/office/drawing/2014/main" id="{E9349B3A-E9DC-F246-A1E4-35E1A68B17B2}"/>
              </a:ext>
            </a:extLst>
          </p:cNvPr>
          <p:cNvCxnSpPr>
            <a:cxnSpLocks/>
          </p:cNvCxnSpPr>
          <p:nvPr/>
        </p:nvCxnSpPr>
        <p:spPr>
          <a:xfrm>
            <a:off x="406128" y="6472117"/>
            <a:ext cx="11546733" cy="65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E21F57-6C81-1849-AD85-AFD94EE695C8}"/>
              </a:ext>
            </a:extLst>
          </p:cNvPr>
          <p:cNvSpPr txBox="1"/>
          <p:nvPr/>
        </p:nvSpPr>
        <p:spPr>
          <a:xfrm>
            <a:off x="10655241" y="6136000"/>
            <a:ext cx="1130631" cy="646331"/>
          </a:xfrm>
          <a:prstGeom prst="rect">
            <a:avLst/>
          </a:prstGeom>
          <a:noFill/>
        </p:spPr>
        <p:txBody>
          <a:bodyPr wrap="none" rtlCol="0">
            <a:spAutoFit/>
          </a:bodyPr>
          <a:lstStyle/>
          <a:p>
            <a:pPr algn="r"/>
            <a:r>
              <a:rPr lang="en-GB" dirty="0"/>
              <a:t>energy</a:t>
            </a:r>
          </a:p>
          <a:p>
            <a:pPr algn="r"/>
            <a:r>
              <a:rPr lang="en-GB" dirty="0"/>
              <a:t>frequency</a:t>
            </a:r>
          </a:p>
        </p:txBody>
      </p:sp>
      <p:sp>
        <p:nvSpPr>
          <p:cNvPr id="13" name="TextBox 12">
            <a:extLst>
              <a:ext uri="{FF2B5EF4-FFF2-40B4-BE49-F238E27FC236}">
                <a16:creationId xmlns:a16="http://schemas.microsoft.com/office/drawing/2014/main" id="{5CA91D4D-1040-284B-BD3B-98A557F309C5}"/>
              </a:ext>
            </a:extLst>
          </p:cNvPr>
          <p:cNvSpPr txBox="1"/>
          <p:nvPr/>
        </p:nvSpPr>
        <p:spPr>
          <a:xfrm>
            <a:off x="4059223" y="6079456"/>
            <a:ext cx="508473" cy="307777"/>
          </a:xfrm>
          <a:prstGeom prst="rect">
            <a:avLst/>
          </a:prstGeom>
          <a:noFill/>
        </p:spPr>
        <p:txBody>
          <a:bodyPr wrap="none" rtlCol="0">
            <a:spAutoFit/>
          </a:bodyPr>
          <a:lstStyle/>
          <a:p>
            <a:r>
              <a:rPr lang="en-GB" sz="1400" dirty="0"/>
              <a:t>1 eV</a:t>
            </a:r>
          </a:p>
        </p:txBody>
      </p:sp>
      <p:sp>
        <p:nvSpPr>
          <p:cNvPr id="14" name="TextBox 13">
            <a:extLst>
              <a:ext uri="{FF2B5EF4-FFF2-40B4-BE49-F238E27FC236}">
                <a16:creationId xmlns:a16="http://schemas.microsoft.com/office/drawing/2014/main" id="{E2C243F2-7D9C-3546-BD42-D66C8841043E}"/>
              </a:ext>
            </a:extLst>
          </p:cNvPr>
          <p:cNvSpPr txBox="1"/>
          <p:nvPr/>
        </p:nvSpPr>
        <p:spPr>
          <a:xfrm>
            <a:off x="4017105" y="6595100"/>
            <a:ext cx="712054" cy="307777"/>
          </a:xfrm>
          <a:prstGeom prst="rect">
            <a:avLst/>
          </a:prstGeom>
          <a:noFill/>
        </p:spPr>
        <p:txBody>
          <a:bodyPr wrap="none" rtlCol="0">
            <a:spAutoFit/>
          </a:bodyPr>
          <a:lstStyle/>
          <a:p>
            <a:r>
              <a:rPr lang="en-GB" sz="1400" dirty="0"/>
              <a:t>10</a:t>
            </a:r>
            <a:r>
              <a:rPr lang="en-GB" sz="1400" baseline="30000" dirty="0"/>
              <a:t>15</a:t>
            </a:r>
            <a:r>
              <a:rPr lang="en-GB" sz="1400" dirty="0"/>
              <a:t> Hz</a:t>
            </a:r>
          </a:p>
        </p:txBody>
      </p:sp>
      <p:sp>
        <p:nvSpPr>
          <p:cNvPr id="17" name="TextBox 16">
            <a:extLst>
              <a:ext uri="{FF2B5EF4-FFF2-40B4-BE49-F238E27FC236}">
                <a16:creationId xmlns:a16="http://schemas.microsoft.com/office/drawing/2014/main" id="{B4672F59-7BC4-E74D-8F8A-A93F12CE53CB}"/>
              </a:ext>
            </a:extLst>
          </p:cNvPr>
          <p:cNvSpPr txBox="1"/>
          <p:nvPr/>
        </p:nvSpPr>
        <p:spPr>
          <a:xfrm>
            <a:off x="5255370" y="6028158"/>
            <a:ext cx="584455" cy="307777"/>
          </a:xfrm>
          <a:prstGeom prst="rect">
            <a:avLst/>
          </a:prstGeom>
          <a:noFill/>
        </p:spPr>
        <p:txBody>
          <a:bodyPr wrap="none" rtlCol="0">
            <a:spAutoFit/>
          </a:bodyPr>
          <a:lstStyle/>
          <a:p>
            <a:r>
              <a:rPr lang="en-GB" sz="1400" dirty="0"/>
              <a:t>1 keV</a:t>
            </a:r>
          </a:p>
        </p:txBody>
      </p:sp>
      <p:sp>
        <p:nvSpPr>
          <p:cNvPr id="23" name="TextBox 22">
            <a:extLst>
              <a:ext uri="{FF2B5EF4-FFF2-40B4-BE49-F238E27FC236}">
                <a16:creationId xmlns:a16="http://schemas.microsoft.com/office/drawing/2014/main" id="{01BE1CF2-C596-884A-86D7-883CE8677017}"/>
              </a:ext>
            </a:extLst>
          </p:cNvPr>
          <p:cNvSpPr txBox="1"/>
          <p:nvPr/>
        </p:nvSpPr>
        <p:spPr>
          <a:xfrm>
            <a:off x="6477300" y="6028158"/>
            <a:ext cx="662361" cy="307777"/>
          </a:xfrm>
          <a:prstGeom prst="rect">
            <a:avLst/>
          </a:prstGeom>
          <a:noFill/>
        </p:spPr>
        <p:txBody>
          <a:bodyPr wrap="none" rtlCol="0">
            <a:spAutoFit/>
          </a:bodyPr>
          <a:lstStyle/>
          <a:p>
            <a:r>
              <a:rPr lang="en-GB" sz="1400" dirty="0"/>
              <a:t>1 MeV</a:t>
            </a:r>
          </a:p>
        </p:txBody>
      </p:sp>
      <p:sp>
        <p:nvSpPr>
          <p:cNvPr id="24" name="TextBox 23">
            <a:extLst>
              <a:ext uri="{FF2B5EF4-FFF2-40B4-BE49-F238E27FC236}">
                <a16:creationId xmlns:a16="http://schemas.microsoft.com/office/drawing/2014/main" id="{FFF363A2-F4EB-7E4C-86C5-436162B6495D}"/>
              </a:ext>
            </a:extLst>
          </p:cNvPr>
          <p:cNvSpPr txBox="1"/>
          <p:nvPr/>
        </p:nvSpPr>
        <p:spPr>
          <a:xfrm>
            <a:off x="7744478" y="6028157"/>
            <a:ext cx="622286" cy="307777"/>
          </a:xfrm>
          <a:prstGeom prst="rect">
            <a:avLst/>
          </a:prstGeom>
          <a:noFill/>
        </p:spPr>
        <p:txBody>
          <a:bodyPr wrap="none" rtlCol="0">
            <a:spAutoFit/>
          </a:bodyPr>
          <a:lstStyle/>
          <a:p>
            <a:r>
              <a:rPr lang="en-GB" sz="1400" dirty="0"/>
              <a:t>1 GeV</a:t>
            </a:r>
          </a:p>
        </p:txBody>
      </p:sp>
      <p:sp>
        <p:nvSpPr>
          <p:cNvPr id="25" name="TextBox 24">
            <a:extLst>
              <a:ext uri="{FF2B5EF4-FFF2-40B4-BE49-F238E27FC236}">
                <a16:creationId xmlns:a16="http://schemas.microsoft.com/office/drawing/2014/main" id="{557DEFA3-9E46-C346-A0ED-68B4F45C86C9}"/>
              </a:ext>
            </a:extLst>
          </p:cNvPr>
          <p:cNvSpPr txBox="1"/>
          <p:nvPr/>
        </p:nvSpPr>
        <p:spPr>
          <a:xfrm>
            <a:off x="8954190" y="6024890"/>
            <a:ext cx="580672" cy="307777"/>
          </a:xfrm>
          <a:prstGeom prst="rect">
            <a:avLst/>
          </a:prstGeom>
          <a:noFill/>
        </p:spPr>
        <p:txBody>
          <a:bodyPr wrap="none" rtlCol="0">
            <a:spAutoFit/>
          </a:bodyPr>
          <a:lstStyle/>
          <a:p>
            <a:r>
              <a:rPr lang="en-GB" sz="1400" dirty="0"/>
              <a:t>1 TeV</a:t>
            </a:r>
          </a:p>
        </p:txBody>
      </p:sp>
      <p:sp>
        <p:nvSpPr>
          <p:cNvPr id="26" name="TextBox 25">
            <a:extLst>
              <a:ext uri="{FF2B5EF4-FFF2-40B4-BE49-F238E27FC236}">
                <a16:creationId xmlns:a16="http://schemas.microsoft.com/office/drawing/2014/main" id="{F6F5C567-C769-7948-B009-A6EE6FCADF6E}"/>
              </a:ext>
            </a:extLst>
          </p:cNvPr>
          <p:cNvSpPr txBox="1"/>
          <p:nvPr/>
        </p:nvSpPr>
        <p:spPr>
          <a:xfrm>
            <a:off x="10177817" y="6028157"/>
            <a:ext cx="597856" cy="307777"/>
          </a:xfrm>
          <a:prstGeom prst="rect">
            <a:avLst/>
          </a:prstGeom>
          <a:noFill/>
        </p:spPr>
        <p:txBody>
          <a:bodyPr wrap="none" rtlCol="0">
            <a:spAutoFit/>
          </a:bodyPr>
          <a:lstStyle/>
          <a:p>
            <a:r>
              <a:rPr lang="en-GB" sz="1400" dirty="0"/>
              <a:t>1 PeV</a:t>
            </a:r>
          </a:p>
        </p:txBody>
      </p:sp>
      <p:cxnSp>
        <p:nvCxnSpPr>
          <p:cNvPr id="37" name="Straight Connector 36">
            <a:extLst>
              <a:ext uri="{FF2B5EF4-FFF2-40B4-BE49-F238E27FC236}">
                <a16:creationId xmlns:a16="http://schemas.microsoft.com/office/drawing/2014/main" id="{8F16889E-0603-EE42-A96D-634120B56356}"/>
              </a:ext>
            </a:extLst>
          </p:cNvPr>
          <p:cNvCxnSpPr>
            <a:cxnSpLocks/>
          </p:cNvCxnSpPr>
          <p:nvPr/>
        </p:nvCxnSpPr>
        <p:spPr>
          <a:xfrm>
            <a:off x="3131297" y="6478621"/>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C36CE80-E0D5-8B47-89E4-0D3920DA9322}"/>
              </a:ext>
            </a:extLst>
          </p:cNvPr>
          <p:cNvCxnSpPr>
            <a:cxnSpLocks/>
          </p:cNvCxnSpPr>
          <p:nvPr/>
        </p:nvCxnSpPr>
        <p:spPr>
          <a:xfrm>
            <a:off x="4370952" y="6475374"/>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490A547-A473-474D-B083-5B795CF7AE2E}"/>
              </a:ext>
            </a:extLst>
          </p:cNvPr>
          <p:cNvSpPr txBox="1"/>
          <p:nvPr/>
        </p:nvSpPr>
        <p:spPr>
          <a:xfrm>
            <a:off x="2775270" y="6592858"/>
            <a:ext cx="712054" cy="307777"/>
          </a:xfrm>
          <a:prstGeom prst="rect">
            <a:avLst/>
          </a:prstGeom>
          <a:noFill/>
        </p:spPr>
        <p:txBody>
          <a:bodyPr wrap="none" rtlCol="0">
            <a:spAutoFit/>
          </a:bodyPr>
          <a:lstStyle/>
          <a:p>
            <a:r>
              <a:rPr lang="en-GB" sz="1400" dirty="0"/>
              <a:t>10</a:t>
            </a:r>
            <a:r>
              <a:rPr lang="en-GB" sz="1400" baseline="30000" dirty="0"/>
              <a:t>12</a:t>
            </a:r>
            <a:r>
              <a:rPr lang="en-GB" sz="1400" dirty="0"/>
              <a:t> Hz</a:t>
            </a:r>
          </a:p>
        </p:txBody>
      </p:sp>
      <p:sp>
        <p:nvSpPr>
          <p:cNvPr id="43" name="TextBox 42">
            <a:extLst>
              <a:ext uri="{FF2B5EF4-FFF2-40B4-BE49-F238E27FC236}">
                <a16:creationId xmlns:a16="http://schemas.microsoft.com/office/drawing/2014/main" id="{6CA5BA4E-4C0B-6944-AD08-47DA24156ED1}"/>
              </a:ext>
            </a:extLst>
          </p:cNvPr>
          <p:cNvSpPr txBox="1"/>
          <p:nvPr/>
        </p:nvSpPr>
        <p:spPr>
          <a:xfrm>
            <a:off x="1691454" y="6592858"/>
            <a:ext cx="612668" cy="307777"/>
          </a:xfrm>
          <a:prstGeom prst="rect">
            <a:avLst/>
          </a:prstGeom>
          <a:noFill/>
        </p:spPr>
        <p:txBody>
          <a:bodyPr wrap="none" rtlCol="0">
            <a:spAutoFit/>
          </a:bodyPr>
          <a:lstStyle/>
          <a:p>
            <a:r>
              <a:rPr lang="en-GB" sz="1400" dirty="0"/>
              <a:t>1 GHz</a:t>
            </a:r>
          </a:p>
        </p:txBody>
      </p:sp>
      <p:sp>
        <p:nvSpPr>
          <p:cNvPr id="44" name="TextBox 43">
            <a:extLst>
              <a:ext uri="{FF2B5EF4-FFF2-40B4-BE49-F238E27FC236}">
                <a16:creationId xmlns:a16="http://schemas.microsoft.com/office/drawing/2014/main" id="{8C1F6DB7-B29B-1846-94EC-AEB1B5331518}"/>
              </a:ext>
            </a:extLst>
          </p:cNvPr>
          <p:cNvSpPr txBox="1"/>
          <p:nvPr/>
        </p:nvSpPr>
        <p:spPr>
          <a:xfrm>
            <a:off x="396673" y="6590363"/>
            <a:ext cx="652743" cy="307777"/>
          </a:xfrm>
          <a:prstGeom prst="rect">
            <a:avLst/>
          </a:prstGeom>
          <a:noFill/>
        </p:spPr>
        <p:txBody>
          <a:bodyPr wrap="none" rtlCol="0">
            <a:spAutoFit/>
          </a:bodyPr>
          <a:lstStyle/>
          <a:p>
            <a:r>
              <a:rPr lang="en-GB" sz="1400" dirty="0"/>
              <a:t>1 MHz</a:t>
            </a:r>
          </a:p>
        </p:txBody>
      </p:sp>
      <p:cxnSp>
        <p:nvCxnSpPr>
          <p:cNvPr id="47" name="Straight Connector 46">
            <a:extLst>
              <a:ext uri="{FF2B5EF4-FFF2-40B4-BE49-F238E27FC236}">
                <a16:creationId xmlns:a16="http://schemas.microsoft.com/office/drawing/2014/main" id="{2F05EA2D-97DA-4E43-92FC-44A6B7750EE8}"/>
              </a:ext>
            </a:extLst>
          </p:cNvPr>
          <p:cNvCxnSpPr>
            <a:cxnSpLocks/>
          </p:cNvCxnSpPr>
          <p:nvPr/>
        </p:nvCxnSpPr>
        <p:spPr>
          <a:xfrm>
            <a:off x="1892638" y="6475373"/>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FD54513-FCB7-7446-B828-00F4345455AC}"/>
              </a:ext>
            </a:extLst>
          </p:cNvPr>
          <p:cNvCxnSpPr>
            <a:cxnSpLocks/>
          </p:cNvCxnSpPr>
          <p:nvPr/>
        </p:nvCxnSpPr>
        <p:spPr>
          <a:xfrm>
            <a:off x="653982" y="6472125"/>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4A69DD7-2DE5-EE4C-A82D-C4418FBD6F6D}"/>
              </a:ext>
            </a:extLst>
          </p:cNvPr>
          <p:cNvCxnSpPr>
            <a:cxnSpLocks/>
          </p:cNvCxnSpPr>
          <p:nvPr/>
        </p:nvCxnSpPr>
        <p:spPr>
          <a:xfrm>
            <a:off x="6766212" y="6339183"/>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3DA91C-BE73-904E-BD3D-717A44399AC0}"/>
              </a:ext>
            </a:extLst>
          </p:cNvPr>
          <p:cNvCxnSpPr>
            <a:cxnSpLocks/>
          </p:cNvCxnSpPr>
          <p:nvPr/>
        </p:nvCxnSpPr>
        <p:spPr>
          <a:xfrm>
            <a:off x="8005867" y="6335936"/>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130A19E-44FE-224D-AFAD-894792AF2B5F}"/>
              </a:ext>
            </a:extLst>
          </p:cNvPr>
          <p:cNvCxnSpPr>
            <a:cxnSpLocks/>
          </p:cNvCxnSpPr>
          <p:nvPr/>
        </p:nvCxnSpPr>
        <p:spPr>
          <a:xfrm>
            <a:off x="5527553" y="6335935"/>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314CB0A-DDFF-734E-BC14-038DB154EE4D}"/>
              </a:ext>
            </a:extLst>
          </p:cNvPr>
          <p:cNvCxnSpPr>
            <a:cxnSpLocks/>
          </p:cNvCxnSpPr>
          <p:nvPr/>
        </p:nvCxnSpPr>
        <p:spPr>
          <a:xfrm>
            <a:off x="4288897" y="6332687"/>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CA3A46-9953-3A48-932D-2FC21C044DB5}"/>
              </a:ext>
            </a:extLst>
          </p:cNvPr>
          <p:cNvCxnSpPr>
            <a:cxnSpLocks/>
          </p:cNvCxnSpPr>
          <p:nvPr/>
        </p:nvCxnSpPr>
        <p:spPr>
          <a:xfrm>
            <a:off x="10488672" y="6335935"/>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1452EE2-FE08-C341-BEB2-C12D6FDED8D0}"/>
              </a:ext>
            </a:extLst>
          </p:cNvPr>
          <p:cNvCxnSpPr>
            <a:cxnSpLocks/>
          </p:cNvCxnSpPr>
          <p:nvPr/>
        </p:nvCxnSpPr>
        <p:spPr>
          <a:xfrm>
            <a:off x="9250013" y="6332687"/>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5FD7998-0739-9E4A-B20F-2678F2532AB1}"/>
              </a:ext>
            </a:extLst>
          </p:cNvPr>
          <p:cNvCxnSpPr>
            <a:cxnSpLocks/>
          </p:cNvCxnSpPr>
          <p:nvPr/>
        </p:nvCxnSpPr>
        <p:spPr>
          <a:xfrm flipH="1" flipV="1">
            <a:off x="6468978" y="4764698"/>
            <a:ext cx="2013541" cy="1254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7B1BAC-0635-7D44-8827-6239B2F940AD}"/>
              </a:ext>
            </a:extLst>
          </p:cNvPr>
          <p:cNvCxnSpPr>
            <a:cxnSpLocks/>
          </p:cNvCxnSpPr>
          <p:nvPr/>
        </p:nvCxnSpPr>
        <p:spPr>
          <a:xfrm flipV="1">
            <a:off x="10177817" y="4726000"/>
            <a:ext cx="1813958" cy="1280662"/>
          </a:xfrm>
          <a:prstGeom prst="line">
            <a:avLst/>
          </a:prstGeom>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508FD5F7-D513-4A49-BE58-1B7119F09777}"/>
              </a:ext>
            </a:extLst>
          </p:cNvPr>
          <p:cNvPicPr>
            <a:picLocks noChangeAspect="1"/>
          </p:cNvPicPr>
          <p:nvPr/>
        </p:nvPicPr>
        <p:blipFill rotWithShape="1">
          <a:blip r:embed="rId3"/>
          <a:srcRect l="12942"/>
          <a:stretch/>
        </p:blipFill>
        <p:spPr>
          <a:xfrm>
            <a:off x="406128" y="1718590"/>
            <a:ext cx="5473587" cy="3046108"/>
          </a:xfrm>
          <a:prstGeom prst="rect">
            <a:avLst/>
          </a:prstGeom>
        </p:spPr>
      </p:pic>
      <p:sp>
        <p:nvSpPr>
          <p:cNvPr id="70" name="Rectangle 69">
            <a:extLst>
              <a:ext uri="{FF2B5EF4-FFF2-40B4-BE49-F238E27FC236}">
                <a16:creationId xmlns:a16="http://schemas.microsoft.com/office/drawing/2014/main" id="{18EDD9BF-7B94-384C-9465-0829C33921B9}"/>
              </a:ext>
            </a:extLst>
          </p:cNvPr>
          <p:cNvSpPr/>
          <p:nvPr/>
        </p:nvSpPr>
        <p:spPr>
          <a:xfrm>
            <a:off x="1495268" y="5993866"/>
            <a:ext cx="868655" cy="460190"/>
          </a:xfrm>
          <a:prstGeom prst="rect">
            <a:avLst/>
          </a:prstGeom>
          <a:solidFill>
            <a:schemeClr val="accent1">
              <a:alpha val="37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4E3162A3-3E9C-554D-8A62-1A0A85934F12}"/>
              </a:ext>
            </a:extLst>
          </p:cNvPr>
          <p:cNvCxnSpPr>
            <a:cxnSpLocks/>
          </p:cNvCxnSpPr>
          <p:nvPr/>
        </p:nvCxnSpPr>
        <p:spPr>
          <a:xfrm flipH="1" flipV="1">
            <a:off x="406128" y="4748605"/>
            <a:ext cx="1089140" cy="125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0A4151A-40C7-EF4A-A50F-01782952DEF3}"/>
              </a:ext>
            </a:extLst>
          </p:cNvPr>
          <p:cNvCxnSpPr>
            <a:cxnSpLocks/>
          </p:cNvCxnSpPr>
          <p:nvPr/>
        </p:nvCxnSpPr>
        <p:spPr>
          <a:xfrm flipV="1">
            <a:off x="2363923" y="4764699"/>
            <a:ext cx="3514638" cy="1240373"/>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E7FA54F6-24AD-E048-A692-273B7840D813}"/>
              </a:ext>
            </a:extLst>
          </p:cNvPr>
          <p:cNvSpPr txBox="1"/>
          <p:nvPr/>
        </p:nvSpPr>
        <p:spPr>
          <a:xfrm>
            <a:off x="1629096" y="5569611"/>
            <a:ext cx="600998" cy="307777"/>
          </a:xfrm>
          <a:prstGeom prst="rect">
            <a:avLst/>
          </a:prstGeom>
          <a:solidFill>
            <a:schemeClr val="bg1"/>
          </a:solidFill>
          <a:ln>
            <a:solidFill>
              <a:srgbClr val="0070C0"/>
            </a:solidFill>
          </a:ln>
        </p:spPr>
        <p:txBody>
          <a:bodyPr wrap="none" rtlCol="0">
            <a:spAutoFit/>
          </a:bodyPr>
          <a:lstStyle/>
          <a:p>
            <a:r>
              <a:rPr lang="en-GB" sz="1400" dirty="0"/>
              <a:t>radio </a:t>
            </a:r>
          </a:p>
        </p:txBody>
      </p:sp>
      <p:sp>
        <p:nvSpPr>
          <p:cNvPr id="78" name="TextBox 77">
            <a:extLst>
              <a:ext uri="{FF2B5EF4-FFF2-40B4-BE49-F238E27FC236}">
                <a16:creationId xmlns:a16="http://schemas.microsoft.com/office/drawing/2014/main" id="{AF0CAF2F-CABC-EB44-AFD8-280B9A88963A}"/>
              </a:ext>
            </a:extLst>
          </p:cNvPr>
          <p:cNvSpPr txBox="1"/>
          <p:nvPr/>
        </p:nvSpPr>
        <p:spPr>
          <a:xfrm>
            <a:off x="3966698" y="5571932"/>
            <a:ext cx="686406" cy="307777"/>
          </a:xfrm>
          <a:prstGeom prst="rect">
            <a:avLst/>
          </a:prstGeom>
          <a:solidFill>
            <a:schemeClr val="bg1"/>
          </a:solidFill>
          <a:ln>
            <a:solidFill>
              <a:srgbClr val="0070C0"/>
            </a:solidFill>
          </a:ln>
        </p:spPr>
        <p:txBody>
          <a:bodyPr wrap="none" rtlCol="0">
            <a:spAutoFit/>
          </a:bodyPr>
          <a:lstStyle/>
          <a:p>
            <a:r>
              <a:rPr lang="en-GB" sz="1400" dirty="0"/>
              <a:t>visible </a:t>
            </a:r>
          </a:p>
        </p:txBody>
      </p:sp>
      <p:sp>
        <p:nvSpPr>
          <p:cNvPr id="79" name="TextBox 78">
            <a:extLst>
              <a:ext uri="{FF2B5EF4-FFF2-40B4-BE49-F238E27FC236}">
                <a16:creationId xmlns:a16="http://schemas.microsoft.com/office/drawing/2014/main" id="{B2FCBADD-DC24-2945-9AE9-0BB9DA4F1F9A}"/>
              </a:ext>
            </a:extLst>
          </p:cNvPr>
          <p:cNvSpPr txBox="1"/>
          <p:nvPr/>
        </p:nvSpPr>
        <p:spPr>
          <a:xfrm>
            <a:off x="8482519" y="5565728"/>
            <a:ext cx="1043171" cy="307777"/>
          </a:xfrm>
          <a:prstGeom prst="rect">
            <a:avLst/>
          </a:prstGeom>
          <a:solidFill>
            <a:schemeClr val="bg1"/>
          </a:solidFill>
          <a:ln>
            <a:solidFill>
              <a:srgbClr val="0070C0"/>
            </a:solidFill>
          </a:ln>
        </p:spPr>
        <p:txBody>
          <a:bodyPr wrap="none" rtlCol="0">
            <a:spAutoFit/>
          </a:bodyPr>
          <a:lstStyle/>
          <a:p>
            <a:r>
              <a:rPr lang="en-GB" sz="1400" dirty="0"/>
              <a:t>gamma-ray </a:t>
            </a:r>
          </a:p>
        </p:txBody>
      </p:sp>
      <p:sp>
        <p:nvSpPr>
          <p:cNvPr id="80" name="TextBox 79">
            <a:extLst>
              <a:ext uri="{FF2B5EF4-FFF2-40B4-BE49-F238E27FC236}">
                <a16:creationId xmlns:a16="http://schemas.microsoft.com/office/drawing/2014/main" id="{099B4286-041C-C249-BAF2-6B34352F504E}"/>
              </a:ext>
            </a:extLst>
          </p:cNvPr>
          <p:cNvSpPr txBox="1"/>
          <p:nvPr/>
        </p:nvSpPr>
        <p:spPr>
          <a:xfrm>
            <a:off x="11311576" y="1830530"/>
            <a:ext cx="546441" cy="338554"/>
          </a:xfrm>
          <a:prstGeom prst="rect">
            <a:avLst/>
          </a:prstGeom>
          <a:solidFill>
            <a:schemeClr val="bg1"/>
          </a:solidFill>
          <a:ln>
            <a:solidFill>
              <a:srgbClr val="0070C0"/>
            </a:solidFill>
          </a:ln>
        </p:spPr>
        <p:txBody>
          <a:bodyPr wrap="square" rtlCol="0">
            <a:spAutoFit/>
          </a:bodyPr>
          <a:lstStyle/>
          <a:p>
            <a:r>
              <a:rPr lang="en-GB" sz="1600" b="1" dirty="0"/>
              <a:t>CTA</a:t>
            </a:r>
          </a:p>
        </p:txBody>
      </p:sp>
      <p:sp>
        <p:nvSpPr>
          <p:cNvPr id="82" name="TextBox 81">
            <a:extLst>
              <a:ext uri="{FF2B5EF4-FFF2-40B4-BE49-F238E27FC236}">
                <a16:creationId xmlns:a16="http://schemas.microsoft.com/office/drawing/2014/main" id="{CD1E2803-B1A3-9543-8553-4535A0400ABF}"/>
              </a:ext>
            </a:extLst>
          </p:cNvPr>
          <p:cNvSpPr txBox="1"/>
          <p:nvPr/>
        </p:nvSpPr>
        <p:spPr>
          <a:xfrm>
            <a:off x="537105" y="1830530"/>
            <a:ext cx="612073" cy="338554"/>
          </a:xfrm>
          <a:prstGeom prst="rect">
            <a:avLst/>
          </a:prstGeom>
          <a:solidFill>
            <a:schemeClr val="bg1"/>
          </a:solidFill>
          <a:ln>
            <a:solidFill>
              <a:srgbClr val="0070C0"/>
            </a:solidFill>
          </a:ln>
        </p:spPr>
        <p:txBody>
          <a:bodyPr wrap="square" rtlCol="0">
            <a:spAutoFit/>
          </a:bodyPr>
          <a:lstStyle/>
          <a:p>
            <a:r>
              <a:rPr lang="en-GB" sz="1600" b="1" dirty="0"/>
              <a:t>SKA</a:t>
            </a:r>
            <a:endParaRPr lang="en-GB" sz="1600" b="1" dirty="0">
              <a:solidFill>
                <a:srgbClr val="0070C0"/>
              </a:solidFill>
            </a:endParaRPr>
          </a:p>
        </p:txBody>
      </p:sp>
      <p:sp>
        <p:nvSpPr>
          <p:cNvPr id="2" name="TextBox 1">
            <a:extLst>
              <a:ext uri="{FF2B5EF4-FFF2-40B4-BE49-F238E27FC236}">
                <a16:creationId xmlns:a16="http://schemas.microsoft.com/office/drawing/2014/main" id="{B377EA42-A829-89FC-77FE-DEF0726C1BB8}"/>
              </a:ext>
            </a:extLst>
          </p:cNvPr>
          <p:cNvSpPr txBox="1"/>
          <p:nvPr/>
        </p:nvSpPr>
        <p:spPr>
          <a:xfrm>
            <a:off x="0" y="0"/>
            <a:ext cx="12192000" cy="461665"/>
          </a:xfrm>
          <a:prstGeom prst="rect">
            <a:avLst/>
          </a:prstGeom>
          <a:noFill/>
        </p:spPr>
        <p:txBody>
          <a:bodyPr wrap="square" rtlCol="0">
            <a:spAutoFit/>
          </a:bodyPr>
          <a:lstStyle/>
          <a:p>
            <a:pPr algn="ctr"/>
            <a:r>
              <a:rPr lang="en-GB" sz="2400" b="1" dirty="0"/>
              <a:t>CTA-SKA connections</a:t>
            </a:r>
          </a:p>
        </p:txBody>
      </p:sp>
      <p:sp>
        <p:nvSpPr>
          <p:cNvPr id="4" name="TextBox 3">
            <a:extLst>
              <a:ext uri="{FF2B5EF4-FFF2-40B4-BE49-F238E27FC236}">
                <a16:creationId xmlns:a16="http://schemas.microsoft.com/office/drawing/2014/main" id="{B1DE15B3-54F4-E7B0-1182-49F1595F30C6}"/>
              </a:ext>
            </a:extLst>
          </p:cNvPr>
          <p:cNvSpPr txBox="1"/>
          <p:nvPr/>
        </p:nvSpPr>
        <p:spPr>
          <a:xfrm>
            <a:off x="5255370" y="461665"/>
            <a:ext cx="1582869" cy="584775"/>
          </a:xfrm>
          <a:prstGeom prst="rect">
            <a:avLst/>
          </a:prstGeom>
          <a:noFill/>
        </p:spPr>
        <p:txBody>
          <a:bodyPr wrap="none" rtlCol="0">
            <a:spAutoFit/>
          </a:bodyPr>
          <a:lstStyle/>
          <a:p>
            <a:pPr algn="ctr"/>
            <a:r>
              <a:rPr lang="en-GB" sz="1600" dirty="0"/>
              <a:t>Andrii Neronov</a:t>
            </a:r>
          </a:p>
          <a:p>
            <a:pPr algn="ctr"/>
            <a:r>
              <a:rPr lang="en-GB" sz="1600" dirty="0"/>
              <a:t>EPFL &amp; APC Paris</a:t>
            </a:r>
          </a:p>
        </p:txBody>
      </p:sp>
      <p:cxnSp>
        <p:nvCxnSpPr>
          <p:cNvPr id="7" name="Straight Arrow Connector 6">
            <a:extLst>
              <a:ext uri="{FF2B5EF4-FFF2-40B4-BE49-F238E27FC236}">
                <a16:creationId xmlns:a16="http://schemas.microsoft.com/office/drawing/2014/main" id="{FC9B1468-85D4-6F72-E38A-81CDBF9005D3}"/>
              </a:ext>
            </a:extLst>
          </p:cNvPr>
          <p:cNvCxnSpPr/>
          <p:nvPr/>
        </p:nvCxnSpPr>
        <p:spPr>
          <a:xfrm flipH="1">
            <a:off x="9095202" y="230832"/>
            <a:ext cx="879319" cy="1821843"/>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AB980C1-6E4E-FA84-B2A5-A4C1387552E6}"/>
              </a:ext>
            </a:extLst>
          </p:cNvPr>
          <p:cNvCxnSpPr>
            <a:cxnSpLocks/>
          </p:cNvCxnSpPr>
          <p:nvPr/>
        </p:nvCxnSpPr>
        <p:spPr>
          <a:xfrm flipH="1">
            <a:off x="8796759" y="2052675"/>
            <a:ext cx="298442" cy="336117"/>
          </a:xfrm>
          <a:prstGeom prst="straightConnector1">
            <a:avLst/>
          </a:prstGeom>
          <a:ln w="28575">
            <a:solidFill>
              <a:srgbClr val="391EC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A8EC3BC-6B80-969F-51EB-A938080F35F5}"/>
              </a:ext>
            </a:extLst>
          </p:cNvPr>
          <p:cNvCxnSpPr>
            <a:cxnSpLocks/>
          </p:cNvCxnSpPr>
          <p:nvPr/>
        </p:nvCxnSpPr>
        <p:spPr>
          <a:xfrm flipH="1">
            <a:off x="8949159" y="2046198"/>
            <a:ext cx="146042" cy="494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BCCB1AE-BF69-80E6-7DD7-E4A4073C2F04}"/>
              </a:ext>
            </a:extLst>
          </p:cNvPr>
          <p:cNvCxnSpPr>
            <a:cxnSpLocks/>
          </p:cNvCxnSpPr>
          <p:nvPr/>
        </p:nvCxnSpPr>
        <p:spPr>
          <a:xfrm flipH="1">
            <a:off x="8655542" y="2369939"/>
            <a:ext cx="112820" cy="34223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DBF234F-DC49-15FC-DEA5-C3295823D942}"/>
              </a:ext>
            </a:extLst>
          </p:cNvPr>
          <p:cNvCxnSpPr>
            <a:cxnSpLocks/>
          </p:cNvCxnSpPr>
          <p:nvPr/>
        </p:nvCxnSpPr>
        <p:spPr>
          <a:xfrm flipH="1">
            <a:off x="8796759" y="2522339"/>
            <a:ext cx="124003" cy="20053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77F3A75-E19C-33FF-45E7-12565FAB70AA}"/>
              </a:ext>
            </a:extLst>
          </p:cNvPr>
          <p:cNvCxnSpPr>
            <a:cxnSpLocks/>
          </p:cNvCxnSpPr>
          <p:nvPr/>
        </p:nvCxnSpPr>
        <p:spPr>
          <a:xfrm flipH="1">
            <a:off x="8920762" y="2533890"/>
            <a:ext cx="51652" cy="3203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658421E-4567-4021-412C-FD44BBEC12A7}"/>
              </a:ext>
            </a:extLst>
          </p:cNvPr>
          <p:cNvCxnSpPr>
            <a:cxnSpLocks/>
          </p:cNvCxnSpPr>
          <p:nvPr/>
        </p:nvCxnSpPr>
        <p:spPr>
          <a:xfrm flipH="1">
            <a:off x="8430121" y="2394120"/>
            <a:ext cx="298442" cy="336117"/>
          </a:xfrm>
          <a:prstGeom prst="straightConnector1">
            <a:avLst/>
          </a:prstGeom>
          <a:ln w="28575">
            <a:solidFill>
              <a:srgbClr val="391EC6"/>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3703EEE-4FF6-8AB8-8F1E-DF53E12CF258}"/>
              </a:ext>
            </a:extLst>
          </p:cNvPr>
          <p:cNvCxnSpPr>
            <a:cxnSpLocks/>
          </p:cNvCxnSpPr>
          <p:nvPr/>
        </p:nvCxnSpPr>
        <p:spPr>
          <a:xfrm>
            <a:off x="8648295" y="2730237"/>
            <a:ext cx="0" cy="232455"/>
          </a:xfrm>
          <a:prstGeom prst="straightConnector1">
            <a:avLst/>
          </a:prstGeom>
          <a:ln w="28575">
            <a:solidFill>
              <a:srgbClr val="391EC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2FFD155-0645-4D2E-697A-90595F45A3F8}"/>
              </a:ext>
            </a:extLst>
          </p:cNvPr>
          <p:cNvCxnSpPr>
            <a:cxnSpLocks/>
          </p:cNvCxnSpPr>
          <p:nvPr/>
        </p:nvCxnSpPr>
        <p:spPr>
          <a:xfrm flipH="1">
            <a:off x="8482519" y="2685776"/>
            <a:ext cx="162370" cy="1773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1B79CF-8655-AEF1-6639-EE13D0AAAA33}"/>
              </a:ext>
            </a:extLst>
          </p:cNvPr>
          <p:cNvCxnSpPr>
            <a:cxnSpLocks/>
          </p:cNvCxnSpPr>
          <p:nvPr/>
        </p:nvCxnSpPr>
        <p:spPr>
          <a:xfrm flipH="1">
            <a:off x="8652705" y="2708043"/>
            <a:ext cx="144053" cy="1070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80E53CA-81B7-33AA-EE67-C45790BD7982}"/>
              </a:ext>
            </a:extLst>
          </p:cNvPr>
          <p:cNvCxnSpPr>
            <a:cxnSpLocks/>
          </p:cNvCxnSpPr>
          <p:nvPr/>
        </p:nvCxnSpPr>
        <p:spPr>
          <a:xfrm>
            <a:off x="8796758" y="2698893"/>
            <a:ext cx="0" cy="232455"/>
          </a:xfrm>
          <a:prstGeom prst="straightConnector1">
            <a:avLst/>
          </a:prstGeom>
          <a:ln w="28575">
            <a:solidFill>
              <a:srgbClr val="391EC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B8DAAC8-9919-4BC6-27D1-A0322C9AB469}"/>
              </a:ext>
            </a:extLst>
          </p:cNvPr>
          <p:cNvCxnSpPr>
            <a:cxnSpLocks/>
          </p:cNvCxnSpPr>
          <p:nvPr/>
        </p:nvCxnSpPr>
        <p:spPr>
          <a:xfrm flipH="1">
            <a:off x="8316123" y="2857868"/>
            <a:ext cx="124003" cy="200538"/>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EE4C2F4-CC74-041D-B2E9-3769BC2FD867}"/>
              </a:ext>
            </a:extLst>
          </p:cNvPr>
          <p:cNvCxnSpPr>
            <a:cxnSpLocks/>
          </p:cNvCxnSpPr>
          <p:nvPr/>
        </p:nvCxnSpPr>
        <p:spPr>
          <a:xfrm flipH="1">
            <a:off x="8644889" y="2964827"/>
            <a:ext cx="7816" cy="186411"/>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26F9434-3457-43F8-47C9-A8CDF1F60048}"/>
              </a:ext>
            </a:extLst>
          </p:cNvPr>
          <p:cNvCxnSpPr>
            <a:cxnSpLocks/>
          </p:cNvCxnSpPr>
          <p:nvPr/>
        </p:nvCxnSpPr>
        <p:spPr>
          <a:xfrm>
            <a:off x="8832971" y="2910087"/>
            <a:ext cx="87791" cy="14794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0B73D29-021E-B99F-6400-8EE0DEF55B66}"/>
              </a:ext>
            </a:extLst>
          </p:cNvPr>
          <p:cNvCxnSpPr>
            <a:cxnSpLocks/>
          </p:cNvCxnSpPr>
          <p:nvPr/>
        </p:nvCxnSpPr>
        <p:spPr>
          <a:xfrm flipH="1">
            <a:off x="8796757" y="2815120"/>
            <a:ext cx="124005" cy="241986"/>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FF8A57D-5DEC-440E-5E3E-C223EE1BEC67}"/>
              </a:ext>
            </a:extLst>
          </p:cNvPr>
          <p:cNvCxnSpPr>
            <a:cxnSpLocks/>
          </p:cNvCxnSpPr>
          <p:nvPr/>
        </p:nvCxnSpPr>
        <p:spPr>
          <a:xfrm flipH="1">
            <a:off x="8279926" y="2730237"/>
            <a:ext cx="124005" cy="241986"/>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0FBE65E2-29DF-BEC8-F9ED-6830C6E1F5C4}"/>
              </a:ext>
            </a:extLst>
          </p:cNvPr>
          <p:cNvCxnSpPr>
            <a:cxnSpLocks/>
          </p:cNvCxnSpPr>
          <p:nvPr/>
        </p:nvCxnSpPr>
        <p:spPr>
          <a:xfrm>
            <a:off x="8440126" y="2708043"/>
            <a:ext cx="0" cy="232455"/>
          </a:xfrm>
          <a:prstGeom prst="straightConnector1">
            <a:avLst/>
          </a:prstGeom>
          <a:ln w="28575">
            <a:solidFill>
              <a:srgbClr val="391EC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E961D53-631E-8D9A-5020-74E0ACF196BD}"/>
              </a:ext>
            </a:extLst>
          </p:cNvPr>
          <p:cNvCxnSpPr>
            <a:cxnSpLocks/>
          </p:cNvCxnSpPr>
          <p:nvPr/>
        </p:nvCxnSpPr>
        <p:spPr>
          <a:xfrm>
            <a:off x="8944174" y="2811448"/>
            <a:ext cx="8449" cy="196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AFD7F5F-ABF0-F52A-A390-A810DAE32480}"/>
              </a:ext>
            </a:extLst>
          </p:cNvPr>
          <p:cNvCxnSpPr>
            <a:cxnSpLocks/>
          </p:cNvCxnSpPr>
          <p:nvPr/>
        </p:nvCxnSpPr>
        <p:spPr>
          <a:xfrm flipH="1">
            <a:off x="7923295" y="2198539"/>
            <a:ext cx="1141519" cy="1769957"/>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E0BB8F10-C77A-0D67-7317-14500ED9ECCA}"/>
              </a:ext>
            </a:extLst>
          </p:cNvPr>
          <p:cNvCxnSpPr>
            <a:cxnSpLocks/>
          </p:cNvCxnSpPr>
          <p:nvPr/>
        </p:nvCxnSpPr>
        <p:spPr>
          <a:xfrm flipH="1">
            <a:off x="8005867" y="2774473"/>
            <a:ext cx="870999" cy="1238484"/>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261151EC-CE57-27C7-EBCF-A3A0C4154100}"/>
              </a:ext>
            </a:extLst>
          </p:cNvPr>
          <p:cNvCxnSpPr>
            <a:cxnSpLocks/>
          </p:cNvCxnSpPr>
          <p:nvPr/>
        </p:nvCxnSpPr>
        <p:spPr>
          <a:xfrm flipH="1">
            <a:off x="7837296" y="2154078"/>
            <a:ext cx="1135118" cy="1767759"/>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6686AD4-6631-879D-9BAD-E5DBEF786695}"/>
              </a:ext>
            </a:extLst>
          </p:cNvPr>
          <p:cNvCxnSpPr>
            <a:cxnSpLocks/>
          </p:cNvCxnSpPr>
          <p:nvPr/>
        </p:nvCxnSpPr>
        <p:spPr>
          <a:xfrm flipH="1">
            <a:off x="7769101" y="2583011"/>
            <a:ext cx="794603" cy="1254373"/>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8" name="TextBox 87">
                <a:extLst>
                  <a:ext uri="{FF2B5EF4-FFF2-40B4-BE49-F238E27FC236}">
                    <a16:creationId xmlns:a16="http://schemas.microsoft.com/office/drawing/2014/main" id="{D9AA69DF-CCA5-E912-4206-E713765312BA}"/>
                  </a:ext>
                </a:extLst>
              </p:cNvPr>
              <p:cNvSpPr txBox="1"/>
              <p:nvPr/>
            </p:nvSpPr>
            <p:spPr>
              <a:xfrm>
                <a:off x="9464464" y="600163"/>
                <a:ext cx="324128" cy="30777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sz="1400" b="0" i="1" smtClean="0">
                          <a:solidFill>
                            <a:srgbClr val="0070C0"/>
                          </a:solidFill>
                          <a:latin typeface="Cambria Math" panose="02040503050406030204" pitchFamily="18" charset="0"/>
                        </a:rPr>
                        <m:t>𝛾</m:t>
                      </m:r>
                    </m:oMath>
                  </m:oMathPara>
                </a14:m>
                <a:endParaRPr lang="en-GB" sz="1400" dirty="0">
                  <a:solidFill>
                    <a:srgbClr val="0070C0"/>
                  </a:solidFill>
                </a:endParaRPr>
              </a:p>
            </p:txBody>
          </p:sp>
        </mc:Choice>
        <mc:Fallback>
          <p:sp>
            <p:nvSpPr>
              <p:cNvPr id="88" name="TextBox 87">
                <a:extLst>
                  <a:ext uri="{FF2B5EF4-FFF2-40B4-BE49-F238E27FC236}">
                    <a16:creationId xmlns:a16="http://schemas.microsoft.com/office/drawing/2014/main" id="{D9AA69DF-CCA5-E912-4206-E713765312BA}"/>
                  </a:ext>
                </a:extLst>
              </p:cNvPr>
              <p:cNvSpPr txBox="1">
                <a:spLocks noRot="1" noChangeAspect="1" noMove="1" noResize="1" noEditPoints="1" noAdjustHandles="1" noChangeArrowheads="1" noChangeShapeType="1" noTextEdit="1"/>
              </p:cNvSpPr>
              <p:nvPr/>
            </p:nvSpPr>
            <p:spPr>
              <a:xfrm>
                <a:off x="9464464" y="600163"/>
                <a:ext cx="324128" cy="30777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89" name="TextBox 88">
                <a:extLst>
                  <a:ext uri="{FF2B5EF4-FFF2-40B4-BE49-F238E27FC236}">
                    <a16:creationId xmlns:a16="http://schemas.microsoft.com/office/drawing/2014/main" id="{47CC9519-EBA8-6FA0-1F83-7A90BCD15C7D}"/>
                  </a:ext>
                </a:extLst>
              </p:cNvPr>
              <p:cNvSpPr txBox="1"/>
              <p:nvPr/>
            </p:nvSpPr>
            <p:spPr>
              <a:xfrm>
                <a:off x="8986246" y="2188856"/>
                <a:ext cx="426207" cy="30777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lang="en-US" sz="1400" b="0" i="1" smtClean="0">
                              <a:solidFill>
                                <a:srgbClr val="FF0000"/>
                              </a:solidFill>
                              <a:latin typeface="Cambria Math" panose="02040503050406030204" pitchFamily="18" charset="0"/>
                            </a:rPr>
                          </m:ctrlPr>
                        </m:sSupPr>
                        <m:e>
                          <m:r>
                            <a:rPr lang="en-US" sz="1400" b="0" i="1" smtClean="0">
                              <a:solidFill>
                                <a:srgbClr val="FF0000"/>
                              </a:solidFill>
                              <a:latin typeface="Cambria Math" panose="02040503050406030204" pitchFamily="18" charset="0"/>
                            </a:rPr>
                            <m:t>𝑒</m:t>
                          </m:r>
                        </m:e>
                        <m:sup>
                          <m:r>
                            <a:rPr lang="en-US" sz="1400" b="0" i="1" smtClean="0">
                              <a:solidFill>
                                <a:srgbClr val="FF0000"/>
                              </a:solidFill>
                              <a:latin typeface="Cambria Math" panose="02040503050406030204" pitchFamily="18" charset="0"/>
                            </a:rPr>
                            <m:t>+</m:t>
                          </m:r>
                        </m:sup>
                      </m:sSup>
                    </m:oMath>
                  </m:oMathPara>
                </a14:m>
                <a:endParaRPr lang="en-GB" sz="1400" dirty="0">
                  <a:solidFill>
                    <a:srgbClr val="FF0000"/>
                  </a:solidFill>
                </a:endParaRPr>
              </a:p>
            </p:txBody>
          </p:sp>
        </mc:Choice>
        <mc:Fallback>
          <p:sp>
            <p:nvSpPr>
              <p:cNvPr id="89" name="TextBox 88">
                <a:extLst>
                  <a:ext uri="{FF2B5EF4-FFF2-40B4-BE49-F238E27FC236}">
                    <a16:creationId xmlns:a16="http://schemas.microsoft.com/office/drawing/2014/main" id="{47CC9519-EBA8-6FA0-1F83-7A90BCD15C7D}"/>
                  </a:ext>
                </a:extLst>
              </p:cNvPr>
              <p:cNvSpPr txBox="1">
                <a:spLocks noRot="1" noChangeAspect="1" noMove="1" noResize="1" noEditPoints="1" noAdjustHandles="1" noChangeArrowheads="1" noChangeShapeType="1" noTextEdit="1"/>
              </p:cNvSpPr>
              <p:nvPr/>
            </p:nvSpPr>
            <p:spPr>
              <a:xfrm>
                <a:off x="8986246" y="2188856"/>
                <a:ext cx="426207" cy="30777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90" name="TextBox 89">
                <a:extLst>
                  <a:ext uri="{FF2B5EF4-FFF2-40B4-BE49-F238E27FC236}">
                    <a16:creationId xmlns:a16="http://schemas.microsoft.com/office/drawing/2014/main" id="{8C7CDF42-6CD4-5473-D585-BD38F96F9442}"/>
                  </a:ext>
                </a:extLst>
              </p:cNvPr>
              <p:cNvSpPr txBox="1"/>
              <p:nvPr/>
            </p:nvSpPr>
            <p:spPr>
              <a:xfrm>
                <a:off x="8613087" y="2004911"/>
                <a:ext cx="426206" cy="307777"/>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p>
                        <m:sSupPr>
                          <m:ctrlPr>
                            <a:rPr lang="en-US" sz="1400" b="0" i="1" smtClean="0">
                              <a:solidFill>
                                <a:srgbClr val="391EC6"/>
                              </a:solidFill>
                              <a:latin typeface="Cambria Math" panose="02040503050406030204" pitchFamily="18" charset="0"/>
                            </a:rPr>
                          </m:ctrlPr>
                        </m:sSupPr>
                        <m:e>
                          <m:r>
                            <a:rPr lang="en-US" sz="1400" b="0" i="1" smtClean="0">
                              <a:solidFill>
                                <a:srgbClr val="391EC6"/>
                              </a:solidFill>
                              <a:latin typeface="Cambria Math" panose="02040503050406030204" pitchFamily="18" charset="0"/>
                            </a:rPr>
                            <m:t>𝑒</m:t>
                          </m:r>
                        </m:e>
                        <m:sup>
                          <m:r>
                            <a:rPr lang="en-US" sz="1400" b="0" i="1" smtClean="0">
                              <a:solidFill>
                                <a:srgbClr val="391EC6"/>
                              </a:solidFill>
                              <a:latin typeface="Cambria Math" panose="02040503050406030204" pitchFamily="18" charset="0"/>
                            </a:rPr>
                            <m:t>−</m:t>
                          </m:r>
                        </m:sup>
                      </m:sSup>
                    </m:oMath>
                  </m:oMathPara>
                </a14:m>
                <a:endParaRPr lang="en-GB" sz="1400" dirty="0">
                  <a:solidFill>
                    <a:srgbClr val="391EC6"/>
                  </a:solidFill>
                </a:endParaRPr>
              </a:p>
            </p:txBody>
          </p:sp>
        </mc:Choice>
        <mc:Fallback>
          <p:sp>
            <p:nvSpPr>
              <p:cNvPr id="90" name="TextBox 89">
                <a:extLst>
                  <a:ext uri="{FF2B5EF4-FFF2-40B4-BE49-F238E27FC236}">
                    <a16:creationId xmlns:a16="http://schemas.microsoft.com/office/drawing/2014/main" id="{8C7CDF42-6CD4-5473-D585-BD38F96F9442}"/>
                  </a:ext>
                </a:extLst>
              </p:cNvPr>
              <p:cNvSpPr txBox="1">
                <a:spLocks noRot="1" noChangeAspect="1" noMove="1" noResize="1" noEditPoints="1" noAdjustHandles="1" noChangeArrowheads="1" noChangeShapeType="1" noTextEdit="1"/>
              </p:cNvSpPr>
              <p:nvPr/>
            </p:nvSpPr>
            <p:spPr>
              <a:xfrm>
                <a:off x="8613087" y="2004911"/>
                <a:ext cx="426206" cy="307777"/>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86637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par>
                                <p:cTn id="50" presetID="10"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500"/>
                                        <p:tgtEl>
                                          <p:spTgt spid="60"/>
                                        </p:tgtEl>
                                      </p:cBhvr>
                                    </p:animEffect>
                                  </p:childTnLst>
                                </p:cTn>
                              </p:par>
                              <p:par>
                                <p:cTn id="53" presetID="10"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par>
                                <p:cTn id="56" presetID="10" presetClass="entr" presetSubtype="0" fill="hold" nodeType="with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500"/>
                                        <p:tgtEl>
                                          <p:spTgt spid="65"/>
                                        </p:tgtEl>
                                      </p:cBhvr>
                                    </p:animEffect>
                                  </p:childTnLst>
                                </p:cTn>
                              </p:par>
                              <p:par>
                                <p:cTn id="59" presetID="10" presetClass="entr" presetSubtype="0" fill="hold" nodeType="with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fade">
                                      <p:cBhvr>
                                        <p:cTn id="61" dur="500"/>
                                        <p:tgtEl>
                                          <p:spTgt spid="67"/>
                                        </p:tgtEl>
                                      </p:cBhvr>
                                    </p:animEffect>
                                  </p:childTnLst>
                                </p:cTn>
                              </p:par>
                              <p:par>
                                <p:cTn id="62" presetID="10" presetClass="entr" presetSubtype="0" fill="hold" nodeType="with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fade">
                                      <p:cBhvr>
                                        <p:cTn id="64" dur="500"/>
                                        <p:tgtEl>
                                          <p:spTgt spid="73"/>
                                        </p:tgtEl>
                                      </p:cBhvr>
                                    </p:animEffect>
                                  </p:childTnLst>
                                </p:cTn>
                              </p:par>
                              <p:par>
                                <p:cTn id="65" presetID="10" presetClass="entr" presetSubtype="0" fill="hold" nodeType="with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fade">
                                      <p:cBhvr>
                                        <p:cTn id="67" dur="500"/>
                                        <p:tgtEl>
                                          <p:spTgt spid="81"/>
                                        </p:tgtEl>
                                      </p:cBhvr>
                                    </p:animEffect>
                                  </p:childTnLst>
                                </p:cTn>
                              </p:par>
                              <p:par>
                                <p:cTn id="68" presetID="10" presetClass="entr" presetSubtype="0" fill="hold" nodeType="withEffect">
                                  <p:stCondLst>
                                    <p:cond delay="0"/>
                                  </p:stCondLst>
                                  <p:childTnLst>
                                    <p:set>
                                      <p:cBhvr>
                                        <p:cTn id="69" dur="1" fill="hold">
                                          <p:stCondLst>
                                            <p:cond delay="0"/>
                                          </p:stCondLst>
                                        </p:cTn>
                                        <p:tgtEl>
                                          <p:spTgt spid="85"/>
                                        </p:tgtEl>
                                        <p:attrNameLst>
                                          <p:attrName>style.visibility</p:attrName>
                                        </p:attrNameLst>
                                      </p:cBhvr>
                                      <p:to>
                                        <p:strVal val="visible"/>
                                      </p:to>
                                    </p:set>
                                    <p:animEffect transition="in" filter="fade">
                                      <p:cBhvr>
                                        <p:cTn id="70" dur="500"/>
                                        <p:tgtEl>
                                          <p:spTgt spid="8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fade">
                                      <p:cBhvr>
                                        <p:cTn id="73" dur="500"/>
                                        <p:tgtEl>
                                          <p:spTgt spid="8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9"/>
                                        </p:tgtEl>
                                        <p:attrNameLst>
                                          <p:attrName>style.visibility</p:attrName>
                                        </p:attrNameLst>
                                      </p:cBhvr>
                                      <p:to>
                                        <p:strVal val="visible"/>
                                      </p:to>
                                    </p:set>
                                    <p:animEffect transition="in" filter="fade">
                                      <p:cBhvr>
                                        <p:cTn id="76" dur="500"/>
                                        <p:tgtEl>
                                          <p:spTgt spid="8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90"/>
                                        </p:tgtEl>
                                        <p:attrNameLst>
                                          <p:attrName>style.visibility</p:attrName>
                                        </p:attrNameLst>
                                      </p:cBhvr>
                                      <p:to>
                                        <p:strVal val="visible"/>
                                      </p:to>
                                    </p:set>
                                    <p:animEffect transition="in" filter="fade">
                                      <p:cBhvr>
                                        <p:cTn id="7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B4A23F-8693-B97A-6DAE-E5FA977EF22A}"/>
              </a:ext>
            </a:extLst>
          </p:cNvPr>
          <p:cNvSpPr txBox="1"/>
          <p:nvPr/>
        </p:nvSpPr>
        <p:spPr>
          <a:xfrm>
            <a:off x="0" y="0"/>
            <a:ext cx="12192000" cy="461665"/>
          </a:xfrm>
          <a:prstGeom prst="rect">
            <a:avLst/>
          </a:prstGeom>
          <a:solidFill>
            <a:schemeClr val="bg1"/>
          </a:solidFill>
        </p:spPr>
        <p:txBody>
          <a:bodyPr wrap="square" rtlCol="0">
            <a:spAutoFit/>
          </a:bodyPr>
          <a:lstStyle/>
          <a:p>
            <a:pPr algn="ctr"/>
            <a:r>
              <a:rPr lang="en-GB" sz="2400" b="1" dirty="0"/>
              <a:t>Supernovae, </a:t>
            </a:r>
            <a:r>
              <a:rPr lang="en-GB" sz="2400" b="1" dirty="0" err="1"/>
              <a:t>kilonovae</a:t>
            </a:r>
            <a:r>
              <a:rPr lang="en-GB" sz="2400" b="1" dirty="0"/>
              <a:t>, gamma-ray bursts, gravitational wave bursts, fast radio bursts </a:t>
            </a:r>
          </a:p>
        </p:txBody>
      </p:sp>
      <p:sp>
        <p:nvSpPr>
          <p:cNvPr id="14" name="TextBox 13">
            <a:extLst>
              <a:ext uri="{FF2B5EF4-FFF2-40B4-BE49-F238E27FC236}">
                <a16:creationId xmlns:a16="http://schemas.microsoft.com/office/drawing/2014/main" id="{ED2EEA90-1BB4-9A93-0C91-4893A1434581}"/>
              </a:ext>
            </a:extLst>
          </p:cNvPr>
          <p:cNvSpPr txBox="1"/>
          <p:nvPr/>
        </p:nvSpPr>
        <p:spPr>
          <a:xfrm>
            <a:off x="7737384" y="480303"/>
            <a:ext cx="4353715" cy="3539430"/>
          </a:xfrm>
          <a:prstGeom prst="rect">
            <a:avLst/>
          </a:prstGeom>
          <a:noFill/>
          <a:ln>
            <a:solidFill>
              <a:srgbClr val="0070C0"/>
            </a:solidFill>
          </a:ln>
        </p:spPr>
        <p:txBody>
          <a:bodyPr wrap="square" rtlCol="0">
            <a:spAutoFit/>
          </a:bodyPr>
          <a:lstStyle/>
          <a:p>
            <a:r>
              <a:rPr lang="en-GB" sz="1400" dirty="0"/>
              <a:t>New types of multi-messenger transient astronomical sources are being discovered. Violent phenomena involved in their activity result in particles acceleration. Properties of synchrotron (SKA) and inverse Compton (CTA) (</a:t>
            </a:r>
            <a:r>
              <a:rPr lang="en-GB" sz="1400" i="1" dirty="0">
                <a:solidFill>
                  <a:srgbClr val="0070C0"/>
                </a:solidFill>
              </a:rPr>
              <a:t>or Bremsstrahlung, or pion production and decay</a:t>
            </a:r>
            <a:r>
              <a:rPr lang="en-GB" sz="1400" dirty="0">
                <a:solidFill>
                  <a:srgbClr val="0070C0"/>
                </a:solidFill>
              </a:rPr>
              <a:t>?</a:t>
            </a:r>
            <a:r>
              <a:rPr lang="en-GB" sz="1400" dirty="0"/>
              <a:t>) emission provide diagnostics of (</a:t>
            </a:r>
            <a:r>
              <a:rPr lang="en-GB" sz="1400" i="1" dirty="0">
                <a:solidFill>
                  <a:srgbClr val="0070C0"/>
                </a:solidFill>
              </a:rPr>
              <a:t>yet uncertain</a:t>
            </a:r>
            <a:r>
              <a:rPr lang="en-GB" sz="1400" dirty="0"/>
              <a:t>) physical processes involved. </a:t>
            </a:r>
          </a:p>
          <a:p>
            <a:endParaRPr lang="en-GB" sz="1400" dirty="0"/>
          </a:p>
          <a:p>
            <a:r>
              <a:rPr lang="en-GB" sz="1400" dirty="0"/>
              <a:t>Existing Cherenkov telescopes (HESS, MAGIC) started to detect TeV emission from long GRBs, in the afterglow phase</a:t>
            </a:r>
            <a:r>
              <a:rPr lang="en-GB" sz="1400" i="1" dirty="0">
                <a:solidFill>
                  <a:srgbClr val="0070C0"/>
                </a:solidFill>
              </a:rPr>
              <a:t>. The nature of this emission is uncertain</a:t>
            </a:r>
            <a:r>
              <a:rPr lang="en-GB" sz="1400" dirty="0"/>
              <a:t>. It can be inverse Compton scattering by electrons in relativistic outflow, but the spectral properties of the signal do not match the model. It can possibly be an extreme example of synchrotron emission (hence stretching from radio to very-high-energy gamma-rays.</a:t>
            </a:r>
          </a:p>
        </p:txBody>
      </p:sp>
      <p:sp>
        <p:nvSpPr>
          <p:cNvPr id="18" name="TextBox 17">
            <a:extLst>
              <a:ext uri="{FF2B5EF4-FFF2-40B4-BE49-F238E27FC236}">
                <a16:creationId xmlns:a16="http://schemas.microsoft.com/office/drawing/2014/main" id="{76DB0F29-4EB7-5BF9-7B8E-55E620C96E9B}"/>
              </a:ext>
            </a:extLst>
          </p:cNvPr>
          <p:cNvSpPr txBox="1"/>
          <p:nvPr/>
        </p:nvSpPr>
        <p:spPr>
          <a:xfrm>
            <a:off x="7737385" y="4421096"/>
            <a:ext cx="4353714" cy="2246769"/>
          </a:xfrm>
          <a:prstGeom prst="rect">
            <a:avLst/>
          </a:prstGeom>
          <a:noFill/>
          <a:ln>
            <a:solidFill>
              <a:srgbClr val="0070C0"/>
            </a:solidFill>
          </a:ln>
        </p:spPr>
        <p:txBody>
          <a:bodyPr wrap="square" rtlCol="0">
            <a:spAutoFit/>
          </a:bodyPr>
          <a:lstStyle/>
          <a:p>
            <a:r>
              <a:rPr lang="en-GB" sz="1400" dirty="0"/>
              <a:t>CTA is specially designed for fast re-pointing for observations of GRB afterglows. It will start to uncover the GRB source population in TeV range. </a:t>
            </a:r>
          </a:p>
          <a:p>
            <a:endParaRPr lang="en-GB" sz="1400" dirty="0"/>
          </a:p>
          <a:p>
            <a:r>
              <a:rPr lang="en-GB" sz="1400" dirty="0"/>
              <a:t>SKA (and its precursors) will be able to catch the GRB afterglows earlier than existing telescopes, at the phase where the emission is still optically thick (self-absorption). Possibly observe afterglows simultaneously with CTA, to constrain the properties of relativistic outflow from which TeV emission comes. </a:t>
            </a:r>
          </a:p>
        </p:txBody>
      </p:sp>
      <p:pic>
        <p:nvPicPr>
          <p:cNvPr id="2" name="Picture 1">
            <a:extLst>
              <a:ext uri="{FF2B5EF4-FFF2-40B4-BE49-F238E27FC236}">
                <a16:creationId xmlns:a16="http://schemas.microsoft.com/office/drawing/2014/main" id="{945BA73F-4B22-F9B0-0964-EB0842DB084B}"/>
              </a:ext>
            </a:extLst>
          </p:cNvPr>
          <p:cNvPicPr>
            <a:picLocks noChangeAspect="1"/>
          </p:cNvPicPr>
          <p:nvPr/>
        </p:nvPicPr>
        <p:blipFill rotWithShape="1">
          <a:blip r:embed="rId2"/>
          <a:srcRect t="5368"/>
          <a:stretch/>
        </p:blipFill>
        <p:spPr>
          <a:xfrm>
            <a:off x="189073" y="454168"/>
            <a:ext cx="3956490" cy="3080437"/>
          </a:xfrm>
          <a:prstGeom prst="rect">
            <a:avLst/>
          </a:prstGeom>
        </p:spPr>
      </p:pic>
      <p:pic>
        <p:nvPicPr>
          <p:cNvPr id="7" name="Picture 6">
            <a:extLst>
              <a:ext uri="{FF2B5EF4-FFF2-40B4-BE49-F238E27FC236}">
                <a16:creationId xmlns:a16="http://schemas.microsoft.com/office/drawing/2014/main" id="{59F02066-B2EA-9975-8EDC-DAE1BC4F3B6E}"/>
              </a:ext>
            </a:extLst>
          </p:cNvPr>
          <p:cNvPicPr>
            <a:picLocks noChangeAspect="1"/>
          </p:cNvPicPr>
          <p:nvPr/>
        </p:nvPicPr>
        <p:blipFill rotWithShape="1">
          <a:blip r:embed="rId3"/>
          <a:srcRect t="5966" b="201"/>
          <a:stretch/>
        </p:blipFill>
        <p:spPr>
          <a:xfrm>
            <a:off x="416689" y="3534605"/>
            <a:ext cx="3622876" cy="3047236"/>
          </a:xfrm>
          <a:prstGeom prst="rect">
            <a:avLst/>
          </a:prstGeom>
        </p:spPr>
      </p:pic>
      <p:pic>
        <p:nvPicPr>
          <p:cNvPr id="8" name="Picture 7">
            <a:extLst>
              <a:ext uri="{FF2B5EF4-FFF2-40B4-BE49-F238E27FC236}">
                <a16:creationId xmlns:a16="http://schemas.microsoft.com/office/drawing/2014/main" id="{69B3EA2A-AF55-0FD6-2314-727C8953F3B7}"/>
              </a:ext>
            </a:extLst>
          </p:cNvPr>
          <p:cNvPicPr>
            <a:picLocks noChangeAspect="1"/>
          </p:cNvPicPr>
          <p:nvPr/>
        </p:nvPicPr>
        <p:blipFill>
          <a:blip r:embed="rId4"/>
          <a:stretch>
            <a:fillRect/>
          </a:stretch>
        </p:blipFill>
        <p:spPr>
          <a:xfrm>
            <a:off x="4039565" y="3897167"/>
            <a:ext cx="3311942" cy="2322112"/>
          </a:xfrm>
          <a:prstGeom prst="rect">
            <a:avLst/>
          </a:prstGeom>
        </p:spPr>
      </p:pic>
      <p:pic>
        <p:nvPicPr>
          <p:cNvPr id="9" name="Picture 8">
            <a:extLst>
              <a:ext uri="{FF2B5EF4-FFF2-40B4-BE49-F238E27FC236}">
                <a16:creationId xmlns:a16="http://schemas.microsoft.com/office/drawing/2014/main" id="{8B47B6B4-0497-8F02-6392-9C9E8F20A000}"/>
              </a:ext>
            </a:extLst>
          </p:cNvPr>
          <p:cNvPicPr>
            <a:picLocks noChangeAspect="1"/>
          </p:cNvPicPr>
          <p:nvPr/>
        </p:nvPicPr>
        <p:blipFill rotWithShape="1">
          <a:blip r:embed="rId5"/>
          <a:srcRect t="5145"/>
          <a:stretch/>
        </p:blipFill>
        <p:spPr>
          <a:xfrm>
            <a:off x="4145563" y="824227"/>
            <a:ext cx="3205944" cy="2319452"/>
          </a:xfrm>
          <a:prstGeom prst="rect">
            <a:avLst/>
          </a:prstGeom>
        </p:spPr>
      </p:pic>
    </p:spTree>
    <p:extLst>
      <p:ext uri="{BB962C8B-B14F-4D97-AF65-F5344CB8AC3E}">
        <p14:creationId xmlns:p14="http://schemas.microsoft.com/office/powerpoint/2010/main" val="58752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54332D-08D8-5C37-D2F9-FD9C50478B52}"/>
              </a:ext>
            </a:extLst>
          </p:cNvPr>
          <p:cNvSpPr txBox="1"/>
          <p:nvPr/>
        </p:nvSpPr>
        <p:spPr>
          <a:xfrm>
            <a:off x="0" y="0"/>
            <a:ext cx="12192000" cy="461665"/>
          </a:xfrm>
          <a:prstGeom prst="rect">
            <a:avLst/>
          </a:prstGeom>
          <a:solidFill>
            <a:schemeClr val="bg1"/>
          </a:solidFill>
        </p:spPr>
        <p:txBody>
          <a:bodyPr wrap="square" rtlCol="0">
            <a:spAutoFit/>
          </a:bodyPr>
          <a:lstStyle/>
          <a:p>
            <a:pPr algn="ctr"/>
            <a:r>
              <a:rPr lang="en-GB" sz="2400" b="1" dirty="0"/>
              <a:t>Active Galactic Nuclei, radio galaxies</a:t>
            </a:r>
          </a:p>
        </p:txBody>
      </p:sp>
      <p:sp>
        <p:nvSpPr>
          <p:cNvPr id="5" name="TextBox 4">
            <a:extLst>
              <a:ext uri="{FF2B5EF4-FFF2-40B4-BE49-F238E27FC236}">
                <a16:creationId xmlns:a16="http://schemas.microsoft.com/office/drawing/2014/main" id="{96A5E5C8-2686-00C9-313B-EB0288126C5B}"/>
              </a:ext>
            </a:extLst>
          </p:cNvPr>
          <p:cNvSpPr txBox="1"/>
          <p:nvPr/>
        </p:nvSpPr>
        <p:spPr>
          <a:xfrm>
            <a:off x="7737384" y="480303"/>
            <a:ext cx="4353715" cy="3754874"/>
          </a:xfrm>
          <a:prstGeom prst="rect">
            <a:avLst/>
          </a:prstGeom>
          <a:noFill/>
          <a:ln>
            <a:solidFill>
              <a:srgbClr val="0070C0"/>
            </a:solidFill>
          </a:ln>
        </p:spPr>
        <p:txBody>
          <a:bodyPr wrap="square" rtlCol="0">
            <a:spAutoFit/>
          </a:bodyPr>
          <a:lstStyle/>
          <a:p>
            <a:r>
              <a:rPr lang="en-GB" sz="1400" dirty="0"/>
              <a:t>Very-high-energy gamma-ray emission is currently predominantly detected from blazars, radio-loud AGN with jets aligned along the line of sight. Location of “blazar zone”, region of Doppler-boosted gamma-ray emission, is </a:t>
            </a:r>
            <a:r>
              <a:rPr lang="en-GB" sz="1400" i="1" dirty="0">
                <a:solidFill>
                  <a:srgbClr val="0070C0"/>
                </a:solidFill>
              </a:rPr>
              <a:t>uncertain</a:t>
            </a:r>
            <a:r>
              <a:rPr lang="en-GB" sz="1400" dirty="0"/>
              <a:t>. Fast variability suggests its origin close to supermassive black hole. However, TeV gamma-rays cannot escape from this region, because of pair production of ultraviolet radiation from accretion flow. </a:t>
            </a:r>
          </a:p>
          <a:p>
            <a:endParaRPr lang="en-GB" sz="1400" dirty="0"/>
          </a:p>
          <a:p>
            <a:r>
              <a:rPr lang="en-GB" sz="1400" dirty="0"/>
              <a:t>“Mainstream” point of view is that gamma-rays are generated in tiny clumps far away from the black hole in 1-100 pc-scale jets (often resolved in radio VLBI). </a:t>
            </a:r>
          </a:p>
          <a:p>
            <a:endParaRPr lang="en-GB" sz="1400" dirty="0"/>
          </a:p>
          <a:p>
            <a:r>
              <a:rPr lang="en-GB" sz="1400" dirty="0"/>
              <a:t>AGN jets may be powered by acceleration of protons (rather than electrons). This can be tested via detection of neutrinos from (</a:t>
            </a:r>
            <a:r>
              <a:rPr lang="en-GB" sz="1400" i="1" dirty="0">
                <a:solidFill>
                  <a:srgbClr val="0070C0"/>
                </a:solidFill>
              </a:rPr>
              <a:t>radio-brightest, gamma-ray brightest</a:t>
            </a:r>
            <a:r>
              <a:rPr lang="en-GB" sz="1400" dirty="0"/>
              <a:t>?) AGN.</a:t>
            </a:r>
          </a:p>
        </p:txBody>
      </p:sp>
      <p:pic>
        <p:nvPicPr>
          <p:cNvPr id="9" name="Picture 8">
            <a:extLst>
              <a:ext uri="{FF2B5EF4-FFF2-40B4-BE49-F238E27FC236}">
                <a16:creationId xmlns:a16="http://schemas.microsoft.com/office/drawing/2014/main" id="{6C306783-FEE0-3C39-FFB1-12AD5E1A2EE5}"/>
              </a:ext>
            </a:extLst>
          </p:cNvPr>
          <p:cNvPicPr>
            <a:picLocks noChangeAspect="1"/>
          </p:cNvPicPr>
          <p:nvPr/>
        </p:nvPicPr>
        <p:blipFill>
          <a:blip r:embed="rId2"/>
          <a:stretch>
            <a:fillRect/>
          </a:stretch>
        </p:blipFill>
        <p:spPr>
          <a:xfrm>
            <a:off x="140824" y="352565"/>
            <a:ext cx="3543993" cy="2534460"/>
          </a:xfrm>
          <a:prstGeom prst="rect">
            <a:avLst/>
          </a:prstGeom>
        </p:spPr>
      </p:pic>
      <p:pic>
        <p:nvPicPr>
          <p:cNvPr id="11" name="Picture 10">
            <a:extLst>
              <a:ext uri="{FF2B5EF4-FFF2-40B4-BE49-F238E27FC236}">
                <a16:creationId xmlns:a16="http://schemas.microsoft.com/office/drawing/2014/main" id="{9C46A218-9548-E38B-91E8-E9C6E8B223A8}"/>
              </a:ext>
            </a:extLst>
          </p:cNvPr>
          <p:cNvPicPr>
            <a:picLocks noChangeAspect="1"/>
          </p:cNvPicPr>
          <p:nvPr/>
        </p:nvPicPr>
        <p:blipFill>
          <a:blip r:embed="rId3"/>
          <a:stretch>
            <a:fillRect/>
          </a:stretch>
        </p:blipFill>
        <p:spPr>
          <a:xfrm>
            <a:off x="252987" y="2931812"/>
            <a:ext cx="1593002" cy="1955320"/>
          </a:xfrm>
          <a:prstGeom prst="rect">
            <a:avLst/>
          </a:prstGeom>
        </p:spPr>
      </p:pic>
      <p:sp>
        <p:nvSpPr>
          <p:cNvPr id="12" name="TextBox 11">
            <a:extLst>
              <a:ext uri="{FF2B5EF4-FFF2-40B4-BE49-F238E27FC236}">
                <a16:creationId xmlns:a16="http://schemas.microsoft.com/office/drawing/2014/main" id="{ADD483CA-34A3-4C59-00C6-5D1023AB8822}"/>
              </a:ext>
            </a:extLst>
          </p:cNvPr>
          <p:cNvSpPr txBox="1"/>
          <p:nvPr/>
        </p:nvSpPr>
        <p:spPr>
          <a:xfrm>
            <a:off x="2700827" y="2777924"/>
            <a:ext cx="1196418" cy="307777"/>
          </a:xfrm>
          <a:prstGeom prst="rect">
            <a:avLst/>
          </a:prstGeom>
          <a:noFill/>
        </p:spPr>
        <p:txBody>
          <a:bodyPr wrap="none" rtlCol="0">
            <a:spAutoFit/>
          </a:bodyPr>
          <a:lstStyle/>
          <a:p>
            <a:r>
              <a:rPr lang="en-GB" sz="1400" dirty="0">
                <a:solidFill>
                  <a:schemeClr val="bg1"/>
                </a:solidFill>
              </a:rPr>
              <a:t>IC310, MAGIC</a:t>
            </a:r>
          </a:p>
        </p:txBody>
      </p:sp>
      <p:pic>
        <p:nvPicPr>
          <p:cNvPr id="14" name="Picture 13">
            <a:extLst>
              <a:ext uri="{FF2B5EF4-FFF2-40B4-BE49-F238E27FC236}">
                <a16:creationId xmlns:a16="http://schemas.microsoft.com/office/drawing/2014/main" id="{9736DF92-D00B-F61C-9112-53E6EE17841A}"/>
              </a:ext>
            </a:extLst>
          </p:cNvPr>
          <p:cNvPicPr>
            <a:picLocks noChangeAspect="1"/>
          </p:cNvPicPr>
          <p:nvPr/>
        </p:nvPicPr>
        <p:blipFill>
          <a:blip r:embed="rId4"/>
          <a:stretch>
            <a:fillRect/>
          </a:stretch>
        </p:blipFill>
        <p:spPr>
          <a:xfrm>
            <a:off x="3825641" y="502379"/>
            <a:ext cx="3543993" cy="2429433"/>
          </a:xfrm>
          <a:prstGeom prst="rect">
            <a:avLst/>
          </a:prstGeom>
        </p:spPr>
      </p:pic>
      <p:sp>
        <p:nvSpPr>
          <p:cNvPr id="15" name="TextBox 14">
            <a:extLst>
              <a:ext uri="{FF2B5EF4-FFF2-40B4-BE49-F238E27FC236}">
                <a16:creationId xmlns:a16="http://schemas.microsoft.com/office/drawing/2014/main" id="{29EBEB81-3D08-9655-90D3-D8FF6327FB29}"/>
              </a:ext>
            </a:extLst>
          </p:cNvPr>
          <p:cNvSpPr txBox="1"/>
          <p:nvPr/>
        </p:nvSpPr>
        <p:spPr>
          <a:xfrm>
            <a:off x="1856876" y="2748524"/>
            <a:ext cx="2227854" cy="276999"/>
          </a:xfrm>
          <a:prstGeom prst="rect">
            <a:avLst/>
          </a:prstGeom>
          <a:noFill/>
        </p:spPr>
        <p:txBody>
          <a:bodyPr wrap="none" rtlCol="0">
            <a:spAutoFit/>
          </a:bodyPr>
          <a:lstStyle/>
          <a:p>
            <a:r>
              <a:rPr lang="en-GB" sz="1200" dirty="0">
                <a:hlinkClick r:id="rId5"/>
              </a:rPr>
              <a:t>https://arxiv.org/abs/1412.4936</a:t>
            </a:r>
            <a:r>
              <a:rPr lang="en-GB" sz="1200" dirty="0"/>
              <a:t> </a:t>
            </a:r>
          </a:p>
        </p:txBody>
      </p:sp>
      <p:sp>
        <p:nvSpPr>
          <p:cNvPr id="16" name="TextBox 15">
            <a:extLst>
              <a:ext uri="{FF2B5EF4-FFF2-40B4-BE49-F238E27FC236}">
                <a16:creationId xmlns:a16="http://schemas.microsoft.com/office/drawing/2014/main" id="{E3A6A7F3-9DCF-853B-0DA5-F41A7FC0FABC}"/>
              </a:ext>
            </a:extLst>
          </p:cNvPr>
          <p:cNvSpPr txBox="1"/>
          <p:nvPr/>
        </p:nvSpPr>
        <p:spPr>
          <a:xfrm>
            <a:off x="7737384" y="4334623"/>
            <a:ext cx="4353715" cy="2462213"/>
          </a:xfrm>
          <a:prstGeom prst="rect">
            <a:avLst/>
          </a:prstGeom>
          <a:noFill/>
          <a:ln>
            <a:solidFill>
              <a:srgbClr val="0070C0"/>
            </a:solidFill>
          </a:ln>
        </p:spPr>
        <p:txBody>
          <a:bodyPr wrap="square" rtlCol="0">
            <a:spAutoFit/>
          </a:bodyPr>
          <a:lstStyle/>
          <a:p>
            <a:r>
              <a:rPr lang="en-GB" sz="1400" dirty="0"/>
              <a:t>CTA will start to routinely sample fast (minutes-to-days, depending on the black hole mass scale) variability of emission in blazars and radio galaxies. By the time of SKA1 operations, more powerful neutrino telescopes (KM3NET, IceCube-Gen2) will be able operational.</a:t>
            </a:r>
          </a:p>
          <a:p>
            <a:endParaRPr lang="en-GB" sz="1400" dirty="0"/>
          </a:p>
          <a:p>
            <a:r>
              <a:rPr lang="en-GB" sz="1400" dirty="0"/>
              <a:t>Simultaneous SKA and precursors  data on counterparts of TeV outbursts and/or neutrino arrivals (</a:t>
            </a:r>
            <a:r>
              <a:rPr lang="en-GB" sz="1400" dirty="0">
                <a:solidFill>
                  <a:srgbClr val="0070C0"/>
                </a:solidFill>
              </a:rPr>
              <a:t>from parsec-scale jets, AGN cores? Detectable through radio flares? Polarisation changes? Resolvable with VLBI?) </a:t>
            </a:r>
            <a:r>
              <a:rPr lang="en-GB" sz="1400" dirty="0"/>
              <a:t>will be crucially important. </a:t>
            </a:r>
          </a:p>
        </p:txBody>
      </p:sp>
      <p:pic>
        <p:nvPicPr>
          <p:cNvPr id="18" name="Picture 17">
            <a:extLst>
              <a:ext uri="{FF2B5EF4-FFF2-40B4-BE49-F238E27FC236}">
                <a16:creationId xmlns:a16="http://schemas.microsoft.com/office/drawing/2014/main" id="{BFC2D4C2-C50B-779F-7058-D58FF6B60688}"/>
              </a:ext>
            </a:extLst>
          </p:cNvPr>
          <p:cNvPicPr>
            <a:picLocks noChangeAspect="1"/>
          </p:cNvPicPr>
          <p:nvPr/>
        </p:nvPicPr>
        <p:blipFill>
          <a:blip r:embed="rId6"/>
          <a:stretch>
            <a:fillRect/>
          </a:stretch>
        </p:blipFill>
        <p:spPr>
          <a:xfrm>
            <a:off x="2014773" y="3434280"/>
            <a:ext cx="5553825" cy="3130337"/>
          </a:xfrm>
          <a:prstGeom prst="rect">
            <a:avLst/>
          </a:prstGeom>
        </p:spPr>
      </p:pic>
      <p:sp>
        <p:nvSpPr>
          <p:cNvPr id="19" name="TextBox 18">
            <a:extLst>
              <a:ext uri="{FF2B5EF4-FFF2-40B4-BE49-F238E27FC236}">
                <a16:creationId xmlns:a16="http://schemas.microsoft.com/office/drawing/2014/main" id="{C54B303B-AE33-F3B7-1F2A-8722F80FD2DB}"/>
              </a:ext>
            </a:extLst>
          </p:cNvPr>
          <p:cNvSpPr txBox="1"/>
          <p:nvPr/>
        </p:nvSpPr>
        <p:spPr>
          <a:xfrm>
            <a:off x="2092877" y="6525362"/>
            <a:ext cx="4466607" cy="276999"/>
          </a:xfrm>
          <a:prstGeom prst="rect">
            <a:avLst/>
          </a:prstGeom>
          <a:noFill/>
        </p:spPr>
        <p:txBody>
          <a:bodyPr wrap="none" rtlCol="0">
            <a:spAutoFit/>
          </a:bodyPr>
          <a:lstStyle/>
          <a:p>
            <a:r>
              <a:rPr lang="en-GB" sz="1200" dirty="0">
                <a:hlinkClick r:id="rId7"/>
              </a:rPr>
              <a:t>https://arxiv.org/abs/1807.08794</a:t>
            </a:r>
            <a:r>
              <a:rPr lang="en-GB" sz="1200" dirty="0"/>
              <a:t>, </a:t>
            </a:r>
            <a:r>
              <a:rPr lang="en-GB" sz="1200" dirty="0">
                <a:hlinkClick r:id="rId8"/>
              </a:rPr>
              <a:t>https://arxiv.org/abs/1807.08816</a:t>
            </a:r>
            <a:r>
              <a:rPr lang="en-GB" sz="1200" dirty="0"/>
              <a:t>  </a:t>
            </a:r>
          </a:p>
        </p:txBody>
      </p:sp>
    </p:spTree>
    <p:extLst>
      <p:ext uri="{BB962C8B-B14F-4D97-AF65-F5344CB8AC3E}">
        <p14:creationId xmlns:p14="http://schemas.microsoft.com/office/powerpoint/2010/main" val="177209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2B237-A5F2-8951-B559-084BA447A6BA}"/>
              </a:ext>
            </a:extLst>
          </p:cNvPr>
          <p:cNvSpPr txBox="1"/>
          <p:nvPr/>
        </p:nvSpPr>
        <p:spPr>
          <a:xfrm>
            <a:off x="0" y="0"/>
            <a:ext cx="12192000" cy="461665"/>
          </a:xfrm>
          <a:prstGeom prst="rect">
            <a:avLst/>
          </a:prstGeom>
          <a:solidFill>
            <a:schemeClr val="bg1"/>
          </a:solidFill>
        </p:spPr>
        <p:txBody>
          <a:bodyPr wrap="square" rtlCol="0">
            <a:spAutoFit/>
          </a:bodyPr>
          <a:lstStyle/>
          <a:p>
            <a:pPr algn="ctr"/>
            <a:r>
              <a:rPr lang="en-GB" sz="2400" b="1" dirty="0"/>
              <a:t>Intergalactic medium, intergalactic magnetic fields</a:t>
            </a:r>
          </a:p>
        </p:txBody>
      </p:sp>
      <p:pic>
        <p:nvPicPr>
          <p:cNvPr id="15" name="Picture 14" descr="scheme1.eps">
            <a:extLst>
              <a:ext uri="{FF2B5EF4-FFF2-40B4-BE49-F238E27FC236}">
                <a16:creationId xmlns:a16="http://schemas.microsoft.com/office/drawing/2014/main" id="{F5C06977-7A4F-BE35-D41A-B1D253AEF838}"/>
              </a:ext>
            </a:extLst>
          </p:cNvPr>
          <p:cNvPicPr>
            <a:picLocks noChangeAspect="1"/>
          </p:cNvPicPr>
          <p:nvPr/>
        </p:nvPicPr>
        <p:blipFill>
          <a:blip r:embed="rId2"/>
          <a:stretch>
            <a:fillRect/>
          </a:stretch>
        </p:blipFill>
        <p:spPr>
          <a:xfrm>
            <a:off x="363693" y="1235498"/>
            <a:ext cx="5125363" cy="1215443"/>
          </a:xfrm>
          <a:prstGeom prst="rect">
            <a:avLst/>
          </a:prstGeom>
        </p:spPr>
      </p:pic>
      <p:sp>
        <p:nvSpPr>
          <p:cNvPr id="16" name="Rectangle 15">
            <a:extLst>
              <a:ext uri="{FF2B5EF4-FFF2-40B4-BE49-F238E27FC236}">
                <a16:creationId xmlns:a16="http://schemas.microsoft.com/office/drawing/2014/main" id="{D79FC319-52B3-3376-75DA-8A974BC38B65}"/>
              </a:ext>
            </a:extLst>
          </p:cNvPr>
          <p:cNvSpPr/>
          <p:nvPr/>
        </p:nvSpPr>
        <p:spPr>
          <a:xfrm>
            <a:off x="512259" y="956423"/>
            <a:ext cx="4396902" cy="1400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F1C4B34-68F8-2279-F2B2-23307318B0A9}"/>
              </a:ext>
            </a:extLst>
          </p:cNvPr>
          <p:cNvSpPr/>
          <p:nvPr/>
        </p:nvSpPr>
        <p:spPr>
          <a:xfrm rot="519405">
            <a:off x="4121219" y="1530354"/>
            <a:ext cx="1077889" cy="763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07A78E4-B851-146A-5A65-5F27E91BC3AD}"/>
              </a:ext>
            </a:extLst>
          </p:cNvPr>
          <p:cNvSpPr/>
          <p:nvPr/>
        </p:nvSpPr>
        <p:spPr>
          <a:xfrm>
            <a:off x="523152" y="2399661"/>
            <a:ext cx="4220638" cy="415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B5D60567-347C-D278-BA3B-88B18510FF43}"/>
              </a:ext>
            </a:extLst>
          </p:cNvPr>
          <p:cNvCxnSpPr/>
          <p:nvPr/>
        </p:nvCxnSpPr>
        <p:spPr>
          <a:xfrm flipV="1">
            <a:off x="959731" y="2143198"/>
            <a:ext cx="0" cy="4446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1DFDF6B-FA36-25CC-113A-C148044812D9}"/>
              </a:ext>
            </a:extLst>
          </p:cNvPr>
          <p:cNvCxnSpPr>
            <a:cxnSpLocks/>
            <a:endCxn id="25" idx="7"/>
          </p:cNvCxnSpPr>
          <p:nvPr/>
        </p:nvCxnSpPr>
        <p:spPr>
          <a:xfrm flipV="1">
            <a:off x="1424318" y="2166125"/>
            <a:ext cx="128269" cy="3245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B8C92FF-8433-F6CA-D20C-33FA74869249}"/>
              </a:ext>
            </a:extLst>
          </p:cNvPr>
          <p:cNvCxnSpPr>
            <a:cxnSpLocks/>
          </p:cNvCxnSpPr>
          <p:nvPr/>
        </p:nvCxnSpPr>
        <p:spPr>
          <a:xfrm flipV="1">
            <a:off x="2125033" y="2332159"/>
            <a:ext cx="195544" cy="675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D0B005B-44AF-568C-32AE-855836C91534}"/>
              </a:ext>
            </a:extLst>
          </p:cNvPr>
          <p:cNvCxnSpPr>
            <a:cxnSpLocks/>
          </p:cNvCxnSpPr>
          <p:nvPr/>
        </p:nvCxnSpPr>
        <p:spPr>
          <a:xfrm>
            <a:off x="2811862" y="2341886"/>
            <a:ext cx="232914" cy="814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A3C2C60-7481-09FE-D535-6011D542A2BA}"/>
              </a:ext>
            </a:extLst>
          </p:cNvPr>
          <p:cNvCxnSpPr>
            <a:cxnSpLocks/>
          </p:cNvCxnSpPr>
          <p:nvPr/>
        </p:nvCxnSpPr>
        <p:spPr>
          <a:xfrm>
            <a:off x="3674352" y="2173824"/>
            <a:ext cx="143794" cy="3769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5B61CB1-BB41-B889-FA27-BB44BF3A52BB}"/>
              </a:ext>
            </a:extLst>
          </p:cNvPr>
          <p:cNvSpPr/>
          <p:nvPr/>
        </p:nvSpPr>
        <p:spPr>
          <a:xfrm>
            <a:off x="850300" y="2140192"/>
            <a:ext cx="208726" cy="450691"/>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3F5398D9-D3EE-BDC9-62B1-CB89C68A6F10}"/>
              </a:ext>
            </a:extLst>
          </p:cNvPr>
          <p:cNvSpPr/>
          <p:nvPr/>
        </p:nvSpPr>
        <p:spPr>
          <a:xfrm>
            <a:off x="1374428" y="2100123"/>
            <a:ext cx="208726" cy="450691"/>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2BC5C481-B401-EE35-47B4-32B5E8BEA1C2}"/>
              </a:ext>
            </a:extLst>
          </p:cNvPr>
          <p:cNvSpPr/>
          <p:nvPr/>
        </p:nvSpPr>
        <p:spPr>
          <a:xfrm>
            <a:off x="2102123" y="2106813"/>
            <a:ext cx="208726" cy="450691"/>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26288221-A53F-A8E0-7C91-3725ABF3C18D}"/>
              </a:ext>
            </a:extLst>
          </p:cNvPr>
          <p:cNvSpPr/>
          <p:nvPr/>
        </p:nvSpPr>
        <p:spPr>
          <a:xfrm>
            <a:off x="2811862" y="2106812"/>
            <a:ext cx="208726" cy="450691"/>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E1A114EE-870C-6B7A-B65E-8BE5E116D0B6}"/>
              </a:ext>
            </a:extLst>
          </p:cNvPr>
          <p:cNvSpPr/>
          <p:nvPr/>
        </p:nvSpPr>
        <p:spPr>
          <a:xfrm>
            <a:off x="3641916" y="2126268"/>
            <a:ext cx="208726" cy="450691"/>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scheme1.eps">
            <a:extLst>
              <a:ext uri="{FF2B5EF4-FFF2-40B4-BE49-F238E27FC236}">
                <a16:creationId xmlns:a16="http://schemas.microsoft.com/office/drawing/2014/main" id="{F45BB0B2-6B9D-09E0-FAB0-BAEA2E2157E8}"/>
              </a:ext>
            </a:extLst>
          </p:cNvPr>
          <p:cNvPicPr>
            <a:picLocks noChangeAspect="1"/>
          </p:cNvPicPr>
          <p:nvPr/>
        </p:nvPicPr>
        <p:blipFill>
          <a:blip r:embed="rId2"/>
          <a:stretch>
            <a:fillRect/>
          </a:stretch>
        </p:blipFill>
        <p:spPr>
          <a:xfrm>
            <a:off x="334583" y="727650"/>
            <a:ext cx="5125363" cy="1215443"/>
          </a:xfrm>
          <a:prstGeom prst="rect">
            <a:avLst/>
          </a:prstGeom>
        </p:spPr>
      </p:pic>
      <p:sp>
        <p:nvSpPr>
          <p:cNvPr id="30" name="TextBox 29">
            <a:extLst>
              <a:ext uri="{FF2B5EF4-FFF2-40B4-BE49-F238E27FC236}">
                <a16:creationId xmlns:a16="http://schemas.microsoft.com/office/drawing/2014/main" id="{8A0A669B-7CF7-DE56-F32D-C31147670B06}"/>
              </a:ext>
            </a:extLst>
          </p:cNvPr>
          <p:cNvSpPr txBox="1"/>
          <p:nvPr/>
        </p:nvSpPr>
        <p:spPr>
          <a:xfrm>
            <a:off x="290042" y="2563008"/>
            <a:ext cx="2118080" cy="276999"/>
          </a:xfrm>
          <a:prstGeom prst="rect">
            <a:avLst/>
          </a:prstGeom>
          <a:noFill/>
        </p:spPr>
        <p:txBody>
          <a:bodyPr wrap="none" rtlCol="0">
            <a:spAutoFit/>
          </a:bodyPr>
          <a:lstStyle/>
          <a:p>
            <a:r>
              <a:rPr lang="en-GB" sz="1200" dirty="0"/>
              <a:t>Faraday rotation of radio signal</a:t>
            </a:r>
          </a:p>
        </p:txBody>
      </p:sp>
      <p:sp>
        <p:nvSpPr>
          <p:cNvPr id="31" name="TextBox 30">
            <a:extLst>
              <a:ext uri="{FF2B5EF4-FFF2-40B4-BE49-F238E27FC236}">
                <a16:creationId xmlns:a16="http://schemas.microsoft.com/office/drawing/2014/main" id="{6532948C-742A-C298-98BE-AC9518312BCA}"/>
              </a:ext>
            </a:extLst>
          </p:cNvPr>
          <p:cNvSpPr txBox="1"/>
          <p:nvPr/>
        </p:nvSpPr>
        <p:spPr>
          <a:xfrm>
            <a:off x="252915" y="1865161"/>
            <a:ext cx="2186240" cy="276999"/>
          </a:xfrm>
          <a:prstGeom prst="rect">
            <a:avLst/>
          </a:prstGeom>
          <a:noFill/>
        </p:spPr>
        <p:txBody>
          <a:bodyPr wrap="none" rtlCol="0">
            <a:spAutoFit/>
          </a:bodyPr>
          <a:lstStyle/>
          <a:p>
            <a:r>
              <a:rPr lang="en-GB" sz="1200" dirty="0"/>
              <a:t>Gamma-gamma pair production</a:t>
            </a:r>
          </a:p>
        </p:txBody>
      </p:sp>
      <p:pic>
        <p:nvPicPr>
          <p:cNvPr id="32" name="Picture 31">
            <a:extLst>
              <a:ext uri="{FF2B5EF4-FFF2-40B4-BE49-F238E27FC236}">
                <a16:creationId xmlns:a16="http://schemas.microsoft.com/office/drawing/2014/main" id="{DFBBA057-02F5-383F-2C1D-0BF494D7C74A}"/>
              </a:ext>
            </a:extLst>
          </p:cNvPr>
          <p:cNvPicPr>
            <a:picLocks noChangeAspect="1"/>
          </p:cNvPicPr>
          <p:nvPr/>
        </p:nvPicPr>
        <p:blipFill>
          <a:blip r:embed="rId3"/>
          <a:stretch>
            <a:fillRect/>
          </a:stretch>
        </p:blipFill>
        <p:spPr>
          <a:xfrm>
            <a:off x="161066" y="2966498"/>
            <a:ext cx="3271975" cy="2935079"/>
          </a:xfrm>
          <a:prstGeom prst="rect">
            <a:avLst/>
          </a:prstGeom>
        </p:spPr>
      </p:pic>
      <p:sp>
        <p:nvSpPr>
          <p:cNvPr id="33" name="TextBox 32">
            <a:extLst>
              <a:ext uri="{FF2B5EF4-FFF2-40B4-BE49-F238E27FC236}">
                <a16:creationId xmlns:a16="http://schemas.microsoft.com/office/drawing/2014/main" id="{B8EBBBC4-9715-3219-42FD-1E90AB2628A7}"/>
              </a:ext>
            </a:extLst>
          </p:cNvPr>
          <p:cNvSpPr txBox="1"/>
          <p:nvPr/>
        </p:nvSpPr>
        <p:spPr>
          <a:xfrm>
            <a:off x="2614751" y="3262797"/>
            <a:ext cx="4588820" cy="276999"/>
          </a:xfrm>
          <a:prstGeom prst="rect">
            <a:avLst/>
          </a:prstGeom>
          <a:solidFill>
            <a:schemeClr val="bg1"/>
          </a:solidFill>
          <a:ln>
            <a:solidFill>
              <a:srgbClr val="0070C0"/>
            </a:solidFill>
          </a:ln>
        </p:spPr>
        <p:txBody>
          <a:bodyPr wrap="none" rtlCol="0">
            <a:spAutoFit/>
          </a:bodyPr>
          <a:lstStyle/>
          <a:p>
            <a:r>
              <a:rPr lang="en-GB" sz="1200" dirty="0"/>
              <a:t>Magnetized bubbles around galaxies (</a:t>
            </a:r>
            <a:r>
              <a:rPr lang="en-GB" sz="1200" i="1" dirty="0">
                <a:solidFill>
                  <a:srgbClr val="0070C0"/>
                </a:solidFill>
              </a:rPr>
              <a:t>detectable via Faraday rotation</a:t>
            </a:r>
            <a:r>
              <a:rPr lang="en-GB" sz="1200" dirty="0"/>
              <a:t>?)</a:t>
            </a:r>
          </a:p>
        </p:txBody>
      </p:sp>
      <p:sp>
        <p:nvSpPr>
          <p:cNvPr id="34" name="TextBox 33">
            <a:extLst>
              <a:ext uri="{FF2B5EF4-FFF2-40B4-BE49-F238E27FC236}">
                <a16:creationId xmlns:a16="http://schemas.microsoft.com/office/drawing/2014/main" id="{8168AFCE-8F06-86BB-0B33-3EF793B9FD79}"/>
              </a:ext>
            </a:extLst>
          </p:cNvPr>
          <p:cNvSpPr txBox="1"/>
          <p:nvPr/>
        </p:nvSpPr>
        <p:spPr>
          <a:xfrm>
            <a:off x="2633471" y="3697595"/>
            <a:ext cx="4132542" cy="276999"/>
          </a:xfrm>
          <a:prstGeom prst="rect">
            <a:avLst/>
          </a:prstGeom>
          <a:solidFill>
            <a:schemeClr val="bg1"/>
          </a:solidFill>
          <a:ln>
            <a:solidFill>
              <a:srgbClr val="0070C0"/>
            </a:solidFill>
          </a:ln>
        </p:spPr>
        <p:txBody>
          <a:bodyPr wrap="none" rtlCol="0">
            <a:spAutoFit/>
          </a:bodyPr>
          <a:lstStyle/>
          <a:p>
            <a:r>
              <a:rPr lang="en-GB" sz="1200" dirty="0"/>
              <a:t>Cosmological magnetic field (</a:t>
            </a:r>
            <a:r>
              <a:rPr lang="en-GB" sz="1200" i="1" dirty="0">
                <a:solidFill>
                  <a:srgbClr val="0070C0"/>
                </a:solidFill>
              </a:rPr>
              <a:t>detectable via gamma-ray signal</a:t>
            </a:r>
            <a:r>
              <a:rPr lang="en-GB" sz="1200" dirty="0"/>
              <a:t>?)</a:t>
            </a:r>
          </a:p>
        </p:txBody>
      </p:sp>
      <p:sp>
        <p:nvSpPr>
          <p:cNvPr id="35" name="TextBox 34">
            <a:extLst>
              <a:ext uri="{FF2B5EF4-FFF2-40B4-BE49-F238E27FC236}">
                <a16:creationId xmlns:a16="http://schemas.microsoft.com/office/drawing/2014/main" id="{4CAD6B69-6F00-A153-AD18-8C2B97E8D2F0}"/>
              </a:ext>
            </a:extLst>
          </p:cNvPr>
          <p:cNvSpPr txBox="1"/>
          <p:nvPr/>
        </p:nvSpPr>
        <p:spPr>
          <a:xfrm>
            <a:off x="3102256" y="1870680"/>
            <a:ext cx="1895712" cy="276999"/>
          </a:xfrm>
          <a:prstGeom prst="rect">
            <a:avLst/>
          </a:prstGeom>
          <a:noFill/>
        </p:spPr>
        <p:txBody>
          <a:bodyPr wrap="none" rtlCol="0">
            <a:spAutoFit/>
          </a:bodyPr>
          <a:lstStyle/>
          <a:p>
            <a:r>
              <a:rPr lang="en-GB" sz="1200" dirty="0"/>
              <a:t>Inverse Compton scattering</a:t>
            </a:r>
          </a:p>
        </p:txBody>
      </p:sp>
      <p:pic>
        <p:nvPicPr>
          <p:cNvPr id="36" name="Picture 35">
            <a:extLst>
              <a:ext uri="{FF2B5EF4-FFF2-40B4-BE49-F238E27FC236}">
                <a16:creationId xmlns:a16="http://schemas.microsoft.com/office/drawing/2014/main" id="{FBB3A2F1-CC1A-BC92-154A-CA07335C5407}"/>
              </a:ext>
            </a:extLst>
          </p:cNvPr>
          <p:cNvPicPr>
            <a:picLocks noChangeAspect="1"/>
          </p:cNvPicPr>
          <p:nvPr/>
        </p:nvPicPr>
        <p:blipFill>
          <a:blip r:embed="rId4"/>
          <a:stretch>
            <a:fillRect/>
          </a:stretch>
        </p:blipFill>
        <p:spPr>
          <a:xfrm>
            <a:off x="3155174" y="4079037"/>
            <a:ext cx="3494578" cy="2786032"/>
          </a:xfrm>
          <a:prstGeom prst="rect">
            <a:avLst/>
          </a:prstGeom>
        </p:spPr>
      </p:pic>
      <p:sp>
        <p:nvSpPr>
          <p:cNvPr id="37" name="TextBox 36">
            <a:extLst>
              <a:ext uri="{FF2B5EF4-FFF2-40B4-BE49-F238E27FC236}">
                <a16:creationId xmlns:a16="http://schemas.microsoft.com/office/drawing/2014/main" id="{FA26F78B-6EA5-6959-EECC-122B7D04BDB2}"/>
              </a:ext>
            </a:extLst>
          </p:cNvPr>
          <p:cNvSpPr txBox="1"/>
          <p:nvPr/>
        </p:nvSpPr>
        <p:spPr>
          <a:xfrm>
            <a:off x="7737384" y="480303"/>
            <a:ext cx="4353715" cy="2893100"/>
          </a:xfrm>
          <a:prstGeom prst="rect">
            <a:avLst/>
          </a:prstGeom>
          <a:noFill/>
          <a:ln>
            <a:solidFill>
              <a:srgbClr val="0070C0"/>
            </a:solidFill>
          </a:ln>
        </p:spPr>
        <p:txBody>
          <a:bodyPr wrap="square" rtlCol="0">
            <a:spAutoFit/>
          </a:bodyPr>
          <a:lstStyle/>
          <a:p>
            <a:r>
              <a:rPr lang="en-GB" sz="1400" dirty="0"/>
              <a:t>Very-high-energy gamma-ray signal from distant AGN is attenuated by the effect of pair production on visible-infrared background. </a:t>
            </a:r>
          </a:p>
          <a:p>
            <a:endParaRPr lang="en-GB" sz="1400" dirty="0"/>
          </a:p>
          <a:p>
            <a:r>
              <a:rPr lang="en-GB" sz="1400" dirty="0"/>
              <a:t>Polarized radio emission from extragalactic sources experiences Faraday rotation.</a:t>
            </a:r>
          </a:p>
          <a:p>
            <a:endParaRPr lang="en-GB" sz="1400" dirty="0"/>
          </a:p>
          <a:p>
            <a:r>
              <a:rPr lang="en-GB" sz="1400" dirty="0"/>
              <a:t>Both effects can be used to infer magnetic fields in the Large Scale Structure: magnetized bubbles around galaxies, filaments, voids. Current generation gamma-ray telescopes have established existence of non-zero magnetic field in the voids, </a:t>
            </a:r>
            <a:r>
              <a:rPr lang="en-GB" sz="1400" i="1" dirty="0">
                <a:solidFill>
                  <a:srgbClr val="0070C0"/>
                </a:solidFill>
              </a:rPr>
              <a:t>perhaps</a:t>
            </a:r>
            <a:r>
              <a:rPr lang="en-GB" sz="1400" dirty="0"/>
              <a:t> of cosmological origin.</a:t>
            </a:r>
          </a:p>
        </p:txBody>
      </p:sp>
      <p:sp>
        <p:nvSpPr>
          <p:cNvPr id="38" name="TextBox 37">
            <a:extLst>
              <a:ext uri="{FF2B5EF4-FFF2-40B4-BE49-F238E27FC236}">
                <a16:creationId xmlns:a16="http://schemas.microsoft.com/office/drawing/2014/main" id="{CFBDCF26-5D67-26BF-0178-0EDF88C2F6D8}"/>
              </a:ext>
            </a:extLst>
          </p:cNvPr>
          <p:cNvSpPr txBox="1"/>
          <p:nvPr/>
        </p:nvSpPr>
        <p:spPr>
          <a:xfrm>
            <a:off x="7737385" y="3486976"/>
            <a:ext cx="4353714" cy="2677656"/>
          </a:xfrm>
          <a:prstGeom prst="rect">
            <a:avLst/>
          </a:prstGeom>
          <a:noFill/>
          <a:ln>
            <a:solidFill>
              <a:srgbClr val="0070C0"/>
            </a:solidFill>
          </a:ln>
        </p:spPr>
        <p:txBody>
          <a:bodyPr wrap="square" rtlCol="0">
            <a:spAutoFit/>
          </a:bodyPr>
          <a:lstStyle/>
          <a:p>
            <a:r>
              <a:rPr lang="en-GB" sz="1400" dirty="0"/>
              <a:t>SKA will provide an order-of-magnitude increase of the sample of Faraday rotation data (up to 100 measurements per square degree), enabling detection of magnetized bubbles produced by AGN and star-formation driven outflows from galaxies. It will verify if magnetic field in the voids may be result of “pollution” of voids by baryonic feedback.</a:t>
            </a:r>
          </a:p>
          <a:p>
            <a:endParaRPr lang="en-GB" sz="1400" dirty="0"/>
          </a:p>
          <a:p>
            <a:r>
              <a:rPr lang="en-GB" sz="1400" dirty="0"/>
              <a:t>CTA will provide sensitivity sufficient for measurement of cosmological magnetic field in the voids, possibly originating from the first 10 microseconds after the Big Bang. </a:t>
            </a:r>
          </a:p>
        </p:txBody>
      </p:sp>
      <p:sp>
        <p:nvSpPr>
          <p:cNvPr id="39" name="TextBox 38">
            <a:extLst>
              <a:ext uri="{FF2B5EF4-FFF2-40B4-BE49-F238E27FC236}">
                <a16:creationId xmlns:a16="http://schemas.microsoft.com/office/drawing/2014/main" id="{D76D81CF-8F7F-2318-2ADD-F1E4EBDB35F8}"/>
              </a:ext>
            </a:extLst>
          </p:cNvPr>
          <p:cNvSpPr txBox="1"/>
          <p:nvPr/>
        </p:nvSpPr>
        <p:spPr>
          <a:xfrm>
            <a:off x="0" y="6396335"/>
            <a:ext cx="2227854" cy="461665"/>
          </a:xfrm>
          <a:prstGeom prst="rect">
            <a:avLst/>
          </a:prstGeom>
          <a:noFill/>
        </p:spPr>
        <p:txBody>
          <a:bodyPr wrap="none" rtlCol="0">
            <a:spAutoFit/>
          </a:bodyPr>
          <a:lstStyle/>
          <a:p>
            <a:r>
              <a:rPr lang="en-GB" sz="1200" dirty="0">
                <a:hlinkClick r:id="rId5"/>
              </a:rPr>
              <a:t>https://arxiv.org/abs/1006.3504</a:t>
            </a:r>
            <a:r>
              <a:rPr lang="en-GB" sz="1200" dirty="0"/>
              <a:t> </a:t>
            </a:r>
          </a:p>
          <a:p>
            <a:r>
              <a:rPr lang="en-GB" sz="1200" dirty="0">
                <a:hlinkClick r:id="rId6"/>
              </a:rPr>
              <a:t>https://arxiv.org/abs/1303.7121</a:t>
            </a:r>
            <a:r>
              <a:rPr lang="en-GB" sz="1200" dirty="0"/>
              <a:t> </a:t>
            </a:r>
          </a:p>
        </p:txBody>
      </p:sp>
    </p:spTree>
    <p:extLst>
      <p:ext uri="{BB962C8B-B14F-4D97-AF65-F5344CB8AC3E}">
        <p14:creationId xmlns:p14="http://schemas.microsoft.com/office/powerpoint/2010/main" val="68674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68141-732D-1A50-46E7-E8F09EF899A1}"/>
              </a:ext>
            </a:extLst>
          </p:cNvPr>
          <p:cNvPicPr>
            <a:picLocks noChangeAspect="1"/>
          </p:cNvPicPr>
          <p:nvPr/>
        </p:nvPicPr>
        <p:blipFill>
          <a:blip r:embed="rId2"/>
          <a:stretch>
            <a:fillRect/>
          </a:stretch>
        </p:blipFill>
        <p:spPr>
          <a:xfrm>
            <a:off x="196769" y="578107"/>
            <a:ext cx="7772400" cy="4318525"/>
          </a:xfrm>
          <a:prstGeom prst="rect">
            <a:avLst/>
          </a:prstGeom>
          <a:ln>
            <a:solidFill>
              <a:srgbClr val="0070C0"/>
            </a:solidFill>
          </a:ln>
        </p:spPr>
      </p:pic>
      <p:sp>
        <p:nvSpPr>
          <p:cNvPr id="8" name="Rectangle 7">
            <a:extLst>
              <a:ext uri="{FF2B5EF4-FFF2-40B4-BE49-F238E27FC236}">
                <a16:creationId xmlns:a16="http://schemas.microsoft.com/office/drawing/2014/main" id="{86E771C9-5CA4-A900-53F4-8E6C914267E7}"/>
              </a:ext>
            </a:extLst>
          </p:cNvPr>
          <p:cNvSpPr/>
          <p:nvPr/>
        </p:nvSpPr>
        <p:spPr>
          <a:xfrm>
            <a:off x="1672755" y="3330193"/>
            <a:ext cx="2476982" cy="3006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ACD73C62-88C5-0AEC-EEDE-525C57077D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71760" y="3287208"/>
            <a:ext cx="2474829" cy="2988889"/>
          </a:xfrm>
          <a:prstGeom prst="rect">
            <a:avLst/>
          </a:prstGeom>
        </p:spPr>
      </p:pic>
      <p:pic>
        <p:nvPicPr>
          <p:cNvPr id="9" name="Picture 8">
            <a:extLst>
              <a:ext uri="{FF2B5EF4-FFF2-40B4-BE49-F238E27FC236}">
                <a16:creationId xmlns:a16="http://schemas.microsoft.com/office/drawing/2014/main" id="{F45A282E-523E-89B8-18E7-2815F11796D1}"/>
              </a:ext>
            </a:extLst>
          </p:cNvPr>
          <p:cNvPicPr>
            <a:picLocks noChangeAspect="1"/>
          </p:cNvPicPr>
          <p:nvPr/>
        </p:nvPicPr>
        <p:blipFill rotWithShape="1">
          <a:blip r:embed="rId4"/>
          <a:srcRect t="5368"/>
          <a:stretch/>
        </p:blipFill>
        <p:spPr>
          <a:xfrm>
            <a:off x="7860925" y="3058891"/>
            <a:ext cx="2843493" cy="2213882"/>
          </a:xfrm>
          <a:prstGeom prst="rect">
            <a:avLst/>
          </a:prstGeom>
          <a:ln>
            <a:solidFill>
              <a:srgbClr val="0070C0"/>
            </a:solidFill>
          </a:ln>
        </p:spPr>
      </p:pic>
      <p:sp>
        <p:nvSpPr>
          <p:cNvPr id="11" name="TextBox 10">
            <a:extLst>
              <a:ext uri="{FF2B5EF4-FFF2-40B4-BE49-F238E27FC236}">
                <a16:creationId xmlns:a16="http://schemas.microsoft.com/office/drawing/2014/main" id="{9B5CB389-3D77-6AFF-8184-A71F1807DA1E}"/>
              </a:ext>
            </a:extLst>
          </p:cNvPr>
          <p:cNvSpPr txBox="1"/>
          <p:nvPr/>
        </p:nvSpPr>
        <p:spPr>
          <a:xfrm>
            <a:off x="8101584" y="578107"/>
            <a:ext cx="4005072" cy="2246769"/>
          </a:xfrm>
          <a:prstGeom prst="rect">
            <a:avLst/>
          </a:prstGeom>
          <a:noFill/>
          <a:ln>
            <a:solidFill>
              <a:srgbClr val="0070C0"/>
            </a:solidFill>
          </a:ln>
        </p:spPr>
        <p:txBody>
          <a:bodyPr wrap="square" rtlCol="0">
            <a:spAutoFit/>
          </a:bodyPr>
          <a:lstStyle/>
          <a:p>
            <a:r>
              <a:rPr lang="en-GB" sz="1400" dirty="0"/>
              <a:t>Understanding of multi-wavelength and multi-messenger sources requires efficient combination of diverse types of data, possibly in real-time regime. </a:t>
            </a:r>
          </a:p>
          <a:p>
            <a:endParaRPr lang="en-GB" sz="1400" dirty="0"/>
          </a:p>
          <a:p>
            <a:r>
              <a:rPr lang="en-GB" sz="1400" dirty="0"/>
              <a:t>Multi-messenger online data analysis (MMODA) platform aims at enabling such combination through online data analysis services.  </a:t>
            </a:r>
          </a:p>
          <a:p>
            <a:endParaRPr lang="en-GB" sz="1400" dirty="0"/>
          </a:p>
          <a:p>
            <a:r>
              <a:rPr lang="en-GB" sz="1400" dirty="0"/>
              <a:t>We plan to integrate SKA (precursors) and CTA data into online data analysis environment of MMODA.</a:t>
            </a:r>
          </a:p>
        </p:txBody>
      </p:sp>
      <p:pic>
        <p:nvPicPr>
          <p:cNvPr id="12" name="Picture 11">
            <a:extLst>
              <a:ext uri="{FF2B5EF4-FFF2-40B4-BE49-F238E27FC236}">
                <a16:creationId xmlns:a16="http://schemas.microsoft.com/office/drawing/2014/main" id="{AFED183C-E7D7-ED30-F029-DEBADD4ECD84}"/>
              </a:ext>
            </a:extLst>
          </p:cNvPr>
          <p:cNvPicPr>
            <a:picLocks noChangeAspect="1"/>
          </p:cNvPicPr>
          <p:nvPr/>
        </p:nvPicPr>
        <p:blipFill>
          <a:blip r:embed="rId5"/>
          <a:stretch>
            <a:fillRect/>
          </a:stretch>
        </p:blipFill>
        <p:spPr>
          <a:xfrm>
            <a:off x="4082969" y="4165832"/>
            <a:ext cx="4119325" cy="2321801"/>
          </a:xfrm>
          <a:prstGeom prst="rect">
            <a:avLst/>
          </a:prstGeom>
          <a:ln>
            <a:solidFill>
              <a:srgbClr val="0070C0"/>
            </a:solidFill>
          </a:ln>
        </p:spPr>
      </p:pic>
      <p:sp>
        <p:nvSpPr>
          <p:cNvPr id="13" name="TextBox 12">
            <a:extLst>
              <a:ext uri="{FF2B5EF4-FFF2-40B4-BE49-F238E27FC236}">
                <a16:creationId xmlns:a16="http://schemas.microsoft.com/office/drawing/2014/main" id="{35E9CD56-CC2B-6F52-1537-8CF3B16F8FE9}"/>
              </a:ext>
            </a:extLst>
          </p:cNvPr>
          <p:cNvSpPr txBox="1"/>
          <p:nvPr/>
        </p:nvSpPr>
        <p:spPr>
          <a:xfrm>
            <a:off x="0" y="6130"/>
            <a:ext cx="12192000" cy="461665"/>
          </a:xfrm>
          <a:prstGeom prst="rect">
            <a:avLst/>
          </a:prstGeom>
          <a:solidFill>
            <a:schemeClr val="bg1"/>
          </a:solidFill>
        </p:spPr>
        <p:txBody>
          <a:bodyPr wrap="square" rtlCol="0">
            <a:spAutoFit/>
          </a:bodyPr>
          <a:lstStyle/>
          <a:p>
            <a:pPr algn="ctr"/>
            <a:r>
              <a:rPr lang="en-GB" sz="2400" b="1" dirty="0"/>
              <a:t>Multi-wavelength and multi-messenger data analysis: added value to CTA and SKA data</a:t>
            </a:r>
          </a:p>
        </p:txBody>
      </p:sp>
      <p:sp>
        <p:nvSpPr>
          <p:cNvPr id="14" name="TextBox 13">
            <a:extLst>
              <a:ext uri="{FF2B5EF4-FFF2-40B4-BE49-F238E27FC236}">
                <a16:creationId xmlns:a16="http://schemas.microsoft.com/office/drawing/2014/main" id="{098E2949-DBE5-852B-4929-36F3C0524B09}"/>
              </a:ext>
            </a:extLst>
          </p:cNvPr>
          <p:cNvSpPr txBox="1"/>
          <p:nvPr/>
        </p:nvSpPr>
        <p:spPr>
          <a:xfrm>
            <a:off x="3467467" y="465591"/>
            <a:ext cx="2544927" cy="276999"/>
          </a:xfrm>
          <a:prstGeom prst="rect">
            <a:avLst/>
          </a:prstGeom>
          <a:solidFill>
            <a:schemeClr val="bg1"/>
          </a:solidFill>
        </p:spPr>
        <p:txBody>
          <a:bodyPr wrap="none" rtlCol="0">
            <a:spAutoFit/>
          </a:bodyPr>
          <a:lstStyle/>
          <a:p>
            <a:r>
              <a:rPr lang="en-GB" sz="1200" dirty="0">
                <a:hlinkClick r:id="rId6"/>
              </a:rPr>
              <a:t>https://www.astro.unige.ch/mmoda/</a:t>
            </a:r>
            <a:r>
              <a:rPr lang="en-GB" sz="1200" dirty="0"/>
              <a:t> </a:t>
            </a:r>
          </a:p>
        </p:txBody>
      </p:sp>
    </p:spTree>
    <p:extLst>
      <p:ext uri="{BB962C8B-B14F-4D97-AF65-F5344CB8AC3E}">
        <p14:creationId xmlns:p14="http://schemas.microsoft.com/office/powerpoint/2010/main" val="162507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500"/>
                                        <p:tgtEl>
                                          <p:spTgt spid="11">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B0ED18-A9FB-5840-B098-2A27B2008671}"/>
              </a:ext>
            </a:extLst>
          </p:cNvPr>
          <p:cNvPicPr>
            <a:picLocks noChangeAspect="1"/>
          </p:cNvPicPr>
          <p:nvPr/>
        </p:nvPicPr>
        <p:blipFill>
          <a:blip r:embed="rId2"/>
          <a:stretch>
            <a:fillRect/>
          </a:stretch>
        </p:blipFill>
        <p:spPr>
          <a:xfrm>
            <a:off x="3295733" y="680417"/>
            <a:ext cx="5869234" cy="2052560"/>
          </a:xfrm>
          <a:prstGeom prst="rect">
            <a:avLst/>
          </a:prstGeom>
        </p:spPr>
      </p:pic>
      <p:pic>
        <p:nvPicPr>
          <p:cNvPr id="22" name="Picture 21">
            <a:extLst>
              <a:ext uri="{FF2B5EF4-FFF2-40B4-BE49-F238E27FC236}">
                <a16:creationId xmlns:a16="http://schemas.microsoft.com/office/drawing/2014/main" id="{B8138012-1C63-CC4C-A5D1-3838ACD0929A}"/>
              </a:ext>
            </a:extLst>
          </p:cNvPr>
          <p:cNvPicPr>
            <a:picLocks noChangeAspect="1"/>
          </p:cNvPicPr>
          <p:nvPr/>
        </p:nvPicPr>
        <p:blipFill>
          <a:blip r:embed="rId3"/>
          <a:stretch>
            <a:fillRect/>
          </a:stretch>
        </p:blipFill>
        <p:spPr>
          <a:xfrm>
            <a:off x="5505043" y="2718787"/>
            <a:ext cx="963191" cy="280242"/>
          </a:xfrm>
          <a:prstGeom prst="rect">
            <a:avLst/>
          </a:prstGeom>
        </p:spPr>
      </p:pic>
      <p:pic>
        <p:nvPicPr>
          <p:cNvPr id="24" name="Picture 23">
            <a:extLst>
              <a:ext uri="{FF2B5EF4-FFF2-40B4-BE49-F238E27FC236}">
                <a16:creationId xmlns:a16="http://schemas.microsoft.com/office/drawing/2014/main" id="{7E5D24D9-E9AA-2A41-A064-BE96E52EE47E}"/>
              </a:ext>
            </a:extLst>
          </p:cNvPr>
          <p:cNvPicPr>
            <a:picLocks noChangeAspect="1"/>
          </p:cNvPicPr>
          <p:nvPr/>
        </p:nvPicPr>
        <p:blipFill rotWithShape="1">
          <a:blip r:embed="rId4"/>
          <a:srcRect l="4466" r="71772"/>
          <a:stretch/>
        </p:blipFill>
        <p:spPr>
          <a:xfrm>
            <a:off x="5868931" y="713101"/>
            <a:ext cx="605481" cy="701947"/>
          </a:xfrm>
          <a:prstGeom prst="rect">
            <a:avLst/>
          </a:prstGeom>
          <a:ln>
            <a:noFill/>
          </a:ln>
        </p:spPr>
      </p:pic>
      <p:pic>
        <p:nvPicPr>
          <p:cNvPr id="7" name="Picture 6">
            <a:extLst>
              <a:ext uri="{FF2B5EF4-FFF2-40B4-BE49-F238E27FC236}">
                <a16:creationId xmlns:a16="http://schemas.microsoft.com/office/drawing/2014/main" id="{F2F1D9A6-23D6-EA41-88C4-702A9A693E04}"/>
              </a:ext>
            </a:extLst>
          </p:cNvPr>
          <p:cNvPicPr>
            <a:picLocks noChangeAspect="1"/>
          </p:cNvPicPr>
          <p:nvPr/>
        </p:nvPicPr>
        <p:blipFill>
          <a:blip r:embed="rId5"/>
          <a:stretch>
            <a:fillRect/>
          </a:stretch>
        </p:blipFill>
        <p:spPr>
          <a:xfrm>
            <a:off x="234183" y="939574"/>
            <a:ext cx="4424033" cy="1919334"/>
          </a:xfrm>
          <a:prstGeom prst="rect">
            <a:avLst/>
          </a:prstGeom>
          <a:ln>
            <a:solidFill>
              <a:srgbClr val="0070C0"/>
            </a:solidFill>
          </a:ln>
        </p:spPr>
      </p:pic>
      <p:pic>
        <p:nvPicPr>
          <p:cNvPr id="15" name="Picture 14">
            <a:extLst>
              <a:ext uri="{FF2B5EF4-FFF2-40B4-BE49-F238E27FC236}">
                <a16:creationId xmlns:a16="http://schemas.microsoft.com/office/drawing/2014/main" id="{809261C0-EF58-2D4D-BB50-5A225AF4B2DB}"/>
              </a:ext>
            </a:extLst>
          </p:cNvPr>
          <p:cNvPicPr>
            <a:picLocks noChangeAspect="1"/>
          </p:cNvPicPr>
          <p:nvPr/>
        </p:nvPicPr>
        <p:blipFill>
          <a:blip r:embed="rId6"/>
          <a:stretch>
            <a:fillRect/>
          </a:stretch>
        </p:blipFill>
        <p:spPr>
          <a:xfrm>
            <a:off x="7476040" y="1036254"/>
            <a:ext cx="4435424" cy="1841392"/>
          </a:xfrm>
          <a:prstGeom prst="rect">
            <a:avLst/>
          </a:prstGeom>
          <a:ln>
            <a:solidFill>
              <a:srgbClr val="0070C0"/>
            </a:solidFill>
          </a:ln>
        </p:spPr>
      </p:pic>
      <p:sp>
        <p:nvSpPr>
          <p:cNvPr id="3" name="TextBox 2">
            <a:extLst>
              <a:ext uri="{FF2B5EF4-FFF2-40B4-BE49-F238E27FC236}">
                <a16:creationId xmlns:a16="http://schemas.microsoft.com/office/drawing/2014/main" id="{47EA8761-AACF-9546-8EBC-AB325A7373FA}"/>
              </a:ext>
            </a:extLst>
          </p:cNvPr>
          <p:cNvSpPr txBox="1"/>
          <p:nvPr/>
        </p:nvSpPr>
        <p:spPr>
          <a:xfrm>
            <a:off x="9026267" y="725520"/>
            <a:ext cx="2439170" cy="338554"/>
          </a:xfrm>
          <a:prstGeom prst="rect">
            <a:avLst/>
          </a:prstGeom>
          <a:solidFill>
            <a:schemeClr val="bg1"/>
          </a:solidFill>
          <a:ln>
            <a:solidFill>
              <a:srgbClr val="0070C0"/>
            </a:solidFill>
          </a:ln>
        </p:spPr>
        <p:txBody>
          <a:bodyPr wrap="square" rtlCol="0">
            <a:spAutoFit/>
          </a:bodyPr>
          <a:lstStyle/>
          <a:p>
            <a:r>
              <a:rPr lang="en-GB" sz="1600" dirty="0"/>
              <a:t>Off-site data centre CTA</a:t>
            </a:r>
          </a:p>
        </p:txBody>
      </p:sp>
      <p:sp>
        <p:nvSpPr>
          <p:cNvPr id="2" name="TextBox 1">
            <a:extLst>
              <a:ext uri="{FF2B5EF4-FFF2-40B4-BE49-F238E27FC236}">
                <a16:creationId xmlns:a16="http://schemas.microsoft.com/office/drawing/2014/main" id="{5960C212-1D0D-F44F-9BDE-77BF18D2F6CB}"/>
              </a:ext>
            </a:extLst>
          </p:cNvPr>
          <p:cNvSpPr txBox="1"/>
          <p:nvPr/>
        </p:nvSpPr>
        <p:spPr>
          <a:xfrm>
            <a:off x="1177842" y="737560"/>
            <a:ext cx="2269660" cy="338554"/>
          </a:xfrm>
          <a:prstGeom prst="rect">
            <a:avLst/>
          </a:prstGeom>
          <a:solidFill>
            <a:schemeClr val="bg1"/>
          </a:solidFill>
          <a:ln>
            <a:solidFill>
              <a:srgbClr val="0070C0"/>
            </a:solidFill>
          </a:ln>
        </p:spPr>
        <p:txBody>
          <a:bodyPr wrap="none" rtlCol="0">
            <a:spAutoFit/>
          </a:bodyPr>
          <a:lstStyle/>
          <a:p>
            <a:r>
              <a:rPr lang="en-GB" sz="1600" dirty="0"/>
              <a:t> regional data centre SKA</a:t>
            </a:r>
          </a:p>
        </p:txBody>
      </p:sp>
      <p:pic>
        <p:nvPicPr>
          <p:cNvPr id="21" name="Picture 20">
            <a:extLst>
              <a:ext uri="{FF2B5EF4-FFF2-40B4-BE49-F238E27FC236}">
                <a16:creationId xmlns:a16="http://schemas.microsoft.com/office/drawing/2014/main" id="{581C5FD7-F9B4-B04A-BF5A-9B518EECC658}"/>
              </a:ext>
            </a:extLst>
          </p:cNvPr>
          <p:cNvPicPr>
            <a:picLocks noChangeAspect="1"/>
          </p:cNvPicPr>
          <p:nvPr/>
        </p:nvPicPr>
        <p:blipFill>
          <a:blip r:embed="rId7"/>
          <a:stretch>
            <a:fillRect/>
          </a:stretch>
        </p:blipFill>
        <p:spPr>
          <a:xfrm>
            <a:off x="4694249" y="2722754"/>
            <a:ext cx="774761" cy="272308"/>
          </a:xfrm>
          <a:prstGeom prst="rect">
            <a:avLst/>
          </a:prstGeom>
        </p:spPr>
      </p:pic>
      <p:sp>
        <p:nvSpPr>
          <p:cNvPr id="16" name="Rectangle 15">
            <a:extLst>
              <a:ext uri="{FF2B5EF4-FFF2-40B4-BE49-F238E27FC236}">
                <a16:creationId xmlns:a16="http://schemas.microsoft.com/office/drawing/2014/main" id="{E2ED111E-9D9D-3E55-BF46-7BA37D42FF5C}"/>
              </a:ext>
            </a:extLst>
          </p:cNvPr>
          <p:cNvSpPr/>
          <p:nvPr/>
        </p:nvSpPr>
        <p:spPr>
          <a:xfrm>
            <a:off x="1672755" y="3330193"/>
            <a:ext cx="2476982" cy="3006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0B6B9774-29A8-F109-A8C1-6357F6A71926}"/>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672755" y="3291004"/>
            <a:ext cx="2474829" cy="2988889"/>
          </a:xfrm>
          <a:prstGeom prst="rect">
            <a:avLst/>
          </a:prstGeom>
        </p:spPr>
      </p:pic>
      <p:pic>
        <p:nvPicPr>
          <p:cNvPr id="23" name="Picture 22">
            <a:extLst>
              <a:ext uri="{FF2B5EF4-FFF2-40B4-BE49-F238E27FC236}">
                <a16:creationId xmlns:a16="http://schemas.microsoft.com/office/drawing/2014/main" id="{FA741974-78F7-F449-9BE8-AF010B42292F}"/>
              </a:ext>
            </a:extLst>
          </p:cNvPr>
          <p:cNvPicPr>
            <a:picLocks noChangeAspect="1"/>
          </p:cNvPicPr>
          <p:nvPr/>
        </p:nvPicPr>
        <p:blipFill>
          <a:blip r:embed="rId9"/>
          <a:stretch>
            <a:fillRect/>
          </a:stretch>
        </p:blipFill>
        <p:spPr>
          <a:xfrm>
            <a:off x="6504267" y="2726963"/>
            <a:ext cx="1253087" cy="274113"/>
          </a:xfrm>
          <a:prstGeom prst="rect">
            <a:avLst/>
          </a:prstGeom>
        </p:spPr>
      </p:pic>
      <p:sp>
        <p:nvSpPr>
          <p:cNvPr id="27" name="TextBox 26">
            <a:extLst>
              <a:ext uri="{FF2B5EF4-FFF2-40B4-BE49-F238E27FC236}">
                <a16:creationId xmlns:a16="http://schemas.microsoft.com/office/drawing/2014/main" id="{7AA21AB1-82B8-4D2E-AA6B-9A0B033F4A82}"/>
              </a:ext>
            </a:extLst>
          </p:cNvPr>
          <p:cNvSpPr txBox="1"/>
          <p:nvPr/>
        </p:nvSpPr>
        <p:spPr>
          <a:xfrm>
            <a:off x="0" y="0"/>
            <a:ext cx="12192000" cy="461665"/>
          </a:xfrm>
          <a:prstGeom prst="rect">
            <a:avLst/>
          </a:prstGeom>
          <a:solidFill>
            <a:schemeClr val="bg1"/>
          </a:solidFill>
        </p:spPr>
        <p:txBody>
          <a:bodyPr wrap="square" rtlCol="0">
            <a:spAutoFit/>
          </a:bodyPr>
          <a:lstStyle/>
          <a:p>
            <a:pPr algn="ctr"/>
            <a:r>
              <a:rPr lang="en-GB" sz="2400" b="1" dirty="0"/>
              <a:t>Multi-wavelength and multi-messenger data analysis: added value to CTA and SKA data</a:t>
            </a:r>
          </a:p>
        </p:txBody>
      </p:sp>
      <p:pic>
        <p:nvPicPr>
          <p:cNvPr id="29" name="Picture 28">
            <a:extLst>
              <a:ext uri="{FF2B5EF4-FFF2-40B4-BE49-F238E27FC236}">
                <a16:creationId xmlns:a16="http://schemas.microsoft.com/office/drawing/2014/main" id="{B3411D08-DD8D-A64D-5370-CF090887C95E}"/>
              </a:ext>
            </a:extLst>
          </p:cNvPr>
          <p:cNvPicPr>
            <a:picLocks noChangeAspect="1"/>
          </p:cNvPicPr>
          <p:nvPr/>
        </p:nvPicPr>
        <p:blipFill rotWithShape="1">
          <a:blip r:embed="rId10"/>
          <a:srcRect t="5368"/>
          <a:stretch/>
        </p:blipFill>
        <p:spPr>
          <a:xfrm>
            <a:off x="7860925" y="3058891"/>
            <a:ext cx="2843493" cy="2213882"/>
          </a:xfrm>
          <a:prstGeom prst="rect">
            <a:avLst/>
          </a:prstGeom>
          <a:ln>
            <a:solidFill>
              <a:srgbClr val="0070C0"/>
            </a:solidFill>
          </a:ln>
        </p:spPr>
      </p:pic>
      <p:pic>
        <p:nvPicPr>
          <p:cNvPr id="28" name="Picture 27">
            <a:extLst>
              <a:ext uri="{FF2B5EF4-FFF2-40B4-BE49-F238E27FC236}">
                <a16:creationId xmlns:a16="http://schemas.microsoft.com/office/drawing/2014/main" id="{78BE0063-95E8-E66F-4CE6-74FCF6D51478}"/>
              </a:ext>
            </a:extLst>
          </p:cNvPr>
          <p:cNvPicPr>
            <a:picLocks noChangeAspect="1"/>
          </p:cNvPicPr>
          <p:nvPr/>
        </p:nvPicPr>
        <p:blipFill>
          <a:blip r:embed="rId11"/>
          <a:stretch>
            <a:fillRect/>
          </a:stretch>
        </p:blipFill>
        <p:spPr>
          <a:xfrm>
            <a:off x="4082969" y="4165832"/>
            <a:ext cx="4119325" cy="2321801"/>
          </a:xfrm>
          <a:prstGeom prst="rect">
            <a:avLst/>
          </a:prstGeom>
          <a:ln>
            <a:solidFill>
              <a:srgbClr val="0070C0"/>
            </a:solidFill>
          </a:ln>
        </p:spPr>
      </p:pic>
    </p:spTree>
    <p:extLst>
      <p:ext uri="{BB962C8B-B14F-4D97-AF65-F5344CB8AC3E}">
        <p14:creationId xmlns:p14="http://schemas.microsoft.com/office/powerpoint/2010/main" val="2770415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ADAED68-56F9-224B-89EA-E4BE2CD58AB7}"/>
              </a:ext>
            </a:extLst>
          </p:cNvPr>
          <p:cNvSpPr/>
          <p:nvPr/>
        </p:nvSpPr>
        <p:spPr>
          <a:xfrm>
            <a:off x="8482519" y="5993699"/>
            <a:ext cx="1695298" cy="460190"/>
          </a:xfrm>
          <a:prstGeom prst="rect">
            <a:avLst/>
          </a:prstGeom>
          <a:solidFill>
            <a:schemeClr val="accent1">
              <a:alpha val="37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90E3B90-39DE-1848-932C-282C81E083C0}"/>
              </a:ext>
            </a:extLst>
          </p:cNvPr>
          <p:cNvPicPr>
            <a:picLocks noChangeAspect="1"/>
          </p:cNvPicPr>
          <p:nvPr/>
        </p:nvPicPr>
        <p:blipFill>
          <a:blip r:embed="rId2"/>
          <a:stretch>
            <a:fillRect/>
          </a:stretch>
        </p:blipFill>
        <p:spPr>
          <a:xfrm>
            <a:off x="6468977" y="1718590"/>
            <a:ext cx="5522798" cy="3046108"/>
          </a:xfrm>
          <a:prstGeom prst="rect">
            <a:avLst/>
          </a:prstGeom>
        </p:spPr>
      </p:pic>
      <p:cxnSp>
        <p:nvCxnSpPr>
          <p:cNvPr id="8" name="Straight Arrow Connector 7">
            <a:extLst>
              <a:ext uri="{FF2B5EF4-FFF2-40B4-BE49-F238E27FC236}">
                <a16:creationId xmlns:a16="http://schemas.microsoft.com/office/drawing/2014/main" id="{E9349B3A-E9DC-F246-A1E4-35E1A68B17B2}"/>
              </a:ext>
            </a:extLst>
          </p:cNvPr>
          <p:cNvCxnSpPr>
            <a:cxnSpLocks/>
          </p:cNvCxnSpPr>
          <p:nvPr/>
        </p:nvCxnSpPr>
        <p:spPr>
          <a:xfrm>
            <a:off x="406128" y="6472117"/>
            <a:ext cx="11546733" cy="65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E21F57-6C81-1849-AD85-AFD94EE695C8}"/>
              </a:ext>
            </a:extLst>
          </p:cNvPr>
          <p:cNvSpPr txBox="1"/>
          <p:nvPr/>
        </p:nvSpPr>
        <p:spPr>
          <a:xfrm>
            <a:off x="10655241" y="6136000"/>
            <a:ext cx="1130631" cy="646331"/>
          </a:xfrm>
          <a:prstGeom prst="rect">
            <a:avLst/>
          </a:prstGeom>
          <a:noFill/>
        </p:spPr>
        <p:txBody>
          <a:bodyPr wrap="none" rtlCol="0">
            <a:spAutoFit/>
          </a:bodyPr>
          <a:lstStyle/>
          <a:p>
            <a:pPr algn="r"/>
            <a:r>
              <a:rPr lang="en-GB" dirty="0"/>
              <a:t>energy</a:t>
            </a:r>
          </a:p>
          <a:p>
            <a:pPr algn="r"/>
            <a:r>
              <a:rPr lang="en-GB" dirty="0"/>
              <a:t>frequency</a:t>
            </a:r>
          </a:p>
        </p:txBody>
      </p:sp>
      <p:sp>
        <p:nvSpPr>
          <p:cNvPr id="13" name="TextBox 12">
            <a:extLst>
              <a:ext uri="{FF2B5EF4-FFF2-40B4-BE49-F238E27FC236}">
                <a16:creationId xmlns:a16="http://schemas.microsoft.com/office/drawing/2014/main" id="{5CA91D4D-1040-284B-BD3B-98A557F309C5}"/>
              </a:ext>
            </a:extLst>
          </p:cNvPr>
          <p:cNvSpPr txBox="1"/>
          <p:nvPr/>
        </p:nvSpPr>
        <p:spPr>
          <a:xfrm>
            <a:off x="4059223" y="6079456"/>
            <a:ext cx="508473" cy="307777"/>
          </a:xfrm>
          <a:prstGeom prst="rect">
            <a:avLst/>
          </a:prstGeom>
          <a:noFill/>
        </p:spPr>
        <p:txBody>
          <a:bodyPr wrap="none" rtlCol="0">
            <a:spAutoFit/>
          </a:bodyPr>
          <a:lstStyle/>
          <a:p>
            <a:r>
              <a:rPr lang="en-GB" sz="1400" dirty="0"/>
              <a:t>1 eV</a:t>
            </a:r>
          </a:p>
        </p:txBody>
      </p:sp>
      <p:sp>
        <p:nvSpPr>
          <p:cNvPr id="14" name="TextBox 13">
            <a:extLst>
              <a:ext uri="{FF2B5EF4-FFF2-40B4-BE49-F238E27FC236}">
                <a16:creationId xmlns:a16="http://schemas.microsoft.com/office/drawing/2014/main" id="{E2C243F2-7D9C-3546-BD42-D66C8841043E}"/>
              </a:ext>
            </a:extLst>
          </p:cNvPr>
          <p:cNvSpPr txBox="1"/>
          <p:nvPr/>
        </p:nvSpPr>
        <p:spPr>
          <a:xfrm>
            <a:off x="4017105" y="6595100"/>
            <a:ext cx="712054" cy="307777"/>
          </a:xfrm>
          <a:prstGeom prst="rect">
            <a:avLst/>
          </a:prstGeom>
          <a:noFill/>
        </p:spPr>
        <p:txBody>
          <a:bodyPr wrap="none" rtlCol="0">
            <a:spAutoFit/>
          </a:bodyPr>
          <a:lstStyle/>
          <a:p>
            <a:r>
              <a:rPr lang="en-GB" sz="1400" dirty="0"/>
              <a:t>10</a:t>
            </a:r>
            <a:r>
              <a:rPr lang="en-GB" sz="1400" baseline="30000" dirty="0"/>
              <a:t>15</a:t>
            </a:r>
            <a:r>
              <a:rPr lang="en-GB" sz="1400" dirty="0"/>
              <a:t> Hz</a:t>
            </a:r>
          </a:p>
        </p:txBody>
      </p:sp>
      <p:sp>
        <p:nvSpPr>
          <p:cNvPr id="17" name="TextBox 16">
            <a:extLst>
              <a:ext uri="{FF2B5EF4-FFF2-40B4-BE49-F238E27FC236}">
                <a16:creationId xmlns:a16="http://schemas.microsoft.com/office/drawing/2014/main" id="{B4672F59-7BC4-E74D-8F8A-A93F12CE53CB}"/>
              </a:ext>
            </a:extLst>
          </p:cNvPr>
          <p:cNvSpPr txBox="1"/>
          <p:nvPr/>
        </p:nvSpPr>
        <p:spPr>
          <a:xfrm>
            <a:off x="5255370" y="6028158"/>
            <a:ext cx="584455" cy="307777"/>
          </a:xfrm>
          <a:prstGeom prst="rect">
            <a:avLst/>
          </a:prstGeom>
          <a:noFill/>
        </p:spPr>
        <p:txBody>
          <a:bodyPr wrap="none" rtlCol="0">
            <a:spAutoFit/>
          </a:bodyPr>
          <a:lstStyle/>
          <a:p>
            <a:r>
              <a:rPr lang="en-GB" sz="1400" dirty="0"/>
              <a:t>1 keV</a:t>
            </a:r>
          </a:p>
        </p:txBody>
      </p:sp>
      <p:sp>
        <p:nvSpPr>
          <p:cNvPr id="23" name="TextBox 22">
            <a:extLst>
              <a:ext uri="{FF2B5EF4-FFF2-40B4-BE49-F238E27FC236}">
                <a16:creationId xmlns:a16="http://schemas.microsoft.com/office/drawing/2014/main" id="{01BE1CF2-C596-884A-86D7-883CE8677017}"/>
              </a:ext>
            </a:extLst>
          </p:cNvPr>
          <p:cNvSpPr txBox="1"/>
          <p:nvPr/>
        </p:nvSpPr>
        <p:spPr>
          <a:xfrm>
            <a:off x="6477300" y="6028158"/>
            <a:ext cx="662361" cy="307777"/>
          </a:xfrm>
          <a:prstGeom prst="rect">
            <a:avLst/>
          </a:prstGeom>
          <a:noFill/>
        </p:spPr>
        <p:txBody>
          <a:bodyPr wrap="none" rtlCol="0">
            <a:spAutoFit/>
          </a:bodyPr>
          <a:lstStyle/>
          <a:p>
            <a:r>
              <a:rPr lang="en-GB" sz="1400" dirty="0"/>
              <a:t>1 MeV</a:t>
            </a:r>
          </a:p>
        </p:txBody>
      </p:sp>
      <p:sp>
        <p:nvSpPr>
          <p:cNvPr id="24" name="TextBox 23">
            <a:extLst>
              <a:ext uri="{FF2B5EF4-FFF2-40B4-BE49-F238E27FC236}">
                <a16:creationId xmlns:a16="http://schemas.microsoft.com/office/drawing/2014/main" id="{FFF363A2-F4EB-7E4C-86C5-436162B6495D}"/>
              </a:ext>
            </a:extLst>
          </p:cNvPr>
          <p:cNvSpPr txBox="1"/>
          <p:nvPr/>
        </p:nvSpPr>
        <p:spPr>
          <a:xfrm>
            <a:off x="7744478" y="6028157"/>
            <a:ext cx="622286" cy="307777"/>
          </a:xfrm>
          <a:prstGeom prst="rect">
            <a:avLst/>
          </a:prstGeom>
          <a:noFill/>
        </p:spPr>
        <p:txBody>
          <a:bodyPr wrap="none" rtlCol="0">
            <a:spAutoFit/>
          </a:bodyPr>
          <a:lstStyle/>
          <a:p>
            <a:r>
              <a:rPr lang="en-GB" sz="1400" dirty="0"/>
              <a:t>1 GeV</a:t>
            </a:r>
          </a:p>
        </p:txBody>
      </p:sp>
      <p:sp>
        <p:nvSpPr>
          <p:cNvPr id="25" name="TextBox 24">
            <a:extLst>
              <a:ext uri="{FF2B5EF4-FFF2-40B4-BE49-F238E27FC236}">
                <a16:creationId xmlns:a16="http://schemas.microsoft.com/office/drawing/2014/main" id="{557DEFA3-9E46-C346-A0ED-68B4F45C86C9}"/>
              </a:ext>
            </a:extLst>
          </p:cNvPr>
          <p:cNvSpPr txBox="1"/>
          <p:nvPr/>
        </p:nvSpPr>
        <p:spPr>
          <a:xfrm>
            <a:off x="8954190" y="6024890"/>
            <a:ext cx="580672" cy="307777"/>
          </a:xfrm>
          <a:prstGeom prst="rect">
            <a:avLst/>
          </a:prstGeom>
          <a:noFill/>
        </p:spPr>
        <p:txBody>
          <a:bodyPr wrap="none" rtlCol="0">
            <a:spAutoFit/>
          </a:bodyPr>
          <a:lstStyle/>
          <a:p>
            <a:r>
              <a:rPr lang="en-GB" sz="1400" dirty="0"/>
              <a:t>1 TeV</a:t>
            </a:r>
          </a:p>
        </p:txBody>
      </p:sp>
      <p:sp>
        <p:nvSpPr>
          <p:cNvPr id="26" name="TextBox 25">
            <a:extLst>
              <a:ext uri="{FF2B5EF4-FFF2-40B4-BE49-F238E27FC236}">
                <a16:creationId xmlns:a16="http://schemas.microsoft.com/office/drawing/2014/main" id="{F6F5C567-C769-7948-B009-A6EE6FCADF6E}"/>
              </a:ext>
            </a:extLst>
          </p:cNvPr>
          <p:cNvSpPr txBox="1"/>
          <p:nvPr/>
        </p:nvSpPr>
        <p:spPr>
          <a:xfrm>
            <a:off x="10177817" y="6028157"/>
            <a:ext cx="597856" cy="307777"/>
          </a:xfrm>
          <a:prstGeom prst="rect">
            <a:avLst/>
          </a:prstGeom>
          <a:noFill/>
        </p:spPr>
        <p:txBody>
          <a:bodyPr wrap="none" rtlCol="0">
            <a:spAutoFit/>
          </a:bodyPr>
          <a:lstStyle/>
          <a:p>
            <a:r>
              <a:rPr lang="en-GB" sz="1400" dirty="0"/>
              <a:t>1 PeV</a:t>
            </a:r>
          </a:p>
        </p:txBody>
      </p:sp>
      <p:cxnSp>
        <p:nvCxnSpPr>
          <p:cNvPr id="37" name="Straight Connector 36">
            <a:extLst>
              <a:ext uri="{FF2B5EF4-FFF2-40B4-BE49-F238E27FC236}">
                <a16:creationId xmlns:a16="http://schemas.microsoft.com/office/drawing/2014/main" id="{8F16889E-0603-EE42-A96D-634120B56356}"/>
              </a:ext>
            </a:extLst>
          </p:cNvPr>
          <p:cNvCxnSpPr>
            <a:cxnSpLocks/>
          </p:cNvCxnSpPr>
          <p:nvPr/>
        </p:nvCxnSpPr>
        <p:spPr>
          <a:xfrm>
            <a:off x="3131297" y="6478621"/>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C36CE80-E0D5-8B47-89E4-0D3920DA9322}"/>
              </a:ext>
            </a:extLst>
          </p:cNvPr>
          <p:cNvCxnSpPr>
            <a:cxnSpLocks/>
          </p:cNvCxnSpPr>
          <p:nvPr/>
        </p:nvCxnSpPr>
        <p:spPr>
          <a:xfrm>
            <a:off x="4370952" y="6475374"/>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490A547-A473-474D-B083-5B795CF7AE2E}"/>
              </a:ext>
            </a:extLst>
          </p:cNvPr>
          <p:cNvSpPr txBox="1"/>
          <p:nvPr/>
        </p:nvSpPr>
        <p:spPr>
          <a:xfrm>
            <a:off x="2775270" y="6592858"/>
            <a:ext cx="712054" cy="307777"/>
          </a:xfrm>
          <a:prstGeom prst="rect">
            <a:avLst/>
          </a:prstGeom>
          <a:noFill/>
        </p:spPr>
        <p:txBody>
          <a:bodyPr wrap="none" rtlCol="0">
            <a:spAutoFit/>
          </a:bodyPr>
          <a:lstStyle/>
          <a:p>
            <a:r>
              <a:rPr lang="en-GB" sz="1400" dirty="0"/>
              <a:t>10</a:t>
            </a:r>
            <a:r>
              <a:rPr lang="en-GB" sz="1400" baseline="30000" dirty="0"/>
              <a:t>12</a:t>
            </a:r>
            <a:r>
              <a:rPr lang="en-GB" sz="1400" dirty="0"/>
              <a:t> Hz</a:t>
            </a:r>
          </a:p>
        </p:txBody>
      </p:sp>
      <p:sp>
        <p:nvSpPr>
          <p:cNvPr id="43" name="TextBox 42">
            <a:extLst>
              <a:ext uri="{FF2B5EF4-FFF2-40B4-BE49-F238E27FC236}">
                <a16:creationId xmlns:a16="http://schemas.microsoft.com/office/drawing/2014/main" id="{6CA5BA4E-4C0B-6944-AD08-47DA24156ED1}"/>
              </a:ext>
            </a:extLst>
          </p:cNvPr>
          <p:cNvSpPr txBox="1"/>
          <p:nvPr/>
        </p:nvSpPr>
        <p:spPr>
          <a:xfrm>
            <a:off x="1691454" y="6592858"/>
            <a:ext cx="612668" cy="307777"/>
          </a:xfrm>
          <a:prstGeom prst="rect">
            <a:avLst/>
          </a:prstGeom>
          <a:noFill/>
        </p:spPr>
        <p:txBody>
          <a:bodyPr wrap="none" rtlCol="0">
            <a:spAutoFit/>
          </a:bodyPr>
          <a:lstStyle/>
          <a:p>
            <a:r>
              <a:rPr lang="en-GB" sz="1400" dirty="0"/>
              <a:t>1 GHz</a:t>
            </a:r>
          </a:p>
        </p:txBody>
      </p:sp>
      <p:sp>
        <p:nvSpPr>
          <p:cNvPr id="44" name="TextBox 43">
            <a:extLst>
              <a:ext uri="{FF2B5EF4-FFF2-40B4-BE49-F238E27FC236}">
                <a16:creationId xmlns:a16="http://schemas.microsoft.com/office/drawing/2014/main" id="{8C1F6DB7-B29B-1846-94EC-AEB1B5331518}"/>
              </a:ext>
            </a:extLst>
          </p:cNvPr>
          <p:cNvSpPr txBox="1"/>
          <p:nvPr/>
        </p:nvSpPr>
        <p:spPr>
          <a:xfrm>
            <a:off x="396673" y="6590363"/>
            <a:ext cx="652743" cy="307777"/>
          </a:xfrm>
          <a:prstGeom prst="rect">
            <a:avLst/>
          </a:prstGeom>
          <a:noFill/>
        </p:spPr>
        <p:txBody>
          <a:bodyPr wrap="none" rtlCol="0">
            <a:spAutoFit/>
          </a:bodyPr>
          <a:lstStyle/>
          <a:p>
            <a:r>
              <a:rPr lang="en-GB" sz="1400" dirty="0"/>
              <a:t>1 MHz</a:t>
            </a:r>
          </a:p>
        </p:txBody>
      </p:sp>
      <p:cxnSp>
        <p:nvCxnSpPr>
          <p:cNvPr id="47" name="Straight Connector 46">
            <a:extLst>
              <a:ext uri="{FF2B5EF4-FFF2-40B4-BE49-F238E27FC236}">
                <a16:creationId xmlns:a16="http://schemas.microsoft.com/office/drawing/2014/main" id="{2F05EA2D-97DA-4E43-92FC-44A6B7750EE8}"/>
              </a:ext>
            </a:extLst>
          </p:cNvPr>
          <p:cNvCxnSpPr>
            <a:cxnSpLocks/>
          </p:cNvCxnSpPr>
          <p:nvPr/>
        </p:nvCxnSpPr>
        <p:spPr>
          <a:xfrm>
            <a:off x="1892638" y="6475373"/>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FD54513-FCB7-7446-B828-00F4345455AC}"/>
              </a:ext>
            </a:extLst>
          </p:cNvPr>
          <p:cNvCxnSpPr>
            <a:cxnSpLocks/>
          </p:cNvCxnSpPr>
          <p:nvPr/>
        </p:nvCxnSpPr>
        <p:spPr>
          <a:xfrm>
            <a:off x="653982" y="6472125"/>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4A69DD7-2DE5-EE4C-A82D-C4418FBD6F6D}"/>
              </a:ext>
            </a:extLst>
          </p:cNvPr>
          <p:cNvCxnSpPr>
            <a:cxnSpLocks/>
          </p:cNvCxnSpPr>
          <p:nvPr/>
        </p:nvCxnSpPr>
        <p:spPr>
          <a:xfrm>
            <a:off x="6766212" y="6339183"/>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3DA91C-BE73-904E-BD3D-717A44399AC0}"/>
              </a:ext>
            </a:extLst>
          </p:cNvPr>
          <p:cNvCxnSpPr>
            <a:cxnSpLocks/>
          </p:cNvCxnSpPr>
          <p:nvPr/>
        </p:nvCxnSpPr>
        <p:spPr>
          <a:xfrm>
            <a:off x="8005867" y="6335936"/>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130A19E-44FE-224D-AFAD-894792AF2B5F}"/>
              </a:ext>
            </a:extLst>
          </p:cNvPr>
          <p:cNvCxnSpPr>
            <a:cxnSpLocks/>
          </p:cNvCxnSpPr>
          <p:nvPr/>
        </p:nvCxnSpPr>
        <p:spPr>
          <a:xfrm>
            <a:off x="5527553" y="6335935"/>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314CB0A-DDFF-734E-BC14-038DB154EE4D}"/>
              </a:ext>
            </a:extLst>
          </p:cNvPr>
          <p:cNvCxnSpPr>
            <a:cxnSpLocks/>
          </p:cNvCxnSpPr>
          <p:nvPr/>
        </p:nvCxnSpPr>
        <p:spPr>
          <a:xfrm>
            <a:off x="4288897" y="6332687"/>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CA3A46-9953-3A48-932D-2FC21C044DB5}"/>
              </a:ext>
            </a:extLst>
          </p:cNvPr>
          <p:cNvCxnSpPr>
            <a:cxnSpLocks/>
          </p:cNvCxnSpPr>
          <p:nvPr/>
        </p:nvCxnSpPr>
        <p:spPr>
          <a:xfrm>
            <a:off x="10488672" y="6335935"/>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1452EE2-FE08-C341-BEB2-C12D6FDED8D0}"/>
              </a:ext>
            </a:extLst>
          </p:cNvPr>
          <p:cNvCxnSpPr>
            <a:cxnSpLocks/>
          </p:cNvCxnSpPr>
          <p:nvPr/>
        </p:nvCxnSpPr>
        <p:spPr>
          <a:xfrm>
            <a:off x="9250013" y="6332687"/>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5FD7998-0739-9E4A-B20F-2678F2532AB1}"/>
              </a:ext>
            </a:extLst>
          </p:cNvPr>
          <p:cNvCxnSpPr>
            <a:cxnSpLocks/>
          </p:cNvCxnSpPr>
          <p:nvPr/>
        </p:nvCxnSpPr>
        <p:spPr>
          <a:xfrm flipH="1" flipV="1">
            <a:off x="6468978" y="4764698"/>
            <a:ext cx="2013541" cy="1254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7B1BAC-0635-7D44-8827-6239B2F940AD}"/>
              </a:ext>
            </a:extLst>
          </p:cNvPr>
          <p:cNvCxnSpPr>
            <a:cxnSpLocks/>
          </p:cNvCxnSpPr>
          <p:nvPr/>
        </p:nvCxnSpPr>
        <p:spPr>
          <a:xfrm flipV="1">
            <a:off x="10177817" y="4726000"/>
            <a:ext cx="1813958" cy="1280662"/>
          </a:xfrm>
          <a:prstGeom prst="line">
            <a:avLst/>
          </a:prstGeom>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508FD5F7-D513-4A49-BE58-1B7119F09777}"/>
              </a:ext>
            </a:extLst>
          </p:cNvPr>
          <p:cNvPicPr>
            <a:picLocks noChangeAspect="1"/>
          </p:cNvPicPr>
          <p:nvPr/>
        </p:nvPicPr>
        <p:blipFill rotWithShape="1">
          <a:blip r:embed="rId3"/>
          <a:srcRect l="12942"/>
          <a:stretch/>
        </p:blipFill>
        <p:spPr>
          <a:xfrm>
            <a:off x="406128" y="1718590"/>
            <a:ext cx="5473587" cy="3046108"/>
          </a:xfrm>
          <a:prstGeom prst="rect">
            <a:avLst/>
          </a:prstGeom>
        </p:spPr>
      </p:pic>
      <p:sp>
        <p:nvSpPr>
          <p:cNvPr id="70" name="Rectangle 69">
            <a:extLst>
              <a:ext uri="{FF2B5EF4-FFF2-40B4-BE49-F238E27FC236}">
                <a16:creationId xmlns:a16="http://schemas.microsoft.com/office/drawing/2014/main" id="{18EDD9BF-7B94-384C-9465-0829C33921B9}"/>
              </a:ext>
            </a:extLst>
          </p:cNvPr>
          <p:cNvSpPr/>
          <p:nvPr/>
        </p:nvSpPr>
        <p:spPr>
          <a:xfrm>
            <a:off x="1495268" y="5993866"/>
            <a:ext cx="868655" cy="460190"/>
          </a:xfrm>
          <a:prstGeom prst="rect">
            <a:avLst/>
          </a:prstGeom>
          <a:solidFill>
            <a:schemeClr val="accent1">
              <a:alpha val="37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4E3162A3-3E9C-554D-8A62-1A0A85934F12}"/>
              </a:ext>
            </a:extLst>
          </p:cNvPr>
          <p:cNvCxnSpPr>
            <a:cxnSpLocks/>
          </p:cNvCxnSpPr>
          <p:nvPr/>
        </p:nvCxnSpPr>
        <p:spPr>
          <a:xfrm flipH="1" flipV="1">
            <a:off x="406128" y="4748605"/>
            <a:ext cx="1089140" cy="125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0A4151A-40C7-EF4A-A50F-01782952DEF3}"/>
              </a:ext>
            </a:extLst>
          </p:cNvPr>
          <p:cNvCxnSpPr>
            <a:cxnSpLocks/>
          </p:cNvCxnSpPr>
          <p:nvPr/>
        </p:nvCxnSpPr>
        <p:spPr>
          <a:xfrm flipV="1">
            <a:off x="2363923" y="4764699"/>
            <a:ext cx="3514638" cy="1240373"/>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E7FA54F6-24AD-E048-A692-273B7840D813}"/>
              </a:ext>
            </a:extLst>
          </p:cNvPr>
          <p:cNvSpPr txBox="1"/>
          <p:nvPr/>
        </p:nvSpPr>
        <p:spPr>
          <a:xfrm>
            <a:off x="1629096" y="5569611"/>
            <a:ext cx="600998" cy="307777"/>
          </a:xfrm>
          <a:prstGeom prst="rect">
            <a:avLst/>
          </a:prstGeom>
          <a:solidFill>
            <a:schemeClr val="bg1"/>
          </a:solidFill>
          <a:ln>
            <a:solidFill>
              <a:srgbClr val="0070C0"/>
            </a:solidFill>
          </a:ln>
        </p:spPr>
        <p:txBody>
          <a:bodyPr wrap="none" rtlCol="0">
            <a:spAutoFit/>
          </a:bodyPr>
          <a:lstStyle/>
          <a:p>
            <a:r>
              <a:rPr lang="en-GB" sz="1400" dirty="0"/>
              <a:t>radio </a:t>
            </a:r>
          </a:p>
        </p:txBody>
      </p:sp>
      <p:sp>
        <p:nvSpPr>
          <p:cNvPr id="78" name="TextBox 77">
            <a:extLst>
              <a:ext uri="{FF2B5EF4-FFF2-40B4-BE49-F238E27FC236}">
                <a16:creationId xmlns:a16="http://schemas.microsoft.com/office/drawing/2014/main" id="{AF0CAF2F-CABC-EB44-AFD8-280B9A88963A}"/>
              </a:ext>
            </a:extLst>
          </p:cNvPr>
          <p:cNvSpPr txBox="1"/>
          <p:nvPr/>
        </p:nvSpPr>
        <p:spPr>
          <a:xfrm>
            <a:off x="3966698" y="5571932"/>
            <a:ext cx="686406" cy="307777"/>
          </a:xfrm>
          <a:prstGeom prst="rect">
            <a:avLst/>
          </a:prstGeom>
          <a:solidFill>
            <a:schemeClr val="bg1"/>
          </a:solidFill>
          <a:ln>
            <a:solidFill>
              <a:srgbClr val="0070C0"/>
            </a:solidFill>
          </a:ln>
        </p:spPr>
        <p:txBody>
          <a:bodyPr wrap="none" rtlCol="0">
            <a:spAutoFit/>
          </a:bodyPr>
          <a:lstStyle/>
          <a:p>
            <a:r>
              <a:rPr lang="en-GB" sz="1400" dirty="0"/>
              <a:t>visible </a:t>
            </a:r>
          </a:p>
        </p:txBody>
      </p:sp>
      <p:sp>
        <p:nvSpPr>
          <p:cNvPr id="79" name="TextBox 78">
            <a:extLst>
              <a:ext uri="{FF2B5EF4-FFF2-40B4-BE49-F238E27FC236}">
                <a16:creationId xmlns:a16="http://schemas.microsoft.com/office/drawing/2014/main" id="{B2FCBADD-DC24-2945-9AE9-0BB9DA4F1F9A}"/>
              </a:ext>
            </a:extLst>
          </p:cNvPr>
          <p:cNvSpPr txBox="1"/>
          <p:nvPr/>
        </p:nvSpPr>
        <p:spPr>
          <a:xfrm>
            <a:off x="8482519" y="5565728"/>
            <a:ext cx="1043171" cy="307777"/>
          </a:xfrm>
          <a:prstGeom prst="rect">
            <a:avLst/>
          </a:prstGeom>
          <a:solidFill>
            <a:schemeClr val="bg1"/>
          </a:solidFill>
          <a:ln>
            <a:solidFill>
              <a:srgbClr val="0070C0"/>
            </a:solidFill>
          </a:ln>
        </p:spPr>
        <p:txBody>
          <a:bodyPr wrap="none" rtlCol="0">
            <a:spAutoFit/>
          </a:bodyPr>
          <a:lstStyle/>
          <a:p>
            <a:r>
              <a:rPr lang="en-GB" sz="1400" dirty="0"/>
              <a:t>gamma-ray </a:t>
            </a:r>
          </a:p>
        </p:txBody>
      </p:sp>
      <p:sp>
        <p:nvSpPr>
          <p:cNvPr id="80" name="TextBox 79">
            <a:extLst>
              <a:ext uri="{FF2B5EF4-FFF2-40B4-BE49-F238E27FC236}">
                <a16:creationId xmlns:a16="http://schemas.microsoft.com/office/drawing/2014/main" id="{099B4286-041C-C249-BAF2-6B34352F504E}"/>
              </a:ext>
            </a:extLst>
          </p:cNvPr>
          <p:cNvSpPr txBox="1"/>
          <p:nvPr/>
        </p:nvSpPr>
        <p:spPr>
          <a:xfrm>
            <a:off x="11311576" y="1830530"/>
            <a:ext cx="546441" cy="338554"/>
          </a:xfrm>
          <a:prstGeom prst="rect">
            <a:avLst/>
          </a:prstGeom>
          <a:solidFill>
            <a:schemeClr val="bg1"/>
          </a:solidFill>
          <a:ln>
            <a:solidFill>
              <a:srgbClr val="0070C0"/>
            </a:solidFill>
          </a:ln>
        </p:spPr>
        <p:txBody>
          <a:bodyPr wrap="square" rtlCol="0">
            <a:spAutoFit/>
          </a:bodyPr>
          <a:lstStyle/>
          <a:p>
            <a:r>
              <a:rPr lang="en-GB" sz="1600" b="1" dirty="0"/>
              <a:t>CTA</a:t>
            </a:r>
          </a:p>
        </p:txBody>
      </p:sp>
      <p:sp>
        <p:nvSpPr>
          <p:cNvPr id="82" name="TextBox 81">
            <a:extLst>
              <a:ext uri="{FF2B5EF4-FFF2-40B4-BE49-F238E27FC236}">
                <a16:creationId xmlns:a16="http://schemas.microsoft.com/office/drawing/2014/main" id="{CD1E2803-B1A3-9543-8553-4535A0400ABF}"/>
              </a:ext>
            </a:extLst>
          </p:cNvPr>
          <p:cNvSpPr txBox="1"/>
          <p:nvPr/>
        </p:nvSpPr>
        <p:spPr>
          <a:xfrm>
            <a:off x="537105" y="1830530"/>
            <a:ext cx="612073" cy="338554"/>
          </a:xfrm>
          <a:prstGeom prst="rect">
            <a:avLst/>
          </a:prstGeom>
          <a:solidFill>
            <a:schemeClr val="bg1"/>
          </a:solidFill>
          <a:ln>
            <a:solidFill>
              <a:srgbClr val="0070C0"/>
            </a:solidFill>
          </a:ln>
        </p:spPr>
        <p:txBody>
          <a:bodyPr wrap="square" rtlCol="0">
            <a:spAutoFit/>
          </a:bodyPr>
          <a:lstStyle/>
          <a:p>
            <a:r>
              <a:rPr lang="en-GB" sz="1600" b="1" dirty="0"/>
              <a:t>SKA</a:t>
            </a:r>
            <a:endParaRPr lang="en-GB" sz="1600" b="1" dirty="0">
              <a:solidFill>
                <a:srgbClr val="0070C0"/>
              </a:solidFill>
            </a:endParaRPr>
          </a:p>
        </p:txBody>
      </p:sp>
      <p:sp>
        <p:nvSpPr>
          <p:cNvPr id="2" name="TextBox 1">
            <a:extLst>
              <a:ext uri="{FF2B5EF4-FFF2-40B4-BE49-F238E27FC236}">
                <a16:creationId xmlns:a16="http://schemas.microsoft.com/office/drawing/2014/main" id="{B377EA42-A829-89FC-77FE-DEF0726C1BB8}"/>
              </a:ext>
            </a:extLst>
          </p:cNvPr>
          <p:cNvSpPr txBox="1"/>
          <p:nvPr/>
        </p:nvSpPr>
        <p:spPr>
          <a:xfrm>
            <a:off x="0" y="0"/>
            <a:ext cx="12192000" cy="461665"/>
          </a:xfrm>
          <a:prstGeom prst="rect">
            <a:avLst/>
          </a:prstGeom>
          <a:noFill/>
        </p:spPr>
        <p:txBody>
          <a:bodyPr wrap="square" rtlCol="0">
            <a:spAutoFit/>
          </a:bodyPr>
          <a:lstStyle/>
          <a:p>
            <a:pPr algn="ctr"/>
            <a:r>
              <a:rPr lang="en-GB" sz="2400" b="1" dirty="0"/>
              <a:t>CTA-SKA connections</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761D0CB-FC6B-714E-C934-017E9B90276F}"/>
                  </a:ext>
                </a:extLst>
              </p:cNvPr>
              <p:cNvSpPr txBox="1"/>
              <p:nvPr/>
            </p:nvSpPr>
            <p:spPr>
              <a:xfrm>
                <a:off x="985228" y="773633"/>
                <a:ext cx="4292137" cy="886718"/>
              </a:xfrm>
              <a:prstGeom prst="rect">
                <a:avLst/>
              </a:prstGeom>
              <a:noFill/>
            </p:spPr>
            <p:txBody>
              <a:bodyPr wrap="none" rtlCol="0">
                <a:spAutoFit/>
              </a:bodyPr>
              <a:lstStyle/>
              <a:p>
                <a:r>
                  <a:rPr lang="en-US" sz="1600" b="0" dirty="0"/>
                  <a:t>Synchrotron emission from high-energy electrons</a:t>
                </a:r>
              </a:p>
              <a:p>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𝜖</m:t>
                          </m:r>
                        </m:e>
                        <m:sub>
                          <m:r>
                            <a:rPr lang="en-US" sz="1600" b="0" i="1" smtClean="0">
                              <a:latin typeface="Cambria Math" panose="02040503050406030204" pitchFamily="18" charset="0"/>
                            </a:rPr>
                            <m:t>𝑠</m:t>
                          </m:r>
                        </m:sub>
                      </m:sSub>
                      <m:r>
                        <a:rPr lang="en-US" sz="1600" b="0" i="1" smtClean="0">
                          <a:latin typeface="Cambria Math" panose="02040503050406030204" pitchFamily="18" charset="0"/>
                        </a:rPr>
                        <m:t>≃10</m:t>
                      </m:r>
                      <m:d>
                        <m:dPr>
                          <m:begChr m:val="["/>
                          <m:endChr m:val="]"/>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𝐵</m:t>
                              </m:r>
                            </m:num>
                            <m:den>
                              <m:r>
                                <a:rPr lang="en-US" sz="1600" b="0" i="1" smtClean="0">
                                  <a:latin typeface="Cambria Math" panose="02040503050406030204" pitchFamily="18" charset="0"/>
                                </a:rPr>
                                <m:t>1 </m:t>
                              </m:r>
                              <m:r>
                                <a:rPr lang="en-US" sz="1600" b="0" i="1" smtClean="0">
                                  <a:latin typeface="Cambria Math" panose="02040503050406030204" pitchFamily="18" charset="0"/>
                                </a:rPr>
                                <m:t>𝜇</m:t>
                              </m:r>
                              <m:r>
                                <m:rPr>
                                  <m:sty m:val="p"/>
                                </m:rPr>
                                <a:rPr lang="en-US" sz="1600" b="0" i="0" smtClean="0">
                                  <a:latin typeface="Cambria Math" panose="02040503050406030204" pitchFamily="18" charset="0"/>
                                </a:rPr>
                                <m:t>G</m:t>
                              </m:r>
                            </m:den>
                          </m:f>
                        </m:e>
                      </m:d>
                      <m:sSup>
                        <m:sSupPr>
                          <m:ctrlPr>
                            <a:rPr lang="en-US" sz="1600" b="0" i="1" smtClean="0">
                              <a:latin typeface="Cambria Math" panose="02040503050406030204" pitchFamily="18" charset="0"/>
                            </a:rPr>
                          </m:ctrlPr>
                        </m:sSupPr>
                        <m:e>
                          <m:d>
                            <m:dPr>
                              <m:begChr m:val="["/>
                              <m:endChr m:val="]"/>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𝐸</m:t>
                                  </m:r>
                                </m:num>
                                <m:den>
                                  <m:r>
                                    <a:rPr lang="en-US" sz="1600" b="0" i="0" smtClean="0">
                                      <a:latin typeface="Cambria Math" panose="02040503050406030204" pitchFamily="18" charset="0"/>
                                    </a:rPr>
                                    <m:t>30 </m:t>
                                  </m:r>
                                  <m:r>
                                    <m:rPr>
                                      <m:sty m:val="p"/>
                                    </m:rPr>
                                    <a:rPr lang="en-US" sz="1600" b="0" i="0" smtClean="0">
                                      <a:latin typeface="Cambria Math" panose="02040503050406030204" pitchFamily="18" charset="0"/>
                                    </a:rPr>
                                    <m:t>GeV</m:t>
                                  </m:r>
                                </m:den>
                              </m:f>
                            </m:e>
                          </m:d>
                        </m:e>
                        <m:sup>
                          <m:r>
                            <a:rPr lang="en-US" sz="1600" b="0" i="1" smtClean="0">
                              <a:latin typeface="Cambria Math" panose="02040503050406030204" pitchFamily="18" charset="0"/>
                            </a:rPr>
                            <m:t>2</m:t>
                          </m:r>
                        </m:sup>
                      </m:sSup>
                      <m:r>
                        <m:rPr>
                          <m:sty m:val="p"/>
                        </m:rPr>
                        <a:rPr lang="en-US" sz="1600" b="0" i="0" smtClean="0">
                          <a:latin typeface="Cambria Math" panose="02040503050406030204" pitchFamily="18" charset="0"/>
                        </a:rPr>
                        <m:t>GHz</m:t>
                      </m:r>
                    </m:oMath>
                  </m:oMathPara>
                </a14:m>
                <a:endParaRPr lang="en-GB" sz="1600" dirty="0"/>
              </a:p>
            </p:txBody>
          </p:sp>
        </mc:Choice>
        <mc:Fallback>
          <p:sp>
            <p:nvSpPr>
              <p:cNvPr id="3" name="TextBox 2">
                <a:extLst>
                  <a:ext uri="{FF2B5EF4-FFF2-40B4-BE49-F238E27FC236}">
                    <a16:creationId xmlns:a16="http://schemas.microsoft.com/office/drawing/2014/main" id="{A761D0CB-FC6B-714E-C934-017E9B90276F}"/>
                  </a:ext>
                </a:extLst>
              </p:cNvPr>
              <p:cNvSpPr txBox="1">
                <a:spLocks noRot="1" noChangeAspect="1" noMove="1" noResize="1" noEditPoints="1" noAdjustHandles="1" noChangeArrowheads="1" noChangeShapeType="1" noTextEdit="1"/>
              </p:cNvSpPr>
              <p:nvPr/>
            </p:nvSpPr>
            <p:spPr>
              <a:xfrm>
                <a:off x="985228" y="773633"/>
                <a:ext cx="4292137" cy="886718"/>
              </a:xfrm>
              <a:prstGeom prst="rect">
                <a:avLst/>
              </a:prstGeom>
              <a:blipFill>
                <a:blip r:embed="rId4"/>
                <a:stretch>
                  <a:fillRect l="-885" t="-1408" b="-5634"/>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30517C24-E74D-E557-91B1-650A0B666890}"/>
              </a:ext>
            </a:extLst>
          </p:cNvPr>
          <p:cNvPicPr>
            <a:picLocks noChangeAspect="1"/>
          </p:cNvPicPr>
          <p:nvPr/>
        </p:nvPicPr>
        <p:blipFill>
          <a:blip r:embed="rId5">
            <a:alphaModFix/>
          </a:blip>
          <a:stretch>
            <a:fillRect/>
          </a:stretch>
        </p:blipFill>
        <p:spPr>
          <a:xfrm>
            <a:off x="4514127" y="2708477"/>
            <a:ext cx="3036426" cy="1310906"/>
          </a:xfrm>
          <a:prstGeom prst="rect">
            <a:avLst/>
          </a:prstGeom>
        </p:spPr>
      </p:pic>
      <p:sp>
        <p:nvSpPr>
          <p:cNvPr id="10" name="Rectangle 9">
            <a:extLst>
              <a:ext uri="{FF2B5EF4-FFF2-40B4-BE49-F238E27FC236}">
                <a16:creationId xmlns:a16="http://schemas.microsoft.com/office/drawing/2014/main" id="{379B8BD8-099F-1609-B507-DA227DE30699}"/>
              </a:ext>
            </a:extLst>
          </p:cNvPr>
          <p:cNvSpPr/>
          <p:nvPr/>
        </p:nvSpPr>
        <p:spPr>
          <a:xfrm>
            <a:off x="1629096" y="1076446"/>
            <a:ext cx="3024008" cy="583905"/>
          </a:xfrm>
          <a:prstGeom prst="rect">
            <a:avLst/>
          </a:prstGeom>
          <a:noFill/>
          <a:ln w="28575">
            <a:solidFill>
              <a:srgbClr val="83C1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58F82B7A-C0EE-D579-EB9D-6953E917B26E}"/>
              </a:ext>
            </a:extLst>
          </p:cNvPr>
          <p:cNvCxnSpPr>
            <a:cxnSpLocks/>
          </p:cNvCxnSpPr>
          <p:nvPr/>
        </p:nvCxnSpPr>
        <p:spPr>
          <a:xfrm>
            <a:off x="4653104" y="1368399"/>
            <a:ext cx="972192" cy="1791490"/>
          </a:xfrm>
          <a:prstGeom prst="straightConnector1">
            <a:avLst/>
          </a:prstGeom>
          <a:ln w="28575">
            <a:solidFill>
              <a:srgbClr val="83C1B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1F2F8AE-DFF9-1DF0-08B3-07D3AA854006}"/>
              </a:ext>
            </a:extLst>
          </p:cNvPr>
          <p:cNvCxnSpPr>
            <a:cxnSpLocks/>
            <a:stCxn id="10" idx="3"/>
          </p:cNvCxnSpPr>
          <p:nvPr/>
        </p:nvCxnSpPr>
        <p:spPr>
          <a:xfrm>
            <a:off x="4653104" y="1368399"/>
            <a:ext cx="1345360" cy="189600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28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ADAED68-56F9-224B-89EA-E4BE2CD58AB7}"/>
              </a:ext>
            </a:extLst>
          </p:cNvPr>
          <p:cNvSpPr/>
          <p:nvPr/>
        </p:nvSpPr>
        <p:spPr>
          <a:xfrm>
            <a:off x="8482519" y="5993699"/>
            <a:ext cx="1695298" cy="460190"/>
          </a:xfrm>
          <a:prstGeom prst="rect">
            <a:avLst/>
          </a:prstGeom>
          <a:solidFill>
            <a:schemeClr val="accent1">
              <a:alpha val="37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90E3B90-39DE-1848-932C-282C81E083C0}"/>
              </a:ext>
            </a:extLst>
          </p:cNvPr>
          <p:cNvPicPr>
            <a:picLocks noChangeAspect="1"/>
          </p:cNvPicPr>
          <p:nvPr/>
        </p:nvPicPr>
        <p:blipFill>
          <a:blip r:embed="rId2"/>
          <a:stretch>
            <a:fillRect/>
          </a:stretch>
        </p:blipFill>
        <p:spPr>
          <a:xfrm>
            <a:off x="6468977" y="1718590"/>
            <a:ext cx="5522798" cy="3046108"/>
          </a:xfrm>
          <a:prstGeom prst="rect">
            <a:avLst/>
          </a:prstGeom>
        </p:spPr>
      </p:pic>
      <p:cxnSp>
        <p:nvCxnSpPr>
          <p:cNvPr id="8" name="Straight Arrow Connector 7">
            <a:extLst>
              <a:ext uri="{FF2B5EF4-FFF2-40B4-BE49-F238E27FC236}">
                <a16:creationId xmlns:a16="http://schemas.microsoft.com/office/drawing/2014/main" id="{E9349B3A-E9DC-F246-A1E4-35E1A68B17B2}"/>
              </a:ext>
            </a:extLst>
          </p:cNvPr>
          <p:cNvCxnSpPr>
            <a:cxnSpLocks/>
          </p:cNvCxnSpPr>
          <p:nvPr/>
        </p:nvCxnSpPr>
        <p:spPr>
          <a:xfrm>
            <a:off x="406128" y="6472117"/>
            <a:ext cx="11546733" cy="65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E21F57-6C81-1849-AD85-AFD94EE695C8}"/>
              </a:ext>
            </a:extLst>
          </p:cNvPr>
          <p:cNvSpPr txBox="1"/>
          <p:nvPr/>
        </p:nvSpPr>
        <p:spPr>
          <a:xfrm>
            <a:off x="10655241" y="6136000"/>
            <a:ext cx="1130631" cy="646331"/>
          </a:xfrm>
          <a:prstGeom prst="rect">
            <a:avLst/>
          </a:prstGeom>
          <a:noFill/>
        </p:spPr>
        <p:txBody>
          <a:bodyPr wrap="none" rtlCol="0">
            <a:spAutoFit/>
          </a:bodyPr>
          <a:lstStyle/>
          <a:p>
            <a:pPr algn="r"/>
            <a:r>
              <a:rPr lang="en-GB" dirty="0"/>
              <a:t>energy</a:t>
            </a:r>
          </a:p>
          <a:p>
            <a:pPr algn="r"/>
            <a:r>
              <a:rPr lang="en-GB" dirty="0"/>
              <a:t>frequency</a:t>
            </a:r>
          </a:p>
        </p:txBody>
      </p:sp>
      <p:sp>
        <p:nvSpPr>
          <p:cNvPr id="13" name="TextBox 12">
            <a:extLst>
              <a:ext uri="{FF2B5EF4-FFF2-40B4-BE49-F238E27FC236}">
                <a16:creationId xmlns:a16="http://schemas.microsoft.com/office/drawing/2014/main" id="{5CA91D4D-1040-284B-BD3B-98A557F309C5}"/>
              </a:ext>
            </a:extLst>
          </p:cNvPr>
          <p:cNvSpPr txBox="1"/>
          <p:nvPr/>
        </p:nvSpPr>
        <p:spPr>
          <a:xfrm>
            <a:off x="4059223" y="6079456"/>
            <a:ext cx="508473" cy="307777"/>
          </a:xfrm>
          <a:prstGeom prst="rect">
            <a:avLst/>
          </a:prstGeom>
          <a:noFill/>
        </p:spPr>
        <p:txBody>
          <a:bodyPr wrap="none" rtlCol="0">
            <a:spAutoFit/>
          </a:bodyPr>
          <a:lstStyle/>
          <a:p>
            <a:r>
              <a:rPr lang="en-GB" sz="1400" dirty="0"/>
              <a:t>1 eV</a:t>
            </a:r>
          </a:p>
        </p:txBody>
      </p:sp>
      <p:sp>
        <p:nvSpPr>
          <p:cNvPr id="14" name="TextBox 13">
            <a:extLst>
              <a:ext uri="{FF2B5EF4-FFF2-40B4-BE49-F238E27FC236}">
                <a16:creationId xmlns:a16="http://schemas.microsoft.com/office/drawing/2014/main" id="{E2C243F2-7D9C-3546-BD42-D66C8841043E}"/>
              </a:ext>
            </a:extLst>
          </p:cNvPr>
          <p:cNvSpPr txBox="1"/>
          <p:nvPr/>
        </p:nvSpPr>
        <p:spPr>
          <a:xfrm>
            <a:off x="4017105" y="6595100"/>
            <a:ext cx="712054" cy="307777"/>
          </a:xfrm>
          <a:prstGeom prst="rect">
            <a:avLst/>
          </a:prstGeom>
          <a:noFill/>
        </p:spPr>
        <p:txBody>
          <a:bodyPr wrap="none" rtlCol="0">
            <a:spAutoFit/>
          </a:bodyPr>
          <a:lstStyle/>
          <a:p>
            <a:r>
              <a:rPr lang="en-GB" sz="1400" dirty="0"/>
              <a:t>10</a:t>
            </a:r>
            <a:r>
              <a:rPr lang="en-GB" sz="1400" baseline="30000" dirty="0"/>
              <a:t>15</a:t>
            </a:r>
            <a:r>
              <a:rPr lang="en-GB" sz="1400" dirty="0"/>
              <a:t> Hz</a:t>
            </a:r>
          </a:p>
        </p:txBody>
      </p:sp>
      <p:sp>
        <p:nvSpPr>
          <p:cNvPr id="17" name="TextBox 16">
            <a:extLst>
              <a:ext uri="{FF2B5EF4-FFF2-40B4-BE49-F238E27FC236}">
                <a16:creationId xmlns:a16="http://schemas.microsoft.com/office/drawing/2014/main" id="{B4672F59-7BC4-E74D-8F8A-A93F12CE53CB}"/>
              </a:ext>
            </a:extLst>
          </p:cNvPr>
          <p:cNvSpPr txBox="1"/>
          <p:nvPr/>
        </p:nvSpPr>
        <p:spPr>
          <a:xfrm>
            <a:off x="5255370" y="6028158"/>
            <a:ext cx="584455" cy="307777"/>
          </a:xfrm>
          <a:prstGeom prst="rect">
            <a:avLst/>
          </a:prstGeom>
          <a:noFill/>
        </p:spPr>
        <p:txBody>
          <a:bodyPr wrap="none" rtlCol="0">
            <a:spAutoFit/>
          </a:bodyPr>
          <a:lstStyle/>
          <a:p>
            <a:r>
              <a:rPr lang="en-GB" sz="1400" dirty="0"/>
              <a:t>1 keV</a:t>
            </a:r>
          </a:p>
        </p:txBody>
      </p:sp>
      <p:sp>
        <p:nvSpPr>
          <p:cNvPr id="23" name="TextBox 22">
            <a:extLst>
              <a:ext uri="{FF2B5EF4-FFF2-40B4-BE49-F238E27FC236}">
                <a16:creationId xmlns:a16="http://schemas.microsoft.com/office/drawing/2014/main" id="{01BE1CF2-C596-884A-86D7-883CE8677017}"/>
              </a:ext>
            </a:extLst>
          </p:cNvPr>
          <p:cNvSpPr txBox="1"/>
          <p:nvPr/>
        </p:nvSpPr>
        <p:spPr>
          <a:xfrm>
            <a:off x="6477300" y="6028158"/>
            <a:ext cx="662361" cy="307777"/>
          </a:xfrm>
          <a:prstGeom prst="rect">
            <a:avLst/>
          </a:prstGeom>
          <a:noFill/>
        </p:spPr>
        <p:txBody>
          <a:bodyPr wrap="none" rtlCol="0">
            <a:spAutoFit/>
          </a:bodyPr>
          <a:lstStyle/>
          <a:p>
            <a:r>
              <a:rPr lang="en-GB" sz="1400" dirty="0"/>
              <a:t>1 MeV</a:t>
            </a:r>
          </a:p>
        </p:txBody>
      </p:sp>
      <p:sp>
        <p:nvSpPr>
          <p:cNvPr id="24" name="TextBox 23">
            <a:extLst>
              <a:ext uri="{FF2B5EF4-FFF2-40B4-BE49-F238E27FC236}">
                <a16:creationId xmlns:a16="http://schemas.microsoft.com/office/drawing/2014/main" id="{FFF363A2-F4EB-7E4C-86C5-436162B6495D}"/>
              </a:ext>
            </a:extLst>
          </p:cNvPr>
          <p:cNvSpPr txBox="1"/>
          <p:nvPr/>
        </p:nvSpPr>
        <p:spPr>
          <a:xfrm>
            <a:off x="7744478" y="6028157"/>
            <a:ext cx="622286" cy="307777"/>
          </a:xfrm>
          <a:prstGeom prst="rect">
            <a:avLst/>
          </a:prstGeom>
          <a:noFill/>
        </p:spPr>
        <p:txBody>
          <a:bodyPr wrap="none" rtlCol="0">
            <a:spAutoFit/>
          </a:bodyPr>
          <a:lstStyle/>
          <a:p>
            <a:r>
              <a:rPr lang="en-GB" sz="1400" dirty="0"/>
              <a:t>1 GeV</a:t>
            </a:r>
          </a:p>
        </p:txBody>
      </p:sp>
      <p:sp>
        <p:nvSpPr>
          <p:cNvPr id="25" name="TextBox 24">
            <a:extLst>
              <a:ext uri="{FF2B5EF4-FFF2-40B4-BE49-F238E27FC236}">
                <a16:creationId xmlns:a16="http://schemas.microsoft.com/office/drawing/2014/main" id="{557DEFA3-9E46-C346-A0ED-68B4F45C86C9}"/>
              </a:ext>
            </a:extLst>
          </p:cNvPr>
          <p:cNvSpPr txBox="1"/>
          <p:nvPr/>
        </p:nvSpPr>
        <p:spPr>
          <a:xfrm>
            <a:off x="8954190" y="6024890"/>
            <a:ext cx="580672" cy="307777"/>
          </a:xfrm>
          <a:prstGeom prst="rect">
            <a:avLst/>
          </a:prstGeom>
          <a:noFill/>
        </p:spPr>
        <p:txBody>
          <a:bodyPr wrap="none" rtlCol="0">
            <a:spAutoFit/>
          </a:bodyPr>
          <a:lstStyle/>
          <a:p>
            <a:r>
              <a:rPr lang="en-GB" sz="1400" dirty="0"/>
              <a:t>1 TeV</a:t>
            </a:r>
          </a:p>
        </p:txBody>
      </p:sp>
      <p:sp>
        <p:nvSpPr>
          <p:cNvPr id="26" name="TextBox 25">
            <a:extLst>
              <a:ext uri="{FF2B5EF4-FFF2-40B4-BE49-F238E27FC236}">
                <a16:creationId xmlns:a16="http://schemas.microsoft.com/office/drawing/2014/main" id="{F6F5C567-C769-7948-B009-A6EE6FCADF6E}"/>
              </a:ext>
            </a:extLst>
          </p:cNvPr>
          <p:cNvSpPr txBox="1"/>
          <p:nvPr/>
        </p:nvSpPr>
        <p:spPr>
          <a:xfrm>
            <a:off x="10177817" y="6028157"/>
            <a:ext cx="597856" cy="307777"/>
          </a:xfrm>
          <a:prstGeom prst="rect">
            <a:avLst/>
          </a:prstGeom>
          <a:noFill/>
        </p:spPr>
        <p:txBody>
          <a:bodyPr wrap="none" rtlCol="0">
            <a:spAutoFit/>
          </a:bodyPr>
          <a:lstStyle/>
          <a:p>
            <a:r>
              <a:rPr lang="en-GB" sz="1400" dirty="0"/>
              <a:t>1 PeV</a:t>
            </a:r>
          </a:p>
        </p:txBody>
      </p:sp>
      <p:cxnSp>
        <p:nvCxnSpPr>
          <p:cNvPr id="37" name="Straight Connector 36">
            <a:extLst>
              <a:ext uri="{FF2B5EF4-FFF2-40B4-BE49-F238E27FC236}">
                <a16:creationId xmlns:a16="http://schemas.microsoft.com/office/drawing/2014/main" id="{8F16889E-0603-EE42-A96D-634120B56356}"/>
              </a:ext>
            </a:extLst>
          </p:cNvPr>
          <p:cNvCxnSpPr>
            <a:cxnSpLocks/>
          </p:cNvCxnSpPr>
          <p:nvPr/>
        </p:nvCxnSpPr>
        <p:spPr>
          <a:xfrm>
            <a:off x="3131297" y="6478621"/>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C36CE80-E0D5-8B47-89E4-0D3920DA9322}"/>
              </a:ext>
            </a:extLst>
          </p:cNvPr>
          <p:cNvCxnSpPr>
            <a:cxnSpLocks/>
          </p:cNvCxnSpPr>
          <p:nvPr/>
        </p:nvCxnSpPr>
        <p:spPr>
          <a:xfrm>
            <a:off x="4370952" y="6475374"/>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490A547-A473-474D-B083-5B795CF7AE2E}"/>
              </a:ext>
            </a:extLst>
          </p:cNvPr>
          <p:cNvSpPr txBox="1"/>
          <p:nvPr/>
        </p:nvSpPr>
        <p:spPr>
          <a:xfrm>
            <a:off x="2775270" y="6592858"/>
            <a:ext cx="712054" cy="307777"/>
          </a:xfrm>
          <a:prstGeom prst="rect">
            <a:avLst/>
          </a:prstGeom>
          <a:noFill/>
        </p:spPr>
        <p:txBody>
          <a:bodyPr wrap="none" rtlCol="0">
            <a:spAutoFit/>
          </a:bodyPr>
          <a:lstStyle/>
          <a:p>
            <a:r>
              <a:rPr lang="en-GB" sz="1400" dirty="0"/>
              <a:t>10</a:t>
            </a:r>
            <a:r>
              <a:rPr lang="en-GB" sz="1400" baseline="30000" dirty="0"/>
              <a:t>12</a:t>
            </a:r>
            <a:r>
              <a:rPr lang="en-GB" sz="1400" dirty="0"/>
              <a:t> Hz</a:t>
            </a:r>
          </a:p>
        </p:txBody>
      </p:sp>
      <p:sp>
        <p:nvSpPr>
          <p:cNvPr id="43" name="TextBox 42">
            <a:extLst>
              <a:ext uri="{FF2B5EF4-FFF2-40B4-BE49-F238E27FC236}">
                <a16:creationId xmlns:a16="http://schemas.microsoft.com/office/drawing/2014/main" id="{6CA5BA4E-4C0B-6944-AD08-47DA24156ED1}"/>
              </a:ext>
            </a:extLst>
          </p:cNvPr>
          <p:cNvSpPr txBox="1"/>
          <p:nvPr/>
        </p:nvSpPr>
        <p:spPr>
          <a:xfrm>
            <a:off x="1691454" y="6592858"/>
            <a:ext cx="612668" cy="307777"/>
          </a:xfrm>
          <a:prstGeom prst="rect">
            <a:avLst/>
          </a:prstGeom>
          <a:noFill/>
        </p:spPr>
        <p:txBody>
          <a:bodyPr wrap="none" rtlCol="0">
            <a:spAutoFit/>
          </a:bodyPr>
          <a:lstStyle/>
          <a:p>
            <a:r>
              <a:rPr lang="en-GB" sz="1400" dirty="0"/>
              <a:t>1 GHz</a:t>
            </a:r>
          </a:p>
        </p:txBody>
      </p:sp>
      <p:sp>
        <p:nvSpPr>
          <p:cNvPr id="44" name="TextBox 43">
            <a:extLst>
              <a:ext uri="{FF2B5EF4-FFF2-40B4-BE49-F238E27FC236}">
                <a16:creationId xmlns:a16="http://schemas.microsoft.com/office/drawing/2014/main" id="{8C1F6DB7-B29B-1846-94EC-AEB1B5331518}"/>
              </a:ext>
            </a:extLst>
          </p:cNvPr>
          <p:cNvSpPr txBox="1"/>
          <p:nvPr/>
        </p:nvSpPr>
        <p:spPr>
          <a:xfrm>
            <a:off x="396673" y="6590363"/>
            <a:ext cx="652743" cy="307777"/>
          </a:xfrm>
          <a:prstGeom prst="rect">
            <a:avLst/>
          </a:prstGeom>
          <a:noFill/>
        </p:spPr>
        <p:txBody>
          <a:bodyPr wrap="none" rtlCol="0">
            <a:spAutoFit/>
          </a:bodyPr>
          <a:lstStyle/>
          <a:p>
            <a:r>
              <a:rPr lang="en-GB" sz="1400" dirty="0"/>
              <a:t>1 MHz</a:t>
            </a:r>
          </a:p>
        </p:txBody>
      </p:sp>
      <p:cxnSp>
        <p:nvCxnSpPr>
          <p:cNvPr id="47" name="Straight Connector 46">
            <a:extLst>
              <a:ext uri="{FF2B5EF4-FFF2-40B4-BE49-F238E27FC236}">
                <a16:creationId xmlns:a16="http://schemas.microsoft.com/office/drawing/2014/main" id="{2F05EA2D-97DA-4E43-92FC-44A6B7750EE8}"/>
              </a:ext>
            </a:extLst>
          </p:cNvPr>
          <p:cNvCxnSpPr>
            <a:cxnSpLocks/>
          </p:cNvCxnSpPr>
          <p:nvPr/>
        </p:nvCxnSpPr>
        <p:spPr>
          <a:xfrm>
            <a:off x="1892638" y="6475373"/>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FD54513-FCB7-7446-B828-00F4345455AC}"/>
              </a:ext>
            </a:extLst>
          </p:cNvPr>
          <p:cNvCxnSpPr>
            <a:cxnSpLocks/>
          </p:cNvCxnSpPr>
          <p:nvPr/>
        </p:nvCxnSpPr>
        <p:spPr>
          <a:xfrm>
            <a:off x="653982" y="6472125"/>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4A69DD7-2DE5-EE4C-A82D-C4418FBD6F6D}"/>
              </a:ext>
            </a:extLst>
          </p:cNvPr>
          <p:cNvCxnSpPr>
            <a:cxnSpLocks/>
          </p:cNvCxnSpPr>
          <p:nvPr/>
        </p:nvCxnSpPr>
        <p:spPr>
          <a:xfrm>
            <a:off x="6766212" y="6339183"/>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3DA91C-BE73-904E-BD3D-717A44399AC0}"/>
              </a:ext>
            </a:extLst>
          </p:cNvPr>
          <p:cNvCxnSpPr>
            <a:cxnSpLocks/>
          </p:cNvCxnSpPr>
          <p:nvPr/>
        </p:nvCxnSpPr>
        <p:spPr>
          <a:xfrm>
            <a:off x="8005867" y="6335936"/>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130A19E-44FE-224D-AFAD-894792AF2B5F}"/>
              </a:ext>
            </a:extLst>
          </p:cNvPr>
          <p:cNvCxnSpPr>
            <a:cxnSpLocks/>
          </p:cNvCxnSpPr>
          <p:nvPr/>
        </p:nvCxnSpPr>
        <p:spPr>
          <a:xfrm>
            <a:off x="5527553" y="6335935"/>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314CB0A-DDFF-734E-BC14-038DB154EE4D}"/>
              </a:ext>
            </a:extLst>
          </p:cNvPr>
          <p:cNvCxnSpPr>
            <a:cxnSpLocks/>
          </p:cNvCxnSpPr>
          <p:nvPr/>
        </p:nvCxnSpPr>
        <p:spPr>
          <a:xfrm>
            <a:off x="4288897" y="6332687"/>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CA3A46-9953-3A48-932D-2FC21C044DB5}"/>
              </a:ext>
            </a:extLst>
          </p:cNvPr>
          <p:cNvCxnSpPr>
            <a:cxnSpLocks/>
          </p:cNvCxnSpPr>
          <p:nvPr/>
        </p:nvCxnSpPr>
        <p:spPr>
          <a:xfrm>
            <a:off x="10488672" y="6335935"/>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1452EE2-FE08-C341-BEB2-C12D6FDED8D0}"/>
              </a:ext>
            </a:extLst>
          </p:cNvPr>
          <p:cNvCxnSpPr>
            <a:cxnSpLocks/>
          </p:cNvCxnSpPr>
          <p:nvPr/>
        </p:nvCxnSpPr>
        <p:spPr>
          <a:xfrm>
            <a:off x="9250013" y="6332687"/>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5FD7998-0739-9E4A-B20F-2678F2532AB1}"/>
              </a:ext>
            </a:extLst>
          </p:cNvPr>
          <p:cNvCxnSpPr>
            <a:cxnSpLocks/>
          </p:cNvCxnSpPr>
          <p:nvPr/>
        </p:nvCxnSpPr>
        <p:spPr>
          <a:xfrm flipH="1" flipV="1">
            <a:off x="6468978" y="4764698"/>
            <a:ext cx="2013541" cy="1254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7B1BAC-0635-7D44-8827-6239B2F940AD}"/>
              </a:ext>
            </a:extLst>
          </p:cNvPr>
          <p:cNvCxnSpPr>
            <a:cxnSpLocks/>
          </p:cNvCxnSpPr>
          <p:nvPr/>
        </p:nvCxnSpPr>
        <p:spPr>
          <a:xfrm flipV="1">
            <a:off x="10177817" y="4726000"/>
            <a:ext cx="1813958" cy="1280662"/>
          </a:xfrm>
          <a:prstGeom prst="line">
            <a:avLst/>
          </a:prstGeom>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508FD5F7-D513-4A49-BE58-1B7119F09777}"/>
              </a:ext>
            </a:extLst>
          </p:cNvPr>
          <p:cNvPicPr>
            <a:picLocks noChangeAspect="1"/>
          </p:cNvPicPr>
          <p:nvPr/>
        </p:nvPicPr>
        <p:blipFill rotWithShape="1">
          <a:blip r:embed="rId3"/>
          <a:srcRect l="12942"/>
          <a:stretch/>
        </p:blipFill>
        <p:spPr>
          <a:xfrm>
            <a:off x="406128" y="1718590"/>
            <a:ext cx="5473587" cy="3046108"/>
          </a:xfrm>
          <a:prstGeom prst="rect">
            <a:avLst/>
          </a:prstGeom>
        </p:spPr>
      </p:pic>
      <p:sp>
        <p:nvSpPr>
          <p:cNvPr id="70" name="Rectangle 69">
            <a:extLst>
              <a:ext uri="{FF2B5EF4-FFF2-40B4-BE49-F238E27FC236}">
                <a16:creationId xmlns:a16="http://schemas.microsoft.com/office/drawing/2014/main" id="{18EDD9BF-7B94-384C-9465-0829C33921B9}"/>
              </a:ext>
            </a:extLst>
          </p:cNvPr>
          <p:cNvSpPr/>
          <p:nvPr/>
        </p:nvSpPr>
        <p:spPr>
          <a:xfrm>
            <a:off x="1495268" y="5993866"/>
            <a:ext cx="868655" cy="460190"/>
          </a:xfrm>
          <a:prstGeom prst="rect">
            <a:avLst/>
          </a:prstGeom>
          <a:solidFill>
            <a:schemeClr val="accent1">
              <a:alpha val="37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4E3162A3-3E9C-554D-8A62-1A0A85934F12}"/>
              </a:ext>
            </a:extLst>
          </p:cNvPr>
          <p:cNvCxnSpPr>
            <a:cxnSpLocks/>
          </p:cNvCxnSpPr>
          <p:nvPr/>
        </p:nvCxnSpPr>
        <p:spPr>
          <a:xfrm flipH="1" flipV="1">
            <a:off x="406128" y="4748605"/>
            <a:ext cx="1089140" cy="125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0A4151A-40C7-EF4A-A50F-01782952DEF3}"/>
              </a:ext>
            </a:extLst>
          </p:cNvPr>
          <p:cNvCxnSpPr>
            <a:cxnSpLocks/>
          </p:cNvCxnSpPr>
          <p:nvPr/>
        </p:nvCxnSpPr>
        <p:spPr>
          <a:xfrm flipV="1">
            <a:off x="2363923" y="4764699"/>
            <a:ext cx="3514638" cy="1240373"/>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E7FA54F6-24AD-E048-A692-273B7840D813}"/>
              </a:ext>
            </a:extLst>
          </p:cNvPr>
          <p:cNvSpPr txBox="1"/>
          <p:nvPr/>
        </p:nvSpPr>
        <p:spPr>
          <a:xfrm>
            <a:off x="1629096" y="5569611"/>
            <a:ext cx="600998" cy="307777"/>
          </a:xfrm>
          <a:prstGeom prst="rect">
            <a:avLst/>
          </a:prstGeom>
          <a:solidFill>
            <a:schemeClr val="bg1"/>
          </a:solidFill>
          <a:ln>
            <a:solidFill>
              <a:srgbClr val="0070C0"/>
            </a:solidFill>
          </a:ln>
        </p:spPr>
        <p:txBody>
          <a:bodyPr wrap="none" rtlCol="0">
            <a:spAutoFit/>
          </a:bodyPr>
          <a:lstStyle/>
          <a:p>
            <a:r>
              <a:rPr lang="en-GB" sz="1400" dirty="0"/>
              <a:t>radio </a:t>
            </a:r>
          </a:p>
        </p:txBody>
      </p:sp>
      <p:sp>
        <p:nvSpPr>
          <p:cNvPr id="78" name="TextBox 77">
            <a:extLst>
              <a:ext uri="{FF2B5EF4-FFF2-40B4-BE49-F238E27FC236}">
                <a16:creationId xmlns:a16="http://schemas.microsoft.com/office/drawing/2014/main" id="{AF0CAF2F-CABC-EB44-AFD8-280B9A88963A}"/>
              </a:ext>
            </a:extLst>
          </p:cNvPr>
          <p:cNvSpPr txBox="1"/>
          <p:nvPr/>
        </p:nvSpPr>
        <p:spPr>
          <a:xfrm>
            <a:off x="3966698" y="5571932"/>
            <a:ext cx="686406" cy="307777"/>
          </a:xfrm>
          <a:prstGeom prst="rect">
            <a:avLst/>
          </a:prstGeom>
          <a:solidFill>
            <a:schemeClr val="bg1"/>
          </a:solidFill>
          <a:ln>
            <a:solidFill>
              <a:srgbClr val="0070C0"/>
            </a:solidFill>
          </a:ln>
        </p:spPr>
        <p:txBody>
          <a:bodyPr wrap="none" rtlCol="0">
            <a:spAutoFit/>
          </a:bodyPr>
          <a:lstStyle/>
          <a:p>
            <a:r>
              <a:rPr lang="en-GB" sz="1400" dirty="0"/>
              <a:t>visible </a:t>
            </a:r>
          </a:p>
        </p:txBody>
      </p:sp>
      <p:sp>
        <p:nvSpPr>
          <p:cNvPr id="79" name="TextBox 78">
            <a:extLst>
              <a:ext uri="{FF2B5EF4-FFF2-40B4-BE49-F238E27FC236}">
                <a16:creationId xmlns:a16="http://schemas.microsoft.com/office/drawing/2014/main" id="{B2FCBADD-DC24-2945-9AE9-0BB9DA4F1F9A}"/>
              </a:ext>
            </a:extLst>
          </p:cNvPr>
          <p:cNvSpPr txBox="1"/>
          <p:nvPr/>
        </p:nvSpPr>
        <p:spPr>
          <a:xfrm>
            <a:off x="8482519" y="5565728"/>
            <a:ext cx="1043171" cy="307777"/>
          </a:xfrm>
          <a:prstGeom prst="rect">
            <a:avLst/>
          </a:prstGeom>
          <a:solidFill>
            <a:schemeClr val="bg1"/>
          </a:solidFill>
          <a:ln>
            <a:solidFill>
              <a:srgbClr val="0070C0"/>
            </a:solidFill>
          </a:ln>
        </p:spPr>
        <p:txBody>
          <a:bodyPr wrap="none" rtlCol="0">
            <a:spAutoFit/>
          </a:bodyPr>
          <a:lstStyle/>
          <a:p>
            <a:r>
              <a:rPr lang="en-GB" sz="1400" dirty="0"/>
              <a:t>gamma-ray </a:t>
            </a:r>
          </a:p>
        </p:txBody>
      </p:sp>
      <p:sp>
        <p:nvSpPr>
          <p:cNvPr id="80" name="TextBox 79">
            <a:extLst>
              <a:ext uri="{FF2B5EF4-FFF2-40B4-BE49-F238E27FC236}">
                <a16:creationId xmlns:a16="http://schemas.microsoft.com/office/drawing/2014/main" id="{099B4286-041C-C249-BAF2-6B34352F504E}"/>
              </a:ext>
            </a:extLst>
          </p:cNvPr>
          <p:cNvSpPr txBox="1"/>
          <p:nvPr/>
        </p:nvSpPr>
        <p:spPr>
          <a:xfrm>
            <a:off x="11311576" y="1830530"/>
            <a:ext cx="546441" cy="338554"/>
          </a:xfrm>
          <a:prstGeom prst="rect">
            <a:avLst/>
          </a:prstGeom>
          <a:solidFill>
            <a:schemeClr val="bg1"/>
          </a:solidFill>
          <a:ln>
            <a:solidFill>
              <a:srgbClr val="0070C0"/>
            </a:solidFill>
          </a:ln>
        </p:spPr>
        <p:txBody>
          <a:bodyPr wrap="square" rtlCol="0">
            <a:spAutoFit/>
          </a:bodyPr>
          <a:lstStyle/>
          <a:p>
            <a:r>
              <a:rPr lang="en-GB" sz="1600" b="1" dirty="0"/>
              <a:t>CTA</a:t>
            </a:r>
          </a:p>
        </p:txBody>
      </p:sp>
      <p:sp>
        <p:nvSpPr>
          <p:cNvPr id="82" name="TextBox 81">
            <a:extLst>
              <a:ext uri="{FF2B5EF4-FFF2-40B4-BE49-F238E27FC236}">
                <a16:creationId xmlns:a16="http://schemas.microsoft.com/office/drawing/2014/main" id="{CD1E2803-B1A3-9543-8553-4535A0400ABF}"/>
              </a:ext>
            </a:extLst>
          </p:cNvPr>
          <p:cNvSpPr txBox="1"/>
          <p:nvPr/>
        </p:nvSpPr>
        <p:spPr>
          <a:xfrm>
            <a:off x="537105" y="1830530"/>
            <a:ext cx="612073" cy="338554"/>
          </a:xfrm>
          <a:prstGeom prst="rect">
            <a:avLst/>
          </a:prstGeom>
          <a:solidFill>
            <a:schemeClr val="bg1"/>
          </a:solidFill>
          <a:ln>
            <a:solidFill>
              <a:srgbClr val="0070C0"/>
            </a:solidFill>
          </a:ln>
        </p:spPr>
        <p:txBody>
          <a:bodyPr wrap="square" rtlCol="0">
            <a:spAutoFit/>
          </a:bodyPr>
          <a:lstStyle/>
          <a:p>
            <a:r>
              <a:rPr lang="en-GB" sz="1600" b="1" dirty="0"/>
              <a:t>SKA</a:t>
            </a:r>
            <a:endParaRPr lang="en-GB" sz="1600" b="1" dirty="0">
              <a:solidFill>
                <a:srgbClr val="0070C0"/>
              </a:solidFill>
            </a:endParaRPr>
          </a:p>
        </p:txBody>
      </p:sp>
      <p:sp>
        <p:nvSpPr>
          <p:cNvPr id="2" name="TextBox 1">
            <a:extLst>
              <a:ext uri="{FF2B5EF4-FFF2-40B4-BE49-F238E27FC236}">
                <a16:creationId xmlns:a16="http://schemas.microsoft.com/office/drawing/2014/main" id="{B377EA42-A829-89FC-77FE-DEF0726C1BB8}"/>
              </a:ext>
            </a:extLst>
          </p:cNvPr>
          <p:cNvSpPr txBox="1"/>
          <p:nvPr/>
        </p:nvSpPr>
        <p:spPr>
          <a:xfrm>
            <a:off x="0" y="239959"/>
            <a:ext cx="12192000" cy="461665"/>
          </a:xfrm>
          <a:prstGeom prst="rect">
            <a:avLst/>
          </a:prstGeom>
          <a:noFill/>
        </p:spPr>
        <p:txBody>
          <a:bodyPr wrap="square" rtlCol="0">
            <a:spAutoFit/>
          </a:bodyPr>
          <a:lstStyle/>
          <a:p>
            <a:pPr algn="ctr"/>
            <a:r>
              <a:rPr lang="en-GB" sz="2400" b="1" dirty="0"/>
              <a:t>CTA-SKA connections</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761D0CB-FC6B-714E-C934-017E9B90276F}"/>
                  </a:ext>
                </a:extLst>
              </p:cNvPr>
              <p:cNvSpPr txBox="1"/>
              <p:nvPr/>
            </p:nvSpPr>
            <p:spPr>
              <a:xfrm>
                <a:off x="985228" y="773633"/>
                <a:ext cx="4292137" cy="886718"/>
              </a:xfrm>
              <a:prstGeom prst="rect">
                <a:avLst/>
              </a:prstGeom>
              <a:noFill/>
            </p:spPr>
            <p:txBody>
              <a:bodyPr wrap="none" rtlCol="0">
                <a:spAutoFit/>
              </a:bodyPr>
              <a:lstStyle/>
              <a:p>
                <a:r>
                  <a:rPr lang="en-US" sz="1600" b="0" dirty="0"/>
                  <a:t>Synchrotron emission from high-energy electrons</a:t>
                </a:r>
              </a:p>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𝜖</m:t>
                          </m:r>
                        </m:e>
                        <m:sub>
                          <m:r>
                            <a:rPr lang="en-US" sz="1600" b="0" i="1" smtClean="0">
                              <a:latin typeface="Cambria Math" panose="02040503050406030204" pitchFamily="18" charset="0"/>
                            </a:rPr>
                            <m:t>𝑠</m:t>
                          </m:r>
                        </m:sub>
                      </m:sSub>
                      <m:r>
                        <a:rPr lang="en-US" sz="1600" b="0" i="1" smtClean="0">
                          <a:latin typeface="Cambria Math" panose="02040503050406030204" pitchFamily="18" charset="0"/>
                        </a:rPr>
                        <m:t>≃10</m:t>
                      </m:r>
                      <m:d>
                        <m:dPr>
                          <m:begChr m:val="["/>
                          <m:endChr m:val="]"/>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𝐵</m:t>
                              </m:r>
                            </m:num>
                            <m:den>
                              <m:r>
                                <a:rPr lang="en-US" sz="1600" b="0" i="1" smtClean="0">
                                  <a:latin typeface="Cambria Math" panose="02040503050406030204" pitchFamily="18" charset="0"/>
                                </a:rPr>
                                <m:t>1 </m:t>
                              </m:r>
                              <m:r>
                                <a:rPr lang="en-US" sz="1600" b="0" i="1" smtClean="0">
                                  <a:latin typeface="Cambria Math" panose="02040503050406030204" pitchFamily="18" charset="0"/>
                                </a:rPr>
                                <m:t>𝜇</m:t>
                              </m:r>
                              <m:r>
                                <m:rPr>
                                  <m:sty m:val="p"/>
                                </m:rPr>
                                <a:rPr lang="en-US" sz="1600" b="0" i="0" smtClean="0">
                                  <a:latin typeface="Cambria Math" panose="02040503050406030204" pitchFamily="18" charset="0"/>
                                </a:rPr>
                                <m:t>G</m:t>
                              </m:r>
                            </m:den>
                          </m:f>
                        </m:e>
                      </m:d>
                      <m:sSup>
                        <m:sSupPr>
                          <m:ctrlPr>
                            <a:rPr lang="en-US" sz="1600" b="0" i="1" smtClean="0">
                              <a:latin typeface="Cambria Math" panose="02040503050406030204" pitchFamily="18" charset="0"/>
                            </a:rPr>
                          </m:ctrlPr>
                        </m:sSupPr>
                        <m:e>
                          <m:d>
                            <m:dPr>
                              <m:begChr m:val="["/>
                              <m:endChr m:val="]"/>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𝐸</m:t>
                                  </m:r>
                                </m:num>
                                <m:den>
                                  <m:r>
                                    <a:rPr lang="en-US" sz="1600" b="0" i="0" smtClean="0">
                                      <a:latin typeface="Cambria Math" panose="02040503050406030204" pitchFamily="18" charset="0"/>
                                    </a:rPr>
                                    <m:t>30 </m:t>
                                  </m:r>
                                  <m:r>
                                    <m:rPr>
                                      <m:sty m:val="p"/>
                                    </m:rPr>
                                    <a:rPr lang="en-US" sz="1600" b="0" i="0" smtClean="0">
                                      <a:latin typeface="Cambria Math" panose="02040503050406030204" pitchFamily="18" charset="0"/>
                                    </a:rPr>
                                    <m:t>GeV</m:t>
                                  </m:r>
                                </m:den>
                              </m:f>
                            </m:e>
                          </m:d>
                        </m:e>
                        <m:sup>
                          <m:r>
                            <a:rPr lang="en-US" sz="1600" b="0" i="1" smtClean="0">
                              <a:latin typeface="Cambria Math" panose="02040503050406030204" pitchFamily="18" charset="0"/>
                            </a:rPr>
                            <m:t>2</m:t>
                          </m:r>
                        </m:sup>
                      </m:sSup>
                      <m:r>
                        <m:rPr>
                          <m:sty m:val="p"/>
                        </m:rPr>
                        <a:rPr lang="en-US" sz="1600" b="0" i="0" smtClean="0">
                          <a:latin typeface="Cambria Math" panose="02040503050406030204" pitchFamily="18" charset="0"/>
                        </a:rPr>
                        <m:t>GHz</m:t>
                      </m:r>
                    </m:oMath>
                  </m:oMathPara>
                </a14:m>
                <a:endParaRPr lang="en-GB" sz="1600" dirty="0"/>
              </a:p>
            </p:txBody>
          </p:sp>
        </mc:Choice>
        <mc:Fallback>
          <p:sp>
            <p:nvSpPr>
              <p:cNvPr id="3" name="TextBox 2">
                <a:extLst>
                  <a:ext uri="{FF2B5EF4-FFF2-40B4-BE49-F238E27FC236}">
                    <a16:creationId xmlns:a16="http://schemas.microsoft.com/office/drawing/2014/main" id="{A761D0CB-FC6B-714E-C934-017E9B90276F}"/>
                  </a:ext>
                </a:extLst>
              </p:cNvPr>
              <p:cNvSpPr txBox="1">
                <a:spLocks noRot="1" noChangeAspect="1" noMove="1" noResize="1" noEditPoints="1" noAdjustHandles="1" noChangeArrowheads="1" noChangeShapeType="1" noTextEdit="1"/>
              </p:cNvSpPr>
              <p:nvPr/>
            </p:nvSpPr>
            <p:spPr>
              <a:xfrm>
                <a:off x="985228" y="773633"/>
                <a:ext cx="4292137" cy="886718"/>
              </a:xfrm>
              <a:prstGeom prst="rect">
                <a:avLst/>
              </a:prstGeom>
              <a:blipFill>
                <a:blip r:embed="rId4"/>
                <a:stretch>
                  <a:fillRect l="-885" t="-1408" b="-563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E5A17FB-3F89-63B9-2564-372AED404F4B}"/>
                  </a:ext>
                </a:extLst>
              </p:cNvPr>
              <p:cNvSpPr txBox="1"/>
              <p:nvPr/>
            </p:nvSpPr>
            <p:spPr>
              <a:xfrm>
                <a:off x="6325349" y="821362"/>
                <a:ext cx="5532668" cy="854786"/>
              </a:xfrm>
              <a:prstGeom prst="rect">
                <a:avLst/>
              </a:prstGeom>
              <a:noFill/>
            </p:spPr>
            <p:txBody>
              <a:bodyPr wrap="none" rtlCol="0">
                <a:spAutoFit/>
              </a:bodyPr>
              <a:lstStyle/>
              <a:p>
                <a:r>
                  <a:rPr lang="en-GB" sz="1600" dirty="0"/>
                  <a:t>Invere Compton scattering by (the same) high-energy electrons:</a:t>
                </a:r>
                <a:r>
                  <a:rPr lang="en-US" sz="1600" b="0" dirty="0"/>
                  <a:t> </a:t>
                </a:r>
              </a:p>
              <a:p>
                <a:pPr/>
                <a14:m>
                  <m:oMathPara xmlns:m="http://schemas.openxmlformats.org/officeDocument/2006/math">
                    <m:oMathParaPr>
                      <m:jc m:val="centerGroup"/>
                    </m:oMathParaPr>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𝜖</m:t>
                          </m:r>
                        </m:e>
                        <m:sub>
                          <m:r>
                            <a:rPr lang="en-US" sz="1600" b="0" i="1" dirty="0" smtClean="0">
                              <a:latin typeface="Cambria Math" panose="02040503050406030204" pitchFamily="18" charset="0"/>
                            </a:rPr>
                            <m:t>𝐼𝐶</m:t>
                          </m:r>
                        </m:sub>
                      </m:sSub>
                      <m:r>
                        <a:rPr lang="en-US" sz="1600" b="0" i="1" dirty="0" smtClean="0">
                          <a:latin typeface="Cambria Math" panose="02040503050406030204" pitchFamily="18" charset="0"/>
                        </a:rPr>
                        <m:t>≃10 </m:t>
                      </m:r>
                      <m:d>
                        <m:dPr>
                          <m:begChr m:val="["/>
                          <m:endChr m:val="]"/>
                          <m:ctrlPr>
                            <a:rPr lang="en-US" sz="1600" b="0" i="1" dirty="0" smtClean="0">
                              <a:latin typeface="Cambria Math" panose="02040503050406030204" pitchFamily="18" charset="0"/>
                            </a:rPr>
                          </m:ctrlPr>
                        </m:dPr>
                        <m:e>
                          <m:f>
                            <m:fPr>
                              <m:ctrlPr>
                                <a:rPr lang="en-US" sz="1600" b="0" i="1" dirty="0" smtClean="0">
                                  <a:latin typeface="Cambria Math" panose="02040503050406030204" pitchFamily="18" charset="0"/>
                                </a:rPr>
                              </m:ctrlPr>
                            </m:fPr>
                            <m:num>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𝜖</m:t>
                                  </m:r>
                                </m:e>
                                <m:sub>
                                  <m:r>
                                    <a:rPr lang="en-US" sz="1600" b="0" i="1" dirty="0" smtClean="0">
                                      <a:latin typeface="Cambria Math" panose="02040503050406030204" pitchFamily="18" charset="0"/>
                                    </a:rPr>
                                    <m:t>𝑝h</m:t>
                                  </m:r>
                                </m:sub>
                              </m:sSub>
                            </m:num>
                            <m:den>
                              <m:r>
                                <a:rPr lang="en-US" sz="1600" b="0" i="1" dirty="0" smtClean="0">
                                  <a:latin typeface="Cambria Math" panose="02040503050406030204" pitchFamily="18" charset="0"/>
                                </a:rPr>
                                <m:t>1 </m:t>
                              </m:r>
                              <m:r>
                                <m:rPr>
                                  <m:sty m:val="p"/>
                                </m:rPr>
                                <a:rPr lang="en-US" sz="1600" b="0" i="0" dirty="0" smtClean="0">
                                  <a:latin typeface="Cambria Math" panose="02040503050406030204" pitchFamily="18" charset="0"/>
                                </a:rPr>
                                <m:t>eV</m:t>
                              </m:r>
                            </m:den>
                          </m:f>
                        </m:e>
                      </m:d>
                      <m:sSup>
                        <m:sSupPr>
                          <m:ctrlPr>
                            <a:rPr lang="en-US" sz="1600" b="0" i="1" dirty="0" smtClean="0">
                              <a:latin typeface="Cambria Math" panose="02040503050406030204" pitchFamily="18" charset="0"/>
                            </a:rPr>
                          </m:ctrlPr>
                        </m:sSupPr>
                        <m:e>
                          <m:d>
                            <m:dPr>
                              <m:begChr m:val="["/>
                              <m:endChr m:val="]"/>
                              <m:ctrlPr>
                                <a:rPr lang="en-US" sz="1600" b="0" i="1" dirty="0" smtClean="0">
                                  <a:latin typeface="Cambria Math" panose="02040503050406030204" pitchFamily="18" charset="0"/>
                                </a:rPr>
                              </m:ctrlPr>
                            </m:dPr>
                            <m:e>
                              <m:f>
                                <m:fPr>
                                  <m:ctrlPr>
                                    <a:rPr lang="en-US" sz="1600" b="0" i="1" dirty="0" smtClean="0">
                                      <a:latin typeface="Cambria Math" panose="02040503050406030204" pitchFamily="18" charset="0"/>
                                    </a:rPr>
                                  </m:ctrlPr>
                                </m:fPr>
                                <m:num>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𝐸</m:t>
                                      </m:r>
                                    </m:e>
                                    <m:sub>
                                      <m:r>
                                        <a:rPr lang="en-US" sz="1600" b="0" i="1" dirty="0" smtClean="0">
                                          <a:latin typeface="Cambria Math" panose="02040503050406030204" pitchFamily="18" charset="0"/>
                                        </a:rPr>
                                        <m:t>𝑒</m:t>
                                      </m:r>
                                    </m:sub>
                                  </m:sSub>
                                </m:num>
                                <m:den>
                                  <m:r>
                                    <a:rPr lang="en-US" sz="1600" b="0" i="0" dirty="0" smtClean="0">
                                      <a:latin typeface="Cambria Math" panose="02040503050406030204" pitchFamily="18" charset="0"/>
                                    </a:rPr>
                                    <m:t>30 </m:t>
                                  </m:r>
                                  <m:r>
                                    <m:rPr>
                                      <m:sty m:val="p"/>
                                    </m:rPr>
                                    <a:rPr lang="en-US" sz="1600" b="0" i="0" dirty="0" smtClean="0">
                                      <a:latin typeface="Cambria Math" panose="02040503050406030204" pitchFamily="18" charset="0"/>
                                    </a:rPr>
                                    <m:t>GeV</m:t>
                                  </m:r>
                                </m:den>
                              </m:f>
                            </m:e>
                          </m:d>
                        </m:e>
                        <m:sup>
                          <m:r>
                            <a:rPr lang="en-US" sz="1600" b="0" i="0" dirty="0" smtClean="0">
                              <a:latin typeface="Cambria Math" panose="02040503050406030204" pitchFamily="18" charset="0"/>
                            </a:rPr>
                            <m:t>2</m:t>
                          </m:r>
                        </m:sup>
                      </m:sSup>
                      <m:r>
                        <m:rPr>
                          <m:sty m:val="p"/>
                        </m:rPr>
                        <a:rPr lang="en-US" sz="1600" b="0" i="0" dirty="0" smtClean="0">
                          <a:latin typeface="Cambria Math" panose="02040503050406030204" pitchFamily="18" charset="0"/>
                        </a:rPr>
                        <m:t>GeV</m:t>
                      </m:r>
                    </m:oMath>
                  </m:oMathPara>
                </a14:m>
                <a:endParaRPr lang="en-GB" sz="1600" dirty="0"/>
              </a:p>
            </p:txBody>
          </p:sp>
        </mc:Choice>
        <mc:Fallback>
          <p:sp>
            <p:nvSpPr>
              <p:cNvPr id="5" name="TextBox 4">
                <a:extLst>
                  <a:ext uri="{FF2B5EF4-FFF2-40B4-BE49-F238E27FC236}">
                    <a16:creationId xmlns:a16="http://schemas.microsoft.com/office/drawing/2014/main" id="{2E5A17FB-3F89-63B9-2564-372AED404F4B}"/>
                  </a:ext>
                </a:extLst>
              </p:cNvPr>
              <p:cNvSpPr txBox="1">
                <a:spLocks noRot="1" noChangeAspect="1" noMove="1" noResize="1" noEditPoints="1" noAdjustHandles="1" noChangeArrowheads="1" noChangeShapeType="1" noTextEdit="1"/>
              </p:cNvSpPr>
              <p:nvPr/>
            </p:nvSpPr>
            <p:spPr>
              <a:xfrm>
                <a:off x="6325349" y="821362"/>
                <a:ext cx="5532668" cy="854786"/>
              </a:xfrm>
              <a:prstGeom prst="rect">
                <a:avLst/>
              </a:prstGeom>
              <a:blipFill>
                <a:blip r:embed="rId5"/>
                <a:stretch>
                  <a:fillRect l="-688" t="-1471" b="-10294"/>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2239D82F-624F-ED0B-017C-80E7A8A3FAE9}"/>
              </a:ext>
            </a:extLst>
          </p:cNvPr>
          <p:cNvPicPr>
            <a:picLocks noChangeAspect="1"/>
          </p:cNvPicPr>
          <p:nvPr/>
        </p:nvPicPr>
        <p:blipFill>
          <a:blip r:embed="rId6">
            <a:alphaModFix/>
          </a:blip>
          <a:stretch>
            <a:fillRect/>
          </a:stretch>
        </p:blipFill>
        <p:spPr>
          <a:xfrm>
            <a:off x="4514127" y="2708477"/>
            <a:ext cx="3036426" cy="1310906"/>
          </a:xfrm>
          <a:prstGeom prst="rect">
            <a:avLst/>
          </a:prstGeom>
        </p:spPr>
      </p:pic>
      <p:sp>
        <p:nvSpPr>
          <p:cNvPr id="12" name="Rectangle 11">
            <a:extLst>
              <a:ext uri="{FF2B5EF4-FFF2-40B4-BE49-F238E27FC236}">
                <a16:creationId xmlns:a16="http://schemas.microsoft.com/office/drawing/2014/main" id="{8A1D8C02-0254-BF41-60B8-B16B0D49C119}"/>
              </a:ext>
            </a:extLst>
          </p:cNvPr>
          <p:cNvSpPr/>
          <p:nvPr/>
        </p:nvSpPr>
        <p:spPr>
          <a:xfrm>
            <a:off x="7550553" y="1092243"/>
            <a:ext cx="3024008" cy="58390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6CD361E4-F3E3-DFC5-382F-11FFBC56FCAA}"/>
              </a:ext>
            </a:extLst>
          </p:cNvPr>
          <p:cNvPicPr>
            <a:picLocks noChangeAspect="1"/>
          </p:cNvPicPr>
          <p:nvPr/>
        </p:nvPicPr>
        <p:blipFill rotWithShape="1">
          <a:blip r:embed="rId7">
            <a:alphaModFix amt="70000"/>
          </a:blip>
          <a:srcRect l="39095" t="38841" r="43481" b="45163"/>
          <a:stretch/>
        </p:blipFill>
        <p:spPr>
          <a:xfrm>
            <a:off x="4514127" y="2708477"/>
            <a:ext cx="3036426" cy="1310906"/>
          </a:xfrm>
          <a:prstGeom prst="rect">
            <a:avLst/>
          </a:prstGeom>
        </p:spPr>
      </p:pic>
      <p:sp>
        <p:nvSpPr>
          <p:cNvPr id="22" name="TextBox 21">
            <a:extLst>
              <a:ext uri="{FF2B5EF4-FFF2-40B4-BE49-F238E27FC236}">
                <a16:creationId xmlns:a16="http://schemas.microsoft.com/office/drawing/2014/main" id="{D096EB57-21B9-D2D2-8DCE-BC61CD4C879C}"/>
              </a:ext>
            </a:extLst>
          </p:cNvPr>
          <p:cNvSpPr txBox="1"/>
          <p:nvPr/>
        </p:nvSpPr>
        <p:spPr>
          <a:xfrm>
            <a:off x="6887205" y="2748407"/>
            <a:ext cx="504562" cy="338554"/>
          </a:xfrm>
          <a:prstGeom prst="rect">
            <a:avLst/>
          </a:prstGeom>
          <a:solidFill>
            <a:srgbClr val="62100F"/>
          </a:solidFill>
        </p:spPr>
        <p:txBody>
          <a:bodyPr wrap="none" rtlCol="0">
            <a:spAutoFit/>
          </a:bodyPr>
          <a:lstStyle/>
          <a:p>
            <a:r>
              <a:rPr lang="en-GB" sz="1600" b="1" dirty="0">
                <a:solidFill>
                  <a:schemeClr val="bg1"/>
                </a:solidFill>
              </a:rPr>
              <a:t>CTA</a:t>
            </a:r>
          </a:p>
        </p:txBody>
      </p:sp>
      <p:cxnSp>
        <p:nvCxnSpPr>
          <p:cNvPr id="15" name="Straight Arrow Connector 14">
            <a:extLst>
              <a:ext uri="{FF2B5EF4-FFF2-40B4-BE49-F238E27FC236}">
                <a16:creationId xmlns:a16="http://schemas.microsoft.com/office/drawing/2014/main" id="{2B82C395-3998-F11D-0685-2789B93952B0}"/>
              </a:ext>
            </a:extLst>
          </p:cNvPr>
          <p:cNvCxnSpPr>
            <a:cxnSpLocks/>
          </p:cNvCxnSpPr>
          <p:nvPr/>
        </p:nvCxnSpPr>
        <p:spPr>
          <a:xfrm flipV="1">
            <a:off x="6312287" y="1414881"/>
            <a:ext cx="1238266" cy="178731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86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ADAED68-56F9-224B-89EA-E4BE2CD58AB7}"/>
              </a:ext>
            </a:extLst>
          </p:cNvPr>
          <p:cNvSpPr/>
          <p:nvPr/>
        </p:nvSpPr>
        <p:spPr>
          <a:xfrm>
            <a:off x="8482519" y="5993699"/>
            <a:ext cx="1695298" cy="460190"/>
          </a:xfrm>
          <a:prstGeom prst="rect">
            <a:avLst/>
          </a:prstGeom>
          <a:solidFill>
            <a:schemeClr val="accent1">
              <a:alpha val="37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90E3B90-39DE-1848-932C-282C81E083C0}"/>
              </a:ext>
            </a:extLst>
          </p:cNvPr>
          <p:cNvPicPr>
            <a:picLocks noChangeAspect="1"/>
          </p:cNvPicPr>
          <p:nvPr/>
        </p:nvPicPr>
        <p:blipFill>
          <a:blip r:embed="rId2"/>
          <a:stretch>
            <a:fillRect/>
          </a:stretch>
        </p:blipFill>
        <p:spPr>
          <a:xfrm>
            <a:off x="6468977" y="1718590"/>
            <a:ext cx="5522798" cy="3046108"/>
          </a:xfrm>
          <a:prstGeom prst="rect">
            <a:avLst/>
          </a:prstGeom>
        </p:spPr>
      </p:pic>
      <p:cxnSp>
        <p:nvCxnSpPr>
          <p:cNvPr id="8" name="Straight Arrow Connector 7">
            <a:extLst>
              <a:ext uri="{FF2B5EF4-FFF2-40B4-BE49-F238E27FC236}">
                <a16:creationId xmlns:a16="http://schemas.microsoft.com/office/drawing/2014/main" id="{E9349B3A-E9DC-F246-A1E4-35E1A68B17B2}"/>
              </a:ext>
            </a:extLst>
          </p:cNvPr>
          <p:cNvCxnSpPr>
            <a:cxnSpLocks/>
          </p:cNvCxnSpPr>
          <p:nvPr/>
        </p:nvCxnSpPr>
        <p:spPr>
          <a:xfrm>
            <a:off x="406128" y="6472117"/>
            <a:ext cx="11546733" cy="65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1E21F57-6C81-1849-AD85-AFD94EE695C8}"/>
              </a:ext>
            </a:extLst>
          </p:cNvPr>
          <p:cNvSpPr txBox="1"/>
          <p:nvPr/>
        </p:nvSpPr>
        <p:spPr>
          <a:xfrm>
            <a:off x="10655241" y="6136000"/>
            <a:ext cx="1130631" cy="646331"/>
          </a:xfrm>
          <a:prstGeom prst="rect">
            <a:avLst/>
          </a:prstGeom>
          <a:noFill/>
        </p:spPr>
        <p:txBody>
          <a:bodyPr wrap="none" rtlCol="0">
            <a:spAutoFit/>
          </a:bodyPr>
          <a:lstStyle/>
          <a:p>
            <a:pPr algn="r"/>
            <a:r>
              <a:rPr lang="en-GB" dirty="0"/>
              <a:t>energy</a:t>
            </a:r>
          </a:p>
          <a:p>
            <a:pPr algn="r"/>
            <a:r>
              <a:rPr lang="en-GB" dirty="0"/>
              <a:t>frequency</a:t>
            </a:r>
          </a:p>
        </p:txBody>
      </p:sp>
      <p:sp>
        <p:nvSpPr>
          <p:cNvPr id="13" name="TextBox 12">
            <a:extLst>
              <a:ext uri="{FF2B5EF4-FFF2-40B4-BE49-F238E27FC236}">
                <a16:creationId xmlns:a16="http://schemas.microsoft.com/office/drawing/2014/main" id="{5CA91D4D-1040-284B-BD3B-98A557F309C5}"/>
              </a:ext>
            </a:extLst>
          </p:cNvPr>
          <p:cNvSpPr txBox="1"/>
          <p:nvPr/>
        </p:nvSpPr>
        <p:spPr>
          <a:xfrm>
            <a:off x="4059223" y="6079456"/>
            <a:ext cx="508473" cy="307777"/>
          </a:xfrm>
          <a:prstGeom prst="rect">
            <a:avLst/>
          </a:prstGeom>
          <a:noFill/>
        </p:spPr>
        <p:txBody>
          <a:bodyPr wrap="none" rtlCol="0">
            <a:spAutoFit/>
          </a:bodyPr>
          <a:lstStyle/>
          <a:p>
            <a:r>
              <a:rPr lang="en-GB" sz="1400" dirty="0"/>
              <a:t>1 eV</a:t>
            </a:r>
          </a:p>
        </p:txBody>
      </p:sp>
      <p:sp>
        <p:nvSpPr>
          <p:cNvPr id="14" name="TextBox 13">
            <a:extLst>
              <a:ext uri="{FF2B5EF4-FFF2-40B4-BE49-F238E27FC236}">
                <a16:creationId xmlns:a16="http://schemas.microsoft.com/office/drawing/2014/main" id="{E2C243F2-7D9C-3546-BD42-D66C8841043E}"/>
              </a:ext>
            </a:extLst>
          </p:cNvPr>
          <p:cNvSpPr txBox="1"/>
          <p:nvPr/>
        </p:nvSpPr>
        <p:spPr>
          <a:xfrm>
            <a:off x="4017105" y="6595100"/>
            <a:ext cx="712054" cy="307777"/>
          </a:xfrm>
          <a:prstGeom prst="rect">
            <a:avLst/>
          </a:prstGeom>
          <a:noFill/>
        </p:spPr>
        <p:txBody>
          <a:bodyPr wrap="none" rtlCol="0">
            <a:spAutoFit/>
          </a:bodyPr>
          <a:lstStyle/>
          <a:p>
            <a:r>
              <a:rPr lang="en-GB" sz="1400" dirty="0"/>
              <a:t>10</a:t>
            </a:r>
            <a:r>
              <a:rPr lang="en-GB" sz="1400" baseline="30000" dirty="0"/>
              <a:t>15</a:t>
            </a:r>
            <a:r>
              <a:rPr lang="en-GB" sz="1400" dirty="0"/>
              <a:t> Hz</a:t>
            </a:r>
          </a:p>
        </p:txBody>
      </p:sp>
      <p:sp>
        <p:nvSpPr>
          <p:cNvPr id="17" name="TextBox 16">
            <a:extLst>
              <a:ext uri="{FF2B5EF4-FFF2-40B4-BE49-F238E27FC236}">
                <a16:creationId xmlns:a16="http://schemas.microsoft.com/office/drawing/2014/main" id="{B4672F59-7BC4-E74D-8F8A-A93F12CE53CB}"/>
              </a:ext>
            </a:extLst>
          </p:cNvPr>
          <p:cNvSpPr txBox="1"/>
          <p:nvPr/>
        </p:nvSpPr>
        <p:spPr>
          <a:xfrm>
            <a:off x="5255370" y="6028158"/>
            <a:ext cx="584455" cy="307777"/>
          </a:xfrm>
          <a:prstGeom prst="rect">
            <a:avLst/>
          </a:prstGeom>
          <a:noFill/>
        </p:spPr>
        <p:txBody>
          <a:bodyPr wrap="none" rtlCol="0">
            <a:spAutoFit/>
          </a:bodyPr>
          <a:lstStyle/>
          <a:p>
            <a:r>
              <a:rPr lang="en-GB" sz="1400" dirty="0"/>
              <a:t>1 keV</a:t>
            </a:r>
          </a:p>
        </p:txBody>
      </p:sp>
      <p:sp>
        <p:nvSpPr>
          <p:cNvPr id="23" name="TextBox 22">
            <a:extLst>
              <a:ext uri="{FF2B5EF4-FFF2-40B4-BE49-F238E27FC236}">
                <a16:creationId xmlns:a16="http://schemas.microsoft.com/office/drawing/2014/main" id="{01BE1CF2-C596-884A-86D7-883CE8677017}"/>
              </a:ext>
            </a:extLst>
          </p:cNvPr>
          <p:cNvSpPr txBox="1"/>
          <p:nvPr/>
        </p:nvSpPr>
        <p:spPr>
          <a:xfrm>
            <a:off x="6477300" y="6028158"/>
            <a:ext cx="662361" cy="307777"/>
          </a:xfrm>
          <a:prstGeom prst="rect">
            <a:avLst/>
          </a:prstGeom>
          <a:noFill/>
        </p:spPr>
        <p:txBody>
          <a:bodyPr wrap="none" rtlCol="0">
            <a:spAutoFit/>
          </a:bodyPr>
          <a:lstStyle/>
          <a:p>
            <a:r>
              <a:rPr lang="en-GB" sz="1400" dirty="0"/>
              <a:t>1 MeV</a:t>
            </a:r>
          </a:p>
        </p:txBody>
      </p:sp>
      <p:sp>
        <p:nvSpPr>
          <p:cNvPr id="24" name="TextBox 23">
            <a:extLst>
              <a:ext uri="{FF2B5EF4-FFF2-40B4-BE49-F238E27FC236}">
                <a16:creationId xmlns:a16="http://schemas.microsoft.com/office/drawing/2014/main" id="{FFF363A2-F4EB-7E4C-86C5-436162B6495D}"/>
              </a:ext>
            </a:extLst>
          </p:cNvPr>
          <p:cNvSpPr txBox="1"/>
          <p:nvPr/>
        </p:nvSpPr>
        <p:spPr>
          <a:xfrm>
            <a:off x="7744478" y="6028157"/>
            <a:ext cx="622286" cy="307777"/>
          </a:xfrm>
          <a:prstGeom prst="rect">
            <a:avLst/>
          </a:prstGeom>
          <a:noFill/>
        </p:spPr>
        <p:txBody>
          <a:bodyPr wrap="none" rtlCol="0">
            <a:spAutoFit/>
          </a:bodyPr>
          <a:lstStyle/>
          <a:p>
            <a:r>
              <a:rPr lang="en-GB" sz="1400" dirty="0"/>
              <a:t>1 GeV</a:t>
            </a:r>
          </a:p>
        </p:txBody>
      </p:sp>
      <p:sp>
        <p:nvSpPr>
          <p:cNvPr id="25" name="TextBox 24">
            <a:extLst>
              <a:ext uri="{FF2B5EF4-FFF2-40B4-BE49-F238E27FC236}">
                <a16:creationId xmlns:a16="http://schemas.microsoft.com/office/drawing/2014/main" id="{557DEFA3-9E46-C346-A0ED-68B4F45C86C9}"/>
              </a:ext>
            </a:extLst>
          </p:cNvPr>
          <p:cNvSpPr txBox="1"/>
          <p:nvPr/>
        </p:nvSpPr>
        <p:spPr>
          <a:xfrm>
            <a:off x="8954190" y="6024890"/>
            <a:ext cx="580672" cy="307777"/>
          </a:xfrm>
          <a:prstGeom prst="rect">
            <a:avLst/>
          </a:prstGeom>
          <a:noFill/>
        </p:spPr>
        <p:txBody>
          <a:bodyPr wrap="none" rtlCol="0">
            <a:spAutoFit/>
          </a:bodyPr>
          <a:lstStyle/>
          <a:p>
            <a:r>
              <a:rPr lang="en-GB" sz="1400" dirty="0"/>
              <a:t>1 TeV</a:t>
            </a:r>
          </a:p>
        </p:txBody>
      </p:sp>
      <p:sp>
        <p:nvSpPr>
          <p:cNvPr id="26" name="TextBox 25">
            <a:extLst>
              <a:ext uri="{FF2B5EF4-FFF2-40B4-BE49-F238E27FC236}">
                <a16:creationId xmlns:a16="http://schemas.microsoft.com/office/drawing/2014/main" id="{F6F5C567-C769-7948-B009-A6EE6FCADF6E}"/>
              </a:ext>
            </a:extLst>
          </p:cNvPr>
          <p:cNvSpPr txBox="1"/>
          <p:nvPr/>
        </p:nvSpPr>
        <p:spPr>
          <a:xfrm>
            <a:off x="10177817" y="6028157"/>
            <a:ext cx="597856" cy="307777"/>
          </a:xfrm>
          <a:prstGeom prst="rect">
            <a:avLst/>
          </a:prstGeom>
          <a:noFill/>
        </p:spPr>
        <p:txBody>
          <a:bodyPr wrap="none" rtlCol="0">
            <a:spAutoFit/>
          </a:bodyPr>
          <a:lstStyle/>
          <a:p>
            <a:r>
              <a:rPr lang="en-GB" sz="1400" dirty="0"/>
              <a:t>1 PeV</a:t>
            </a:r>
          </a:p>
        </p:txBody>
      </p:sp>
      <p:cxnSp>
        <p:nvCxnSpPr>
          <p:cNvPr id="37" name="Straight Connector 36">
            <a:extLst>
              <a:ext uri="{FF2B5EF4-FFF2-40B4-BE49-F238E27FC236}">
                <a16:creationId xmlns:a16="http://schemas.microsoft.com/office/drawing/2014/main" id="{8F16889E-0603-EE42-A96D-634120B56356}"/>
              </a:ext>
            </a:extLst>
          </p:cNvPr>
          <p:cNvCxnSpPr>
            <a:cxnSpLocks/>
          </p:cNvCxnSpPr>
          <p:nvPr/>
        </p:nvCxnSpPr>
        <p:spPr>
          <a:xfrm>
            <a:off x="3131297" y="6478621"/>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C36CE80-E0D5-8B47-89E4-0D3920DA9322}"/>
              </a:ext>
            </a:extLst>
          </p:cNvPr>
          <p:cNvCxnSpPr>
            <a:cxnSpLocks/>
          </p:cNvCxnSpPr>
          <p:nvPr/>
        </p:nvCxnSpPr>
        <p:spPr>
          <a:xfrm>
            <a:off x="4370952" y="6475374"/>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490A547-A473-474D-B083-5B795CF7AE2E}"/>
              </a:ext>
            </a:extLst>
          </p:cNvPr>
          <p:cNvSpPr txBox="1"/>
          <p:nvPr/>
        </p:nvSpPr>
        <p:spPr>
          <a:xfrm>
            <a:off x="2775270" y="6592858"/>
            <a:ext cx="712054" cy="307777"/>
          </a:xfrm>
          <a:prstGeom prst="rect">
            <a:avLst/>
          </a:prstGeom>
          <a:noFill/>
        </p:spPr>
        <p:txBody>
          <a:bodyPr wrap="none" rtlCol="0">
            <a:spAutoFit/>
          </a:bodyPr>
          <a:lstStyle/>
          <a:p>
            <a:r>
              <a:rPr lang="en-GB" sz="1400" dirty="0"/>
              <a:t>10</a:t>
            </a:r>
            <a:r>
              <a:rPr lang="en-GB" sz="1400" baseline="30000" dirty="0"/>
              <a:t>12</a:t>
            </a:r>
            <a:r>
              <a:rPr lang="en-GB" sz="1400" dirty="0"/>
              <a:t> Hz</a:t>
            </a:r>
          </a:p>
        </p:txBody>
      </p:sp>
      <p:sp>
        <p:nvSpPr>
          <p:cNvPr id="43" name="TextBox 42">
            <a:extLst>
              <a:ext uri="{FF2B5EF4-FFF2-40B4-BE49-F238E27FC236}">
                <a16:creationId xmlns:a16="http://schemas.microsoft.com/office/drawing/2014/main" id="{6CA5BA4E-4C0B-6944-AD08-47DA24156ED1}"/>
              </a:ext>
            </a:extLst>
          </p:cNvPr>
          <p:cNvSpPr txBox="1"/>
          <p:nvPr/>
        </p:nvSpPr>
        <p:spPr>
          <a:xfrm>
            <a:off x="1691454" y="6592858"/>
            <a:ext cx="612668" cy="307777"/>
          </a:xfrm>
          <a:prstGeom prst="rect">
            <a:avLst/>
          </a:prstGeom>
          <a:noFill/>
        </p:spPr>
        <p:txBody>
          <a:bodyPr wrap="none" rtlCol="0">
            <a:spAutoFit/>
          </a:bodyPr>
          <a:lstStyle/>
          <a:p>
            <a:r>
              <a:rPr lang="en-GB" sz="1400" dirty="0"/>
              <a:t>1 GHz</a:t>
            </a:r>
          </a:p>
        </p:txBody>
      </p:sp>
      <p:sp>
        <p:nvSpPr>
          <p:cNvPr id="44" name="TextBox 43">
            <a:extLst>
              <a:ext uri="{FF2B5EF4-FFF2-40B4-BE49-F238E27FC236}">
                <a16:creationId xmlns:a16="http://schemas.microsoft.com/office/drawing/2014/main" id="{8C1F6DB7-B29B-1846-94EC-AEB1B5331518}"/>
              </a:ext>
            </a:extLst>
          </p:cNvPr>
          <p:cNvSpPr txBox="1"/>
          <p:nvPr/>
        </p:nvSpPr>
        <p:spPr>
          <a:xfrm>
            <a:off x="396673" y="6590363"/>
            <a:ext cx="652743" cy="307777"/>
          </a:xfrm>
          <a:prstGeom prst="rect">
            <a:avLst/>
          </a:prstGeom>
          <a:noFill/>
        </p:spPr>
        <p:txBody>
          <a:bodyPr wrap="none" rtlCol="0">
            <a:spAutoFit/>
          </a:bodyPr>
          <a:lstStyle/>
          <a:p>
            <a:r>
              <a:rPr lang="en-GB" sz="1400" dirty="0"/>
              <a:t>1 MHz</a:t>
            </a:r>
          </a:p>
        </p:txBody>
      </p:sp>
      <p:cxnSp>
        <p:nvCxnSpPr>
          <p:cNvPr id="47" name="Straight Connector 46">
            <a:extLst>
              <a:ext uri="{FF2B5EF4-FFF2-40B4-BE49-F238E27FC236}">
                <a16:creationId xmlns:a16="http://schemas.microsoft.com/office/drawing/2014/main" id="{2F05EA2D-97DA-4E43-92FC-44A6B7750EE8}"/>
              </a:ext>
            </a:extLst>
          </p:cNvPr>
          <p:cNvCxnSpPr>
            <a:cxnSpLocks/>
          </p:cNvCxnSpPr>
          <p:nvPr/>
        </p:nvCxnSpPr>
        <p:spPr>
          <a:xfrm>
            <a:off x="1892638" y="6475373"/>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FD54513-FCB7-7446-B828-00F4345455AC}"/>
              </a:ext>
            </a:extLst>
          </p:cNvPr>
          <p:cNvCxnSpPr>
            <a:cxnSpLocks/>
          </p:cNvCxnSpPr>
          <p:nvPr/>
        </p:nvCxnSpPr>
        <p:spPr>
          <a:xfrm>
            <a:off x="653982" y="6472125"/>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4A69DD7-2DE5-EE4C-A82D-C4418FBD6F6D}"/>
              </a:ext>
            </a:extLst>
          </p:cNvPr>
          <p:cNvCxnSpPr>
            <a:cxnSpLocks/>
          </p:cNvCxnSpPr>
          <p:nvPr/>
        </p:nvCxnSpPr>
        <p:spPr>
          <a:xfrm>
            <a:off x="6766212" y="6339183"/>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3DA91C-BE73-904E-BD3D-717A44399AC0}"/>
              </a:ext>
            </a:extLst>
          </p:cNvPr>
          <p:cNvCxnSpPr>
            <a:cxnSpLocks/>
          </p:cNvCxnSpPr>
          <p:nvPr/>
        </p:nvCxnSpPr>
        <p:spPr>
          <a:xfrm>
            <a:off x="8005867" y="6335936"/>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130A19E-44FE-224D-AFAD-894792AF2B5F}"/>
              </a:ext>
            </a:extLst>
          </p:cNvPr>
          <p:cNvCxnSpPr>
            <a:cxnSpLocks/>
          </p:cNvCxnSpPr>
          <p:nvPr/>
        </p:nvCxnSpPr>
        <p:spPr>
          <a:xfrm>
            <a:off x="5527553" y="6335935"/>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314CB0A-DDFF-734E-BC14-038DB154EE4D}"/>
              </a:ext>
            </a:extLst>
          </p:cNvPr>
          <p:cNvCxnSpPr>
            <a:cxnSpLocks/>
          </p:cNvCxnSpPr>
          <p:nvPr/>
        </p:nvCxnSpPr>
        <p:spPr>
          <a:xfrm>
            <a:off x="4288897" y="6332687"/>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CA3A46-9953-3A48-932D-2FC21C044DB5}"/>
              </a:ext>
            </a:extLst>
          </p:cNvPr>
          <p:cNvCxnSpPr>
            <a:cxnSpLocks/>
          </p:cNvCxnSpPr>
          <p:nvPr/>
        </p:nvCxnSpPr>
        <p:spPr>
          <a:xfrm>
            <a:off x="10488672" y="6335935"/>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1452EE2-FE08-C341-BEB2-C12D6FDED8D0}"/>
              </a:ext>
            </a:extLst>
          </p:cNvPr>
          <p:cNvCxnSpPr>
            <a:cxnSpLocks/>
          </p:cNvCxnSpPr>
          <p:nvPr/>
        </p:nvCxnSpPr>
        <p:spPr>
          <a:xfrm>
            <a:off x="9250013" y="6332687"/>
            <a:ext cx="0" cy="1459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5FD7998-0739-9E4A-B20F-2678F2532AB1}"/>
              </a:ext>
            </a:extLst>
          </p:cNvPr>
          <p:cNvCxnSpPr>
            <a:cxnSpLocks/>
          </p:cNvCxnSpPr>
          <p:nvPr/>
        </p:nvCxnSpPr>
        <p:spPr>
          <a:xfrm flipH="1" flipV="1">
            <a:off x="6468978" y="4764698"/>
            <a:ext cx="2013541" cy="12545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77B1BAC-0635-7D44-8827-6239B2F940AD}"/>
              </a:ext>
            </a:extLst>
          </p:cNvPr>
          <p:cNvCxnSpPr>
            <a:cxnSpLocks/>
          </p:cNvCxnSpPr>
          <p:nvPr/>
        </p:nvCxnSpPr>
        <p:spPr>
          <a:xfrm flipV="1">
            <a:off x="10177817" y="4726000"/>
            <a:ext cx="1813958" cy="1280662"/>
          </a:xfrm>
          <a:prstGeom prst="line">
            <a:avLst/>
          </a:prstGeom>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a16="http://schemas.microsoft.com/office/drawing/2014/main" id="{508FD5F7-D513-4A49-BE58-1B7119F09777}"/>
              </a:ext>
            </a:extLst>
          </p:cNvPr>
          <p:cNvPicPr>
            <a:picLocks noChangeAspect="1"/>
          </p:cNvPicPr>
          <p:nvPr/>
        </p:nvPicPr>
        <p:blipFill rotWithShape="1">
          <a:blip r:embed="rId3"/>
          <a:srcRect l="12942"/>
          <a:stretch/>
        </p:blipFill>
        <p:spPr>
          <a:xfrm>
            <a:off x="406128" y="1718590"/>
            <a:ext cx="5473587" cy="3046108"/>
          </a:xfrm>
          <a:prstGeom prst="rect">
            <a:avLst/>
          </a:prstGeom>
        </p:spPr>
      </p:pic>
      <p:sp>
        <p:nvSpPr>
          <p:cNvPr id="70" name="Rectangle 69">
            <a:extLst>
              <a:ext uri="{FF2B5EF4-FFF2-40B4-BE49-F238E27FC236}">
                <a16:creationId xmlns:a16="http://schemas.microsoft.com/office/drawing/2014/main" id="{18EDD9BF-7B94-384C-9465-0829C33921B9}"/>
              </a:ext>
            </a:extLst>
          </p:cNvPr>
          <p:cNvSpPr/>
          <p:nvPr/>
        </p:nvSpPr>
        <p:spPr>
          <a:xfrm>
            <a:off x="1495268" y="5993866"/>
            <a:ext cx="868655" cy="460190"/>
          </a:xfrm>
          <a:prstGeom prst="rect">
            <a:avLst/>
          </a:prstGeom>
          <a:solidFill>
            <a:schemeClr val="accent1">
              <a:alpha val="37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4E3162A3-3E9C-554D-8A62-1A0A85934F12}"/>
              </a:ext>
            </a:extLst>
          </p:cNvPr>
          <p:cNvCxnSpPr>
            <a:cxnSpLocks/>
          </p:cNvCxnSpPr>
          <p:nvPr/>
        </p:nvCxnSpPr>
        <p:spPr>
          <a:xfrm flipH="1" flipV="1">
            <a:off x="406128" y="4748605"/>
            <a:ext cx="1089140" cy="1256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0A4151A-40C7-EF4A-A50F-01782952DEF3}"/>
              </a:ext>
            </a:extLst>
          </p:cNvPr>
          <p:cNvCxnSpPr>
            <a:cxnSpLocks/>
          </p:cNvCxnSpPr>
          <p:nvPr/>
        </p:nvCxnSpPr>
        <p:spPr>
          <a:xfrm flipV="1">
            <a:off x="2363923" y="4764699"/>
            <a:ext cx="3514638" cy="1240373"/>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E7FA54F6-24AD-E048-A692-273B7840D813}"/>
              </a:ext>
            </a:extLst>
          </p:cNvPr>
          <p:cNvSpPr txBox="1"/>
          <p:nvPr/>
        </p:nvSpPr>
        <p:spPr>
          <a:xfrm>
            <a:off x="1629096" y="5569611"/>
            <a:ext cx="600998" cy="307777"/>
          </a:xfrm>
          <a:prstGeom prst="rect">
            <a:avLst/>
          </a:prstGeom>
          <a:solidFill>
            <a:schemeClr val="bg1"/>
          </a:solidFill>
          <a:ln>
            <a:solidFill>
              <a:srgbClr val="0070C0"/>
            </a:solidFill>
          </a:ln>
        </p:spPr>
        <p:txBody>
          <a:bodyPr wrap="none" rtlCol="0">
            <a:spAutoFit/>
          </a:bodyPr>
          <a:lstStyle/>
          <a:p>
            <a:r>
              <a:rPr lang="en-GB" sz="1400" dirty="0"/>
              <a:t>radio </a:t>
            </a:r>
          </a:p>
        </p:txBody>
      </p:sp>
      <p:sp>
        <p:nvSpPr>
          <p:cNvPr id="78" name="TextBox 77">
            <a:extLst>
              <a:ext uri="{FF2B5EF4-FFF2-40B4-BE49-F238E27FC236}">
                <a16:creationId xmlns:a16="http://schemas.microsoft.com/office/drawing/2014/main" id="{AF0CAF2F-CABC-EB44-AFD8-280B9A88963A}"/>
              </a:ext>
            </a:extLst>
          </p:cNvPr>
          <p:cNvSpPr txBox="1"/>
          <p:nvPr/>
        </p:nvSpPr>
        <p:spPr>
          <a:xfrm>
            <a:off x="3966698" y="5571932"/>
            <a:ext cx="686406" cy="307777"/>
          </a:xfrm>
          <a:prstGeom prst="rect">
            <a:avLst/>
          </a:prstGeom>
          <a:solidFill>
            <a:schemeClr val="bg1"/>
          </a:solidFill>
          <a:ln>
            <a:solidFill>
              <a:srgbClr val="0070C0"/>
            </a:solidFill>
          </a:ln>
        </p:spPr>
        <p:txBody>
          <a:bodyPr wrap="none" rtlCol="0">
            <a:spAutoFit/>
          </a:bodyPr>
          <a:lstStyle/>
          <a:p>
            <a:r>
              <a:rPr lang="en-GB" sz="1400" dirty="0"/>
              <a:t>visible </a:t>
            </a:r>
          </a:p>
        </p:txBody>
      </p:sp>
      <p:sp>
        <p:nvSpPr>
          <p:cNvPr id="79" name="TextBox 78">
            <a:extLst>
              <a:ext uri="{FF2B5EF4-FFF2-40B4-BE49-F238E27FC236}">
                <a16:creationId xmlns:a16="http://schemas.microsoft.com/office/drawing/2014/main" id="{B2FCBADD-DC24-2945-9AE9-0BB9DA4F1F9A}"/>
              </a:ext>
            </a:extLst>
          </p:cNvPr>
          <p:cNvSpPr txBox="1"/>
          <p:nvPr/>
        </p:nvSpPr>
        <p:spPr>
          <a:xfrm>
            <a:off x="8482519" y="5565728"/>
            <a:ext cx="1043171" cy="307777"/>
          </a:xfrm>
          <a:prstGeom prst="rect">
            <a:avLst/>
          </a:prstGeom>
          <a:solidFill>
            <a:schemeClr val="bg1"/>
          </a:solidFill>
          <a:ln>
            <a:solidFill>
              <a:srgbClr val="0070C0"/>
            </a:solidFill>
          </a:ln>
        </p:spPr>
        <p:txBody>
          <a:bodyPr wrap="none" rtlCol="0">
            <a:spAutoFit/>
          </a:bodyPr>
          <a:lstStyle/>
          <a:p>
            <a:r>
              <a:rPr lang="en-GB" sz="1400" dirty="0"/>
              <a:t>gamma-ray </a:t>
            </a:r>
          </a:p>
        </p:txBody>
      </p:sp>
      <p:sp>
        <p:nvSpPr>
          <p:cNvPr id="80" name="TextBox 79">
            <a:extLst>
              <a:ext uri="{FF2B5EF4-FFF2-40B4-BE49-F238E27FC236}">
                <a16:creationId xmlns:a16="http://schemas.microsoft.com/office/drawing/2014/main" id="{099B4286-041C-C249-BAF2-6B34352F504E}"/>
              </a:ext>
            </a:extLst>
          </p:cNvPr>
          <p:cNvSpPr txBox="1"/>
          <p:nvPr/>
        </p:nvSpPr>
        <p:spPr>
          <a:xfrm>
            <a:off x="11311576" y="1830530"/>
            <a:ext cx="546441" cy="338554"/>
          </a:xfrm>
          <a:prstGeom prst="rect">
            <a:avLst/>
          </a:prstGeom>
          <a:solidFill>
            <a:schemeClr val="bg1"/>
          </a:solidFill>
          <a:ln>
            <a:solidFill>
              <a:srgbClr val="0070C0"/>
            </a:solidFill>
          </a:ln>
        </p:spPr>
        <p:txBody>
          <a:bodyPr wrap="square" rtlCol="0">
            <a:spAutoFit/>
          </a:bodyPr>
          <a:lstStyle/>
          <a:p>
            <a:r>
              <a:rPr lang="en-GB" sz="1600" b="1" dirty="0"/>
              <a:t>CTA</a:t>
            </a:r>
          </a:p>
        </p:txBody>
      </p:sp>
      <p:sp>
        <p:nvSpPr>
          <p:cNvPr id="82" name="TextBox 81">
            <a:extLst>
              <a:ext uri="{FF2B5EF4-FFF2-40B4-BE49-F238E27FC236}">
                <a16:creationId xmlns:a16="http://schemas.microsoft.com/office/drawing/2014/main" id="{CD1E2803-B1A3-9543-8553-4535A0400ABF}"/>
              </a:ext>
            </a:extLst>
          </p:cNvPr>
          <p:cNvSpPr txBox="1"/>
          <p:nvPr/>
        </p:nvSpPr>
        <p:spPr>
          <a:xfrm>
            <a:off x="537105" y="1830530"/>
            <a:ext cx="612073" cy="338554"/>
          </a:xfrm>
          <a:prstGeom prst="rect">
            <a:avLst/>
          </a:prstGeom>
          <a:solidFill>
            <a:schemeClr val="bg1"/>
          </a:solidFill>
          <a:ln>
            <a:solidFill>
              <a:srgbClr val="0070C0"/>
            </a:solidFill>
          </a:ln>
        </p:spPr>
        <p:txBody>
          <a:bodyPr wrap="square" rtlCol="0">
            <a:spAutoFit/>
          </a:bodyPr>
          <a:lstStyle/>
          <a:p>
            <a:r>
              <a:rPr lang="en-GB" sz="1600" b="1" dirty="0"/>
              <a:t>SKA</a:t>
            </a:r>
            <a:endParaRPr lang="en-GB" sz="1600" b="1" dirty="0">
              <a:solidFill>
                <a:srgbClr val="0070C0"/>
              </a:solidFill>
            </a:endParaRPr>
          </a:p>
        </p:txBody>
      </p:sp>
      <p:sp>
        <p:nvSpPr>
          <p:cNvPr id="2" name="TextBox 1">
            <a:extLst>
              <a:ext uri="{FF2B5EF4-FFF2-40B4-BE49-F238E27FC236}">
                <a16:creationId xmlns:a16="http://schemas.microsoft.com/office/drawing/2014/main" id="{B377EA42-A829-89FC-77FE-DEF0726C1BB8}"/>
              </a:ext>
            </a:extLst>
          </p:cNvPr>
          <p:cNvSpPr txBox="1"/>
          <p:nvPr/>
        </p:nvSpPr>
        <p:spPr>
          <a:xfrm>
            <a:off x="0" y="239959"/>
            <a:ext cx="12192000" cy="461665"/>
          </a:xfrm>
          <a:prstGeom prst="rect">
            <a:avLst/>
          </a:prstGeom>
          <a:noFill/>
        </p:spPr>
        <p:txBody>
          <a:bodyPr wrap="square" rtlCol="0">
            <a:spAutoFit/>
          </a:bodyPr>
          <a:lstStyle/>
          <a:p>
            <a:pPr algn="ctr"/>
            <a:r>
              <a:rPr lang="en-GB" sz="2400" b="1" dirty="0"/>
              <a:t>CTA-SKA connections</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761D0CB-FC6B-714E-C934-017E9B90276F}"/>
                  </a:ext>
                </a:extLst>
              </p:cNvPr>
              <p:cNvSpPr txBox="1"/>
              <p:nvPr/>
            </p:nvSpPr>
            <p:spPr>
              <a:xfrm>
                <a:off x="985228" y="773633"/>
                <a:ext cx="4292137" cy="886718"/>
              </a:xfrm>
              <a:prstGeom prst="rect">
                <a:avLst/>
              </a:prstGeom>
              <a:noFill/>
            </p:spPr>
            <p:txBody>
              <a:bodyPr wrap="none" rtlCol="0">
                <a:spAutoFit/>
              </a:bodyPr>
              <a:lstStyle/>
              <a:p>
                <a:r>
                  <a:rPr lang="en-US" sz="1600" b="0" dirty="0"/>
                  <a:t>Synchrotron emission from high-energy electrons</a:t>
                </a:r>
              </a:p>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𝜖</m:t>
                          </m:r>
                        </m:e>
                        <m:sub>
                          <m:r>
                            <a:rPr lang="en-US" sz="1600" b="0" i="1" smtClean="0">
                              <a:latin typeface="Cambria Math" panose="02040503050406030204" pitchFamily="18" charset="0"/>
                            </a:rPr>
                            <m:t>𝑠</m:t>
                          </m:r>
                        </m:sub>
                      </m:sSub>
                      <m:r>
                        <a:rPr lang="en-US" sz="1600" b="0" i="1" smtClean="0">
                          <a:latin typeface="Cambria Math" panose="02040503050406030204" pitchFamily="18" charset="0"/>
                        </a:rPr>
                        <m:t>≃10</m:t>
                      </m:r>
                      <m:d>
                        <m:dPr>
                          <m:begChr m:val="["/>
                          <m:endChr m:val="]"/>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𝐵</m:t>
                              </m:r>
                            </m:num>
                            <m:den>
                              <m:r>
                                <a:rPr lang="en-US" sz="1600" b="0" i="1" smtClean="0">
                                  <a:latin typeface="Cambria Math" panose="02040503050406030204" pitchFamily="18" charset="0"/>
                                </a:rPr>
                                <m:t>1 </m:t>
                              </m:r>
                              <m:r>
                                <a:rPr lang="en-US" sz="1600" b="0" i="1" smtClean="0">
                                  <a:latin typeface="Cambria Math" panose="02040503050406030204" pitchFamily="18" charset="0"/>
                                </a:rPr>
                                <m:t>𝜇</m:t>
                              </m:r>
                              <m:r>
                                <m:rPr>
                                  <m:sty m:val="p"/>
                                </m:rPr>
                                <a:rPr lang="en-US" sz="1600" b="0" i="0" smtClean="0">
                                  <a:latin typeface="Cambria Math" panose="02040503050406030204" pitchFamily="18" charset="0"/>
                                </a:rPr>
                                <m:t>G</m:t>
                              </m:r>
                            </m:den>
                          </m:f>
                        </m:e>
                      </m:d>
                      <m:sSup>
                        <m:sSupPr>
                          <m:ctrlPr>
                            <a:rPr lang="en-US" sz="1600" b="0" i="1" smtClean="0">
                              <a:latin typeface="Cambria Math" panose="02040503050406030204" pitchFamily="18" charset="0"/>
                            </a:rPr>
                          </m:ctrlPr>
                        </m:sSupPr>
                        <m:e>
                          <m:d>
                            <m:dPr>
                              <m:begChr m:val="["/>
                              <m:endChr m:val="]"/>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𝐸</m:t>
                                  </m:r>
                                </m:num>
                                <m:den>
                                  <m:r>
                                    <a:rPr lang="en-US" sz="1600" b="0" i="0" smtClean="0">
                                      <a:latin typeface="Cambria Math" panose="02040503050406030204" pitchFamily="18" charset="0"/>
                                    </a:rPr>
                                    <m:t>30 </m:t>
                                  </m:r>
                                  <m:r>
                                    <m:rPr>
                                      <m:sty m:val="p"/>
                                    </m:rPr>
                                    <a:rPr lang="en-US" sz="1600" b="0" i="0" smtClean="0">
                                      <a:latin typeface="Cambria Math" panose="02040503050406030204" pitchFamily="18" charset="0"/>
                                    </a:rPr>
                                    <m:t>GeV</m:t>
                                  </m:r>
                                </m:den>
                              </m:f>
                            </m:e>
                          </m:d>
                        </m:e>
                        <m:sup>
                          <m:r>
                            <a:rPr lang="en-US" sz="1600" b="0" i="1" smtClean="0">
                              <a:latin typeface="Cambria Math" panose="02040503050406030204" pitchFamily="18" charset="0"/>
                            </a:rPr>
                            <m:t>2</m:t>
                          </m:r>
                        </m:sup>
                      </m:sSup>
                      <m:r>
                        <m:rPr>
                          <m:sty m:val="p"/>
                        </m:rPr>
                        <a:rPr lang="en-US" sz="1600" b="0" i="0" smtClean="0">
                          <a:latin typeface="Cambria Math" panose="02040503050406030204" pitchFamily="18" charset="0"/>
                        </a:rPr>
                        <m:t>GHz</m:t>
                      </m:r>
                    </m:oMath>
                  </m:oMathPara>
                </a14:m>
                <a:endParaRPr lang="en-GB" sz="1600" dirty="0"/>
              </a:p>
            </p:txBody>
          </p:sp>
        </mc:Choice>
        <mc:Fallback>
          <p:sp>
            <p:nvSpPr>
              <p:cNvPr id="3" name="TextBox 2">
                <a:extLst>
                  <a:ext uri="{FF2B5EF4-FFF2-40B4-BE49-F238E27FC236}">
                    <a16:creationId xmlns:a16="http://schemas.microsoft.com/office/drawing/2014/main" id="{A761D0CB-FC6B-714E-C934-017E9B90276F}"/>
                  </a:ext>
                </a:extLst>
              </p:cNvPr>
              <p:cNvSpPr txBox="1">
                <a:spLocks noRot="1" noChangeAspect="1" noMove="1" noResize="1" noEditPoints="1" noAdjustHandles="1" noChangeArrowheads="1" noChangeShapeType="1" noTextEdit="1"/>
              </p:cNvSpPr>
              <p:nvPr/>
            </p:nvSpPr>
            <p:spPr>
              <a:xfrm>
                <a:off x="985228" y="773633"/>
                <a:ext cx="4292137" cy="886718"/>
              </a:xfrm>
              <a:prstGeom prst="rect">
                <a:avLst/>
              </a:prstGeom>
              <a:blipFill>
                <a:blip r:embed="rId4"/>
                <a:stretch>
                  <a:fillRect l="-885" t="-1408" b="-563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2E5A17FB-3F89-63B9-2564-372AED404F4B}"/>
                  </a:ext>
                </a:extLst>
              </p:cNvPr>
              <p:cNvSpPr txBox="1"/>
              <p:nvPr/>
            </p:nvSpPr>
            <p:spPr>
              <a:xfrm>
                <a:off x="6325349" y="821362"/>
                <a:ext cx="5532668" cy="854786"/>
              </a:xfrm>
              <a:prstGeom prst="rect">
                <a:avLst/>
              </a:prstGeom>
              <a:noFill/>
            </p:spPr>
            <p:txBody>
              <a:bodyPr wrap="none" rtlCol="0">
                <a:spAutoFit/>
              </a:bodyPr>
              <a:lstStyle/>
              <a:p>
                <a:r>
                  <a:rPr lang="en-GB" sz="1600" dirty="0"/>
                  <a:t>Invere Compton scattering by (the same) high-energy electrons:</a:t>
                </a:r>
                <a:r>
                  <a:rPr lang="en-US" sz="1600" b="0" dirty="0"/>
                  <a:t> </a:t>
                </a:r>
              </a:p>
              <a:p>
                <a:pPr/>
                <a14:m>
                  <m:oMathPara xmlns:m="http://schemas.openxmlformats.org/officeDocument/2006/math">
                    <m:oMathParaPr>
                      <m:jc m:val="centerGroup"/>
                    </m:oMathParaPr>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𝜖</m:t>
                          </m:r>
                        </m:e>
                        <m:sub>
                          <m:r>
                            <a:rPr lang="en-US" sz="1600" b="0" i="1" dirty="0" smtClean="0">
                              <a:latin typeface="Cambria Math" panose="02040503050406030204" pitchFamily="18" charset="0"/>
                            </a:rPr>
                            <m:t>𝐼𝐶</m:t>
                          </m:r>
                        </m:sub>
                      </m:sSub>
                      <m:r>
                        <a:rPr lang="en-US" sz="1600" b="0" i="1" dirty="0" smtClean="0">
                          <a:latin typeface="Cambria Math" panose="02040503050406030204" pitchFamily="18" charset="0"/>
                        </a:rPr>
                        <m:t>≃10 </m:t>
                      </m:r>
                      <m:d>
                        <m:dPr>
                          <m:begChr m:val="["/>
                          <m:endChr m:val="]"/>
                          <m:ctrlPr>
                            <a:rPr lang="en-US" sz="1600" b="0" i="1" dirty="0" smtClean="0">
                              <a:latin typeface="Cambria Math" panose="02040503050406030204" pitchFamily="18" charset="0"/>
                            </a:rPr>
                          </m:ctrlPr>
                        </m:dPr>
                        <m:e>
                          <m:f>
                            <m:fPr>
                              <m:ctrlPr>
                                <a:rPr lang="en-US" sz="1600" b="0" i="1" dirty="0" smtClean="0">
                                  <a:latin typeface="Cambria Math" panose="02040503050406030204" pitchFamily="18" charset="0"/>
                                </a:rPr>
                              </m:ctrlPr>
                            </m:fPr>
                            <m:num>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𝜖</m:t>
                                  </m:r>
                                </m:e>
                                <m:sub>
                                  <m:r>
                                    <a:rPr lang="en-US" sz="1600" b="0" i="1" dirty="0" smtClean="0">
                                      <a:latin typeface="Cambria Math" panose="02040503050406030204" pitchFamily="18" charset="0"/>
                                    </a:rPr>
                                    <m:t>𝑝h</m:t>
                                  </m:r>
                                </m:sub>
                              </m:sSub>
                            </m:num>
                            <m:den>
                              <m:r>
                                <a:rPr lang="en-US" sz="1600" b="0" i="1" dirty="0" smtClean="0">
                                  <a:latin typeface="Cambria Math" panose="02040503050406030204" pitchFamily="18" charset="0"/>
                                </a:rPr>
                                <m:t>1 </m:t>
                              </m:r>
                              <m:r>
                                <m:rPr>
                                  <m:sty m:val="p"/>
                                </m:rPr>
                                <a:rPr lang="en-US" sz="1600" b="0" i="0" dirty="0" smtClean="0">
                                  <a:latin typeface="Cambria Math" panose="02040503050406030204" pitchFamily="18" charset="0"/>
                                </a:rPr>
                                <m:t>eV</m:t>
                              </m:r>
                            </m:den>
                          </m:f>
                        </m:e>
                      </m:d>
                      <m:sSup>
                        <m:sSupPr>
                          <m:ctrlPr>
                            <a:rPr lang="en-US" sz="1600" b="0" i="1" dirty="0" smtClean="0">
                              <a:latin typeface="Cambria Math" panose="02040503050406030204" pitchFamily="18" charset="0"/>
                            </a:rPr>
                          </m:ctrlPr>
                        </m:sSupPr>
                        <m:e>
                          <m:d>
                            <m:dPr>
                              <m:begChr m:val="["/>
                              <m:endChr m:val="]"/>
                              <m:ctrlPr>
                                <a:rPr lang="en-US" sz="1600" b="0" i="1" dirty="0" smtClean="0">
                                  <a:latin typeface="Cambria Math" panose="02040503050406030204" pitchFamily="18" charset="0"/>
                                </a:rPr>
                              </m:ctrlPr>
                            </m:dPr>
                            <m:e>
                              <m:f>
                                <m:fPr>
                                  <m:ctrlPr>
                                    <a:rPr lang="en-US" sz="1600" b="0" i="1" dirty="0" smtClean="0">
                                      <a:latin typeface="Cambria Math" panose="02040503050406030204" pitchFamily="18" charset="0"/>
                                    </a:rPr>
                                  </m:ctrlPr>
                                </m:fPr>
                                <m:num>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𝐸</m:t>
                                      </m:r>
                                    </m:e>
                                    <m:sub>
                                      <m:r>
                                        <a:rPr lang="en-US" sz="1600" b="0" i="1" dirty="0" smtClean="0">
                                          <a:latin typeface="Cambria Math" panose="02040503050406030204" pitchFamily="18" charset="0"/>
                                        </a:rPr>
                                        <m:t>𝑒</m:t>
                                      </m:r>
                                    </m:sub>
                                  </m:sSub>
                                </m:num>
                                <m:den>
                                  <m:r>
                                    <a:rPr lang="en-US" sz="1600" b="0" i="0" dirty="0" smtClean="0">
                                      <a:latin typeface="Cambria Math" panose="02040503050406030204" pitchFamily="18" charset="0"/>
                                    </a:rPr>
                                    <m:t>30 </m:t>
                                  </m:r>
                                  <m:r>
                                    <m:rPr>
                                      <m:sty m:val="p"/>
                                    </m:rPr>
                                    <a:rPr lang="en-US" sz="1600" b="0" i="0" dirty="0" smtClean="0">
                                      <a:latin typeface="Cambria Math" panose="02040503050406030204" pitchFamily="18" charset="0"/>
                                    </a:rPr>
                                    <m:t>GeV</m:t>
                                  </m:r>
                                </m:den>
                              </m:f>
                            </m:e>
                          </m:d>
                        </m:e>
                        <m:sup>
                          <m:r>
                            <a:rPr lang="en-US" sz="1600" b="0" i="0" dirty="0" smtClean="0">
                              <a:latin typeface="Cambria Math" panose="02040503050406030204" pitchFamily="18" charset="0"/>
                            </a:rPr>
                            <m:t>2</m:t>
                          </m:r>
                        </m:sup>
                      </m:sSup>
                      <m:r>
                        <m:rPr>
                          <m:sty m:val="p"/>
                        </m:rPr>
                        <a:rPr lang="en-US" sz="1600" b="0" i="0" dirty="0" smtClean="0">
                          <a:latin typeface="Cambria Math" panose="02040503050406030204" pitchFamily="18" charset="0"/>
                        </a:rPr>
                        <m:t>GeV</m:t>
                      </m:r>
                    </m:oMath>
                  </m:oMathPara>
                </a14:m>
                <a:endParaRPr lang="en-GB" sz="1600" dirty="0"/>
              </a:p>
            </p:txBody>
          </p:sp>
        </mc:Choice>
        <mc:Fallback>
          <p:sp>
            <p:nvSpPr>
              <p:cNvPr id="5" name="TextBox 4">
                <a:extLst>
                  <a:ext uri="{FF2B5EF4-FFF2-40B4-BE49-F238E27FC236}">
                    <a16:creationId xmlns:a16="http://schemas.microsoft.com/office/drawing/2014/main" id="{2E5A17FB-3F89-63B9-2564-372AED404F4B}"/>
                  </a:ext>
                </a:extLst>
              </p:cNvPr>
              <p:cNvSpPr txBox="1">
                <a:spLocks noRot="1" noChangeAspect="1" noMove="1" noResize="1" noEditPoints="1" noAdjustHandles="1" noChangeArrowheads="1" noChangeShapeType="1" noTextEdit="1"/>
              </p:cNvSpPr>
              <p:nvPr/>
            </p:nvSpPr>
            <p:spPr>
              <a:xfrm>
                <a:off x="6325349" y="821362"/>
                <a:ext cx="5532668" cy="854786"/>
              </a:xfrm>
              <a:prstGeom prst="rect">
                <a:avLst/>
              </a:prstGeom>
              <a:blipFill>
                <a:blip r:embed="rId5"/>
                <a:stretch>
                  <a:fillRect l="-688" t="-1471" b="-10294"/>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2239D82F-624F-ED0B-017C-80E7A8A3FAE9}"/>
              </a:ext>
            </a:extLst>
          </p:cNvPr>
          <p:cNvPicPr>
            <a:picLocks noChangeAspect="1"/>
          </p:cNvPicPr>
          <p:nvPr/>
        </p:nvPicPr>
        <p:blipFill>
          <a:blip r:embed="rId6">
            <a:alphaModFix/>
          </a:blip>
          <a:stretch>
            <a:fillRect/>
          </a:stretch>
        </p:blipFill>
        <p:spPr>
          <a:xfrm>
            <a:off x="4514127" y="2708477"/>
            <a:ext cx="3036426" cy="1310906"/>
          </a:xfrm>
          <a:prstGeom prst="rect">
            <a:avLst/>
          </a:prstGeom>
        </p:spPr>
      </p:pic>
      <p:pic>
        <p:nvPicPr>
          <p:cNvPr id="21" name="Picture 20">
            <a:extLst>
              <a:ext uri="{FF2B5EF4-FFF2-40B4-BE49-F238E27FC236}">
                <a16:creationId xmlns:a16="http://schemas.microsoft.com/office/drawing/2014/main" id="{6CD361E4-F3E3-DFC5-382F-11FFBC56FCAA}"/>
              </a:ext>
            </a:extLst>
          </p:cNvPr>
          <p:cNvPicPr>
            <a:picLocks noChangeAspect="1"/>
          </p:cNvPicPr>
          <p:nvPr/>
        </p:nvPicPr>
        <p:blipFill rotWithShape="1">
          <a:blip r:embed="rId7">
            <a:alphaModFix amt="70000"/>
          </a:blip>
          <a:srcRect l="39095" t="38841" r="43481" b="45163"/>
          <a:stretch/>
        </p:blipFill>
        <p:spPr>
          <a:xfrm>
            <a:off x="4514127" y="2708477"/>
            <a:ext cx="3036426" cy="1310906"/>
          </a:xfrm>
          <a:prstGeom prst="rect">
            <a:avLst/>
          </a:prstGeom>
        </p:spPr>
      </p:pic>
      <p:sp>
        <p:nvSpPr>
          <p:cNvPr id="22" name="TextBox 21">
            <a:extLst>
              <a:ext uri="{FF2B5EF4-FFF2-40B4-BE49-F238E27FC236}">
                <a16:creationId xmlns:a16="http://schemas.microsoft.com/office/drawing/2014/main" id="{D096EB57-21B9-D2D2-8DCE-BC61CD4C879C}"/>
              </a:ext>
            </a:extLst>
          </p:cNvPr>
          <p:cNvSpPr txBox="1"/>
          <p:nvPr/>
        </p:nvSpPr>
        <p:spPr>
          <a:xfrm>
            <a:off x="6887205" y="2748407"/>
            <a:ext cx="504562" cy="338554"/>
          </a:xfrm>
          <a:prstGeom prst="rect">
            <a:avLst/>
          </a:prstGeom>
          <a:solidFill>
            <a:srgbClr val="62100F"/>
          </a:solidFill>
        </p:spPr>
        <p:txBody>
          <a:bodyPr wrap="none" rtlCol="0">
            <a:spAutoFit/>
          </a:bodyPr>
          <a:lstStyle/>
          <a:p>
            <a:r>
              <a:rPr lang="en-GB" sz="1600" b="1" dirty="0">
                <a:solidFill>
                  <a:schemeClr val="bg1"/>
                </a:solidFill>
              </a:rPr>
              <a:t>CTA</a:t>
            </a:r>
          </a:p>
        </p:txBody>
      </p:sp>
      <p:cxnSp>
        <p:nvCxnSpPr>
          <p:cNvPr id="15" name="Straight Arrow Connector 14">
            <a:extLst>
              <a:ext uri="{FF2B5EF4-FFF2-40B4-BE49-F238E27FC236}">
                <a16:creationId xmlns:a16="http://schemas.microsoft.com/office/drawing/2014/main" id="{2B82C395-3998-F11D-0685-2789B93952B0}"/>
              </a:ext>
            </a:extLst>
          </p:cNvPr>
          <p:cNvCxnSpPr>
            <a:cxnSpLocks/>
          </p:cNvCxnSpPr>
          <p:nvPr/>
        </p:nvCxnSpPr>
        <p:spPr>
          <a:xfrm>
            <a:off x="5527553" y="2831179"/>
            <a:ext cx="470911" cy="52341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6DD4573-26A2-9845-C733-AC07A27C1324}"/>
              </a:ext>
            </a:extLst>
          </p:cNvPr>
          <p:cNvSpPr txBox="1"/>
          <p:nvPr/>
        </p:nvSpPr>
        <p:spPr>
          <a:xfrm>
            <a:off x="4653104" y="2554180"/>
            <a:ext cx="2137252" cy="276999"/>
          </a:xfrm>
          <a:prstGeom prst="rect">
            <a:avLst/>
          </a:prstGeom>
          <a:solidFill>
            <a:schemeClr val="bg1"/>
          </a:solidFill>
          <a:ln>
            <a:solidFill>
              <a:srgbClr val="FFC000"/>
            </a:solidFill>
          </a:ln>
        </p:spPr>
        <p:txBody>
          <a:bodyPr wrap="none" rtlCol="0">
            <a:spAutoFit/>
          </a:bodyPr>
          <a:lstStyle/>
          <a:p>
            <a:r>
              <a:rPr lang="en-GB" sz="1200" dirty="0"/>
              <a:t>supermassive black hole Sgr A*</a:t>
            </a:r>
          </a:p>
        </p:txBody>
      </p:sp>
      <p:cxnSp>
        <p:nvCxnSpPr>
          <p:cNvPr id="28" name="Straight Arrow Connector 27">
            <a:extLst>
              <a:ext uri="{FF2B5EF4-FFF2-40B4-BE49-F238E27FC236}">
                <a16:creationId xmlns:a16="http://schemas.microsoft.com/office/drawing/2014/main" id="{DCE76FE8-C6D7-622C-E793-4422FCF4C3CC}"/>
              </a:ext>
            </a:extLst>
          </p:cNvPr>
          <p:cNvCxnSpPr>
            <a:cxnSpLocks/>
            <a:stCxn id="11" idx="3"/>
          </p:cNvCxnSpPr>
          <p:nvPr/>
        </p:nvCxnSpPr>
        <p:spPr>
          <a:xfrm>
            <a:off x="4544695" y="2945911"/>
            <a:ext cx="233911" cy="25129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205032-9FF6-EE0A-09B0-F9C2EE8CCDB7}"/>
              </a:ext>
            </a:extLst>
          </p:cNvPr>
          <p:cNvSpPr txBox="1"/>
          <p:nvPr/>
        </p:nvSpPr>
        <p:spPr>
          <a:xfrm>
            <a:off x="1972965" y="2807411"/>
            <a:ext cx="2571730" cy="276999"/>
          </a:xfrm>
          <a:prstGeom prst="rect">
            <a:avLst/>
          </a:prstGeom>
          <a:solidFill>
            <a:schemeClr val="bg1"/>
          </a:solidFill>
          <a:ln>
            <a:solidFill>
              <a:srgbClr val="FFC000"/>
            </a:solidFill>
          </a:ln>
        </p:spPr>
        <p:txBody>
          <a:bodyPr wrap="none" rtlCol="0">
            <a:spAutoFit/>
          </a:bodyPr>
          <a:lstStyle/>
          <a:p>
            <a:r>
              <a:rPr lang="en-GB" sz="1200" dirty="0"/>
              <a:t>Youngest Galactic supernova G0.9+0.1</a:t>
            </a:r>
          </a:p>
        </p:txBody>
      </p:sp>
      <p:sp>
        <p:nvSpPr>
          <p:cNvPr id="19" name="TextBox 18">
            <a:extLst>
              <a:ext uri="{FF2B5EF4-FFF2-40B4-BE49-F238E27FC236}">
                <a16:creationId xmlns:a16="http://schemas.microsoft.com/office/drawing/2014/main" id="{1741FCF0-33BC-BF56-E9AE-7F436D4DE016}"/>
              </a:ext>
            </a:extLst>
          </p:cNvPr>
          <p:cNvSpPr txBox="1"/>
          <p:nvPr/>
        </p:nvSpPr>
        <p:spPr>
          <a:xfrm>
            <a:off x="7467815" y="3018700"/>
            <a:ext cx="1781578" cy="461665"/>
          </a:xfrm>
          <a:prstGeom prst="rect">
            <a:avLst/>
          </a:prstGeom>
          <a:solidFill>
            <a:schemeClr val="bg1"/>
          </a:solidFill>
          <a:ln>
            <a:solidFill>
              <a:srgbClr val="FFC000"/>
            </a:solidFill>
          </a:ln>
        </p:spPr>
        <p:txBody>
          <a:bodyPr wrap="none" rtlCol="0">
            <a:spAutoFit/>
          </a:bodyPr>
          <a:lstStyle/>
          <a:p>
            <a:r>
              <a:rPr lang="en-GB" sz="1200" dirty="0"/>
              <a:t>“unidentified” TeV source</a:t>
            </a:r>
          </a:p>
          <a:p>
            <a:r>
              <a:rPr lang="en-GB" sz="1200" dirty="0"/>
              <a:t>HESS J1745-303</a:t>
            </a:r>
          </a:p>
        </p:txBody>
      </p:sp>
      <p:cxnSp>
        <p:nvCxnSpPr>
          <p:cNvPr id="20" name="Straight Arrow Connector 19">
            <a:extLst>
              <a:ext uri="{FF2B5EF4-FFF2-40B4-BE49-F238E27FC236}">
                <a16:creationId xmlns:a16="http://schemas.microsoft.com/office/drawing/2014/main" id="{F0E41DA9-1CDF-A22A-7F70-8BE0B799E42D}"/>
              </a:ext>
            </a:extLst>
          </p:cNvPr>
          <p:cNvCxnSpPr>
            <a:cxnSpLocks/>
            <a:stCxn id="19" idx="1"/>
          </p:cNvCxnSpPr>
          <p:nvPr/>
        </p:nvCxnSpPr>
        <p:spPr>
          <a:xfrm flipH="1">
            <a:off x="7233904" y="3249533"/>
            <a:ext cx="233911" cy="41723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752B6F5-B6E7-1E1A-7F9B-9750E3E161FC}"/>
              </a:ext>
            </a:extLst>
          </p:cNvPr>
          <p:cNvSpPr txBox="1"/>
          <p:nvPr/>
        </p:nvSpPr>
        <p:spPr>
          <a:xfrm>
            <a:off x="4776207" y="3938219"/>
            <a:ext cx="3168816" cy="646331"/>
          </a:xfrm>
          <a:prstGeom prst="rect">
            <a:avLst/>
          </a:prstGeom>
          <a:solidFill>
            <a:schemeClr val="bg1"/>
          </a:solidFill>
          <a:ln>
            <a:solidFill>
              <a:srgbClr val="FFC000"/>
            </a:solidFill>
          </a:ln>
        </p:spPr>
        <p:txBody>
          <a:bodyPr wrap="none" rtlCol="0">
            <a:spAutoFit/>
          </a:bodyPr>
          <a:lstStyle/>
          <a:p>
            <a:r>
              <a:rPr lang="en-GB" sz="1200" dirty="0"/>
              <a:t>Diffuse emission from cosmic ray interactions </a:t>
            </a:r>
          </a:p>
          <a:p>
            <a:r>
              <a:rPr lang="en-GB" sz="1200" dirty="0"/>
              <a:t>(protons / atomic nuclei / electrons + positrons)</a:t>
            </a:r>
          </a:p>
          <a:p>
            <a:r>
              <a:rPr lang="en-GB" sz="1200" dirty="0"/>
              <a:t>trapped by Galactic magnetic field</a:t>
            </a:r>
          </a:p>
        </p:txBody>
      </p:sp>
      <p:cxnSp>
        <p:nvCxnSpPr>
          <p:cNvPr id="32" name="Straight Arrow Connector 31">
            <a:extLst>
              <a:ext uri="{FF2B5EF4-FFF2-40B4-BE49-F238E27FC236}">
                <a16:creationId xmlns:a16="http://schemas.microsoft.com/office/drawing/2014/main" id="{4C8546E9-631C-F526-9439-38D345B442C4}"/>
              </a:ext>
            </a:extLst>
          </p:cNvPr>
          <p:cNvCxnSpPr>
            <a:cxnSpLocks/>
            <a:stCxn id="31" idx="0"/>
          </p:cNvCxnSpPr>
          <p:nvPr/>
        </p:nvCxnSpPr>
        <p:spPr>
          <a:xfrm flipV="1">
            <a:off x="6360615" y="3480365"/>
            <a:ext cx="116685" cy="45785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371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13BD5DE-7F17-7F32-D8BD-FF7659EAF12C}"/>
              </a:ext>
            </a:extLst>
          </p:cNvPr>
          <p:cNvSpPr txBox="1"/>
          <p:nvPr/>
        </p:nvSpPr>
        <p:spPr>
          <a:xfrm>
            <a:off x="0" y="0"/>
            <a:ext cx="12192000" cy="461665"/>
          </a:xfrm>
          <a:prstGeom prst="rect">
            <a:avLst/>
          </a:prstGeom>
          <a:solidFill>
            <a:schemeClr val="bg1"/>
          </a:solidFill>
        </p:spPr>
        <p:txBody>
          <a:bodyPr wrap="square" rtlCol="0">
            <a:spAutoFit/>
          </a:bodyPr>
          <a:lstStyle/>
          <a:p>
            <a:pPr algn="ctr"/>
            <a:r>
              <a:rPr lang="en-GB" sz="2400" b="1" dirty="0"/>
              <a:t>Galactic cosmic rays, Galactic magnetic field, supernova remnants, pulsars, </a:t>
            </a:r>
          </a:p>
        </p:txBody>
      </p:sp>
      <p:sp>
        <p:nvSpPr>
          <p:cNvPr id="2" name="TextBox 1">
            <a:extLst>
              <a:ext uri="{FF2B5EF4-FFF2-40B4-BE49-F238E27FC236}">
                <a16:creationId xmlns:a16="http://schemas.microsoft.com/office/drawing/2014/main" id="{31FDA17D-3788-1F52-92EC-811DCC1A1B05}"/>
              </a:ext>
            </a:extLst>
          </p:cNvPr>
          <p:cNvSpPr txBox="1"/>
          <p:nvPr/>
        </p:nvSpPr>
        <p:spPr>
          <a:xfrm>
            <a:off x="7482400" y="644407"/>
            <a:ext cx="4497333" cy="6124754"/>
          </a:xfrm>
          <a:prstGeom prst="rect">
            <a:avLst/>
          </a:prstGeom>
          <a:solidFill>
            <a:schemeClr val="bg1"/>
          </a:solidFill>
          <a:ln>
            <a:solidFill>
              <a:srgbClr val="0070C0"/>
            </a:solidFill>
          </a:ln>
        </p:spPr>
        <p:txBody>
          <a:bodyPr wrap="square" rtlCol="0">
            <a:spAutoFit/>
          </a:bodyPr>
          <a:lstStyle/>
          <a:p>
            <a:r>
              <a:rPr lang="en-GB" sz="1400" dirty="0"/>
              <a:t>Cosmic rays are (</a:t>
            </a:r>
            <a:r>
              <a:rPr lang="en-GB" sz="1400" i="1" dirty="0">
                <a:solidFill>
                  <a:srgbClr val="0070C0"/>
                </a:solidFill>
              </a:rPr>
              <a:t>perhaps</a:t>
            </a:r>
            <a:r>
              <a:rPr lang="en-GB" sz="1400" dirty="0"/>
              <a:t>) accelerated in objects originating in supernova explosions (supernova remnants, pulsar wind nebulae, gamma-ray bursts). </a:t>
            </a:r>
          </a:p>
          <a:p>
            <a:endParaRPr lang="en-GB" sz="1400" dirty="0"/>
          </a:p>
          <a:p>
            <a:r>
              <a:rPr lang="en-GB" sz="1400" dirty="0"/>
              <a:t>Cosmic ray production rate is (</a:t>
            </a:r>
            <a:r>
              <a:rPr lang="en-GB" sz="1400" i="1" dirty="0">
                <a:solidFill>
                  <a:srgbClr val="0070C0"/>
                </a:solidFill>
              </a:rPr>
              <a:t>perhaps</a:t>
            </a:r>
            <a:r>
              <a:rPr lang="en-GB" sz="1400" dirty="0"/>
              <a:t>) regulated by the star formation activity.</a:t>
            </a:r>
          </a:p>
          <a:p>
            <a:endParaRPr lang="en-GB" sz="1400" dirty="0"/>
          </a:p>
          <a:p>
            <a:r>
              <a:rPr lang="en-GB" sz="1400" dirty="0"/>
              <a:t>Cosmic rays  escape from the Galaxy by diffusing and streaming through the Galactic magnetic field (</a:t>
            </a:r>
            <a:r>
              <a:rPr lang="en-GB" sz="1400" i="1" dirty="0">
                <a:solidFill>
                  <a:srgbClr val="0070C0"/>
                </a:solidFill>
              </a:rPr>
              <a:t>of yet uncertain structure</a:t>
            </a:r>
            <a:r>
              <a:rPr lang="en-GB" sz="1400" dirty="0"/>
              <a:t>).</a:t>
            </a:r>
          </a:p>
          <a:p>
            <a:endParaRPr lang="en-GB" sz="1400" dirty="0"/>
          </a:p>
          <a:p>
            <a:r>
              <a:rPr lang="en-GB" sz="1400" dirty="0"/>
              <a:t>Current generation gamma-ray telescopes have started to detected unidentified sources (</a:t>
            </a:r>
            <a:r>
              <a:rPr lang="en-GB" sz="1400" i="1" dirty="0">
                <a:solidFill>
                  <a:srgbClr val="0070C0"/>
                </a:solidFill>
              </a:rPr>
              <a:t>pulsar wind nebulae or supernova remnants</a:t>
            </a:r>
            <a:r>
              <a:rPr lang="en-GB" sz="1400" dirty="0"/>
              <a:t>?) and diffuse emission (</a:t>
            </a:r>
            <a:r>
              <a:rPr lang="en-GB" sz="1400" i="1" dirty="0">
                <a:solidFill>
                  <a:srgbClr val="0070C0"/>
                </a:solidFill>
              </a:rPr>
              <a:t>from cosmic ray proton or electron interactions</a:t>
            </a:r>
            <a:r>
              <a:rPr lang="en-GB" sz="1400" dirty="0"/>
              <a:t>?)  from the Milky Way at energies to 1 PeV. CTA will extend population of galactic sources, provide high-statistics view of newly discovered extended sources and diffuse emission structures. </a:t>
            </a:r>
          </a:p>
          <a:p>
            <a:endParaRPr lang="en-GB" sz="1400" dirty="0"/>
          </a:p>
          <a:p>
            <a:r>
              <a:rPr lang="en-GB" sz="1400" dirty="0"/>
              <a:t>All these sources and structures have radio counterparts. SKA (and its precursors) observations of CTA source counterparts in radio will clarify the nature of the sources and type of particles responsible for gamma-ray emission (</a:t>
            </a:r>
            <a:r>
              <a:rPr lang="en-GB" sz="1400" i="1" dirty="0">
                <a:solidFill>
                  <a:srgbClr val="0070C0"/>
                </a:solidFill>
              </a:rPr>
              <a:t>electrons or protons/nuclei</a:t>
            </a:r>
            <a:r>
              <a:rPr lang="en-GB" sz="1400" dirty="0"/>
              <a:t>?).</a:t>
            </a:r>
          </a:p>
          <a:p>
            <a:endParaRPr lang="en-GB" sz="1400" dirty="0"/>
          </a:p>
          <a:p>
            <a:r>
              <a:rPr lang="en-GB" sz="1400" dirty="0"/>
              <a:t>Cosmic rays diffuse and stream through </a:t>
            </a:r>
            <a:r>
              <a:rPr lang="en-GB" sz="1400" i="1" dirty="0">
                <a:solidFill>
                  <a:srgbClr val="0070C0"/>
                </a:solidFill>
              </a:rPr>
              <a:t>Galactic magnetic field</a:t>
            </a:r>
            <a:r>
              <a:rPr lang="en-GB" sz="1400" dirty="0"/>
              <a:t>. SKA will provide knowledge of its overall geometry in 3D, including  turbulent and regular field components.</a:t>
            </a:r>
          </a:p>
        </p:txBody>
      </p:sp>
      <p:pic>
        <p:nvPicPr>
          <p:cNvPr id="4" name="Picture 3">
            <a:extLst>
              <a:ext uri="{FF2B5EF4-FFF2-40B4-BE49-F238E27FC236}">
                <a16:creationId xmlns:a16="http://schemas.microsoft.com/office/drawing/2014/main" id="{B36FE64A-CADD-43AB-299D-3407CCED76B7}"/>
              </a:ext>
            </a:extLst>
          </p:cNvPr>
          <p:cNvPicPr>
            <a:picLocks noChangeAspect="1"/>
          </p:cNvPicPr>
          <p:nvPr/>
        </p:nvPicPr>
        <p:blipFill rotWithShape="1">
          <a:blip r:embed="rId2"/>
          <a:srcRect t="8388"/>
          <a:stretch/>
        </p:blipFill>
        <p:spPr>
          <a:xfrm>
            <a:off x="0" y="461665"/>
            <a:ext cx="3823934" cy="3989582"/>
          </a:xfrm>
          <a:prstGeom prst="rect">
            <a:avLst/>
          </a:prstGeom>
        </p:spPr>
      </p:pic>
      <p:cxnSp>
        <p:nvCxnSpPr>
          <p:cNvPr id="6" name="Straight Connector 5">
            <a:extLst>
              <a:ext uri="{FF2B5EF4-FFF2-40B4-BE49-F238E27FC236}">
                <a16:creationId xmlns:a16="http://schemas.microsoft.com/office/drawing/2014/main" id="{F61EE951-25F7-6AB1-72DB-98B71DB95530}"/>
              </a:ext>
            </a:extLst>
          </p:cNvPr>
          <p:cNvCxnSpPr/>
          <p:nvPr/>
        </p:nvCxnSpPr>
        <p:spPr>
          <a:xfrm>
            <a:off x="7517125" y="4629873"/>
            <a:ext cx="4346927"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A19D9FE-8344-1E1B-4B81-1DB36559BFA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40949" y="2572473"/>
            <a:ext cx="3347697" cy="3307119"/>
          </a:xfrm>
          <a:prstGeom prst="rect">
            <a:avLst/>
          </a:prstGeom>
        </p:spPr>
      </p:pic>
      <p:pic>
        <p:nvPicPr>
          <p:cNvPr id="11" name="Picture 10">
            <a:extLst>
              <a:ext uri="{FF2B5EF4-FFF2-40B4-BE49-F238E27FC236}">
                <a16:creationId xmlns:a16="http://schemas.microsoft.com/office/drawing/2014/main" id="{08E64A2C-C893-AE80-6EAC-D43599D50F90}"/>
              </a:ext>
            </a:extLst>
          </p:cNvPr>
          <p:cNvPicPr>
            <a:picLocks noChangeAspect="1"/>
          </p:cNvPicPr>
          <p:nvPr/>
        </p:nvPicPr>
        <p:blipFill>
          <a:blip r:embed="rId4"/>
          <a:stretch>
            <a:fillRect/>
          </a:stretch>
        </p:blipFill>
        <p:spPr>
          <a:xfrm>
            <a:off x="4446587" y="461665"/>
            <a:ext cx="2793165" cy="2110808"/>
          </a:xfrm>
          <a:prstGeom prst="rect">
            <a:avLst/>
          </a:prstGeom>
        </p:spPr>
      </p:pic>
      <p:sp>
        <p:nvSpPr>
          <p:cNvPr id="12" name="TextBox 11">
            <a:extLst>
              <a:ext uri="{FF2B5EF4-FFF2-40B4-BE49-F238E27FC236}">
                <a16:creationId xmlns:a16="http://schemas.microsoft.com/office/drawing/2014/main" id="{CC28F30F-D01E-4054-1DAF-5A68836E8FF7}"/>
              </a:ext>
            </a:extLst>
          </p:cNvPr>
          <p:cNvSpPr txBox="1"/>
          <p:nvPr/>
        </p:nvSpPr>
        <p:spPr>
          <a:xfrm>
            <a:off x="4446587" y="461665"/>
            <a:ext cx="2842060" cy="461665"/>
          </a:xfrm>
          <a:prstGeom prst="rect">
            <a:avLst/>
          </a:prstGeom>
          <a:noFill/>
        </p:spPr>
        <p:txBody>
          <a:bodyPr wrap="none" rtlCol="0">
            <a:spAutoFit/>
          </a:bodyPr>
          <a:lstStyle/>
          <a:p>
            <a:r>
              <a:rPr lang="en-GB" sz="1200" dirty="0">
                <a:solidFill>
                  <a:schemeClr val="bg1"/>
                </a:solidFill>
              </a:rPr>
              <a:t>Analytical model of Galactic magnetic field</a:t>
            </a:r>
          </a:p>
          <a:p>
            <a:r>
              <a:rPr lang="en-GB" sz="1200" dirty="0">
                <a:solidFill>
                  <a:schemeClr val="bg1"/>
                </a:solidFill>
                <a:hlinkClick r:id="rId5"/>
              </a:rPr>
              <a:t>https://arxiv.org/abs/</a:t>
            </a:r>
            <a:r>
              <a:rPr lang="en-FR" sz="1200" dirty="0">
                <a:solidFill>
                  <a:schemeClr val="bg1"/>
                </a:solidFill>
                <a:hlinkClick r:id="rId5"/>
              </a:rPr>
              <a:t>1204.3662</a:t>
            </a:r>
            <a:r>
              <a:rPr lang="en-FR" sz="1200" dirty="0">
                <a:solidFill>
                  <a:schemeClr val="bg1"/>
                </a:solidFill>
              </a:rPr>
              <a:t>  </a:t>
            </a:r>
            <a:endParaRPr lang="en-GB" sz="1200" dirty="0">
              <a:solidFill>
                <a:schemeClr val="bg1"/>
              </a:solidFill>
            </a:endParaRPr>
          </a:p>
        </p:txBody>
      </p:sp>
      <p:sp>
        <p:nvSpPr>
          <p:cNvPr id="13" name="TextBox 12">
            <a:extLst>
              <a:ext uri="{FF2B5EF4-FFF2-40B4-BE49-F238E27FC236}">
                <a16:creationId xmlns:a16="http://schemas.microsoft.com/office/drawing/2014/main" id="{2690C821-ECD6-C060-798F-91636832F86D}"/>
              </a:ext>
            </a:extLst>
          </p:cNvPr>
          <p:cNvSpPr txBox="1"/>
          <p:nvPr/>
        </p:nvSpPr>
        <p:spPr>
          <a:xfrm>
            <a:off x="4434218" y="2706030"/>
            <a:ext cx="2559868" cy="461665"/>
          </a:xfrm>
          <a:prstGeom prst="rect">
            <a:avLst/>
          </a:prstGeom>
          <a:noFill/>
        </p:spPr>
        <p:txBody>
          <a:bodyPr wrap="none" rtlCol="0">
            <a:spAutoFit/>
          </a:bodyPr>
          <a:lstStyle/>
          <a:p>
            <a:r>
              <a:rPr lang="en-GB" sz="1200" dirty="0"/>
              <a:t>Model of diffusion of PeV cosmic rays </a:t>
            </a:r>
          </a:p>
          <a:p>
            <a:r>
              <a:rPr lang="en-GB" sz="1200" dirty="0">
                <a:solidFill>
                  <a:srgbClr val="0563C1"/>
                </a:solidFill>
                <a:hlinkClick r:id="rId6"/>
              </a:rPr>
              <a:t>https://arxiv.org/abs/2203.11052</a:t>
            </a:r>
            <a:r>
              <a:rPr lang="en-FR" sz="1200" dirty="0">
                <a:solidFill>
                  <a:srgbClr val="0563C1"/>
                </a:solidFill>
              </a:rPr>
              <a:t> </a:t>
            </a:r>
            <a:r>
              <a:rPr lang="en-FR" sz="1200" dirty="0"/>
              <a:t>  </a:t>
            </a:r>
            <a:endParaRPr lang="en-GB" sz="1200" dirty="0"/>
          </a:p>
        </p:txBody>
      </p:sp>
      <p:pic>
        <p:nvPicPr>
          <p:cNvPr id="15" name="Picture 14">
            <a:extLst>
              <a:ext uri="{FF2B5EF4-FFF2-40B4-BE49-F238E27FC236}">
                <a16:creationId xmlns:a16="http://schemas.microsoft.com/office/drawing/2014/main" id="{EDF626D4-BA5F-EEAD-19B0-AA14D4390CF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4676" y="4368951"/>
            <a:ext cx="4185571" cy="2312782"/>
          </a:xfrm>
          <a:prstGeom prst="rect">
            <a:avLst/>
          </a:prstGeom>
        </p:spPr>
      </p:pic>
      <p:sp>
        <p:nvSpPr>
          <p:cNvPr id="16" name="TextBox 15">
            <a:extLst>
              <a:ext uri="{FF2B5EF4-FFF2-40B4-BE49-F238E27FC236}">
                <a16:creationId xmlns:a16="http://schemas.microsoft.com/office/drawing/2014/main" id="{69C8F3EA-505A-199E-6A63-1081D188D1C0}"/>
              </a:ext>
            </a:extLst>
          </p:cNvPr>
          <p:cNvSpPr txBox="1"/>
          <p:nvPr/>
        </p:nvSpPr>
        <p:spPr>
          <a:xfrm>
            <a:off x="2889975" y="6592349"/>
            <a:ext cx="2386551" cy="276999"/>
          </a:xfrm>
          <a:prstGeom prst="rect">
            <a:avLst/>
          </a:prstGeom>
          <a:noFill/>
        </p:spPr>
        <p:txBody>
          <a:bodyPr wrap="none" rtlCol="0">
            <a:spAutoFit/>
          </a:bodyPr>
          <a:lstStyle/>
          <a:p>
            <a:r>
              <a:rPr lang="en-GB" sz="1200" dirty="0">
                <a:solidFill>
                  <a:srgbClr val="0563C1"/>
                </a:solidFill>
                <a:hlinkClick r:id="rId8">
                  <a:extLst>
                    <a:ext uri="{A12FA001-AC4F-418D-AE19-62706E023703}">
                      <ahyp:hlinkClr xmlns:ahyp="http://schemas.microsoft.com/office/drawing/2018/hyperlinkcolor" val="tx"/>
                    </a:ext>
                  </a:extLst>
                </a:hlinkClick>
              </a:rPr>
              <a:t>https://arxiv.org/abs/2104.05181</a:t>
            </a:r>
            <a:r>
              <a:rPr lang="en-GB" sz="1200" dirty="0"/>
              <a:t> </a:t>
            </a:r>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48A7953B-FC4C-EA73-C51F-846F0AF816BD}"/>
                  </a:ext>
                </a:extLst>
              </p:cNvPr>
              <p:cNvSpPr txBox="1"/>
              <p:nvPr/>
            </p:nvSpPr>
            <p:spPr>
              <a:xfrm>
                <a:off x="-27432" y="6613974"/>
                <a:ext cx="3087192" cy="276999"/>
              </a:xfrm>
              <a:prstGeom prst="rect">
                <a:avLst/>
              </a:prstGeom>
              <a:noFill/>
            </p:spPr>
            <p:txBody>
              <a:bodyPr wrap="none" rtlCol="0">
                <a:spAutoFit/>
              </a:bodyPr>
              <a:lstStyle/>
              <a:p>
                <a:r>
                  <a:rPr lang="en-GB" sz="1200" dirty="0"/>
                  <a:t>PeV diffuse gamma-rays detected by Tibet AS</a:t>
                </a:r>
                <a14:m>
                  <m:oMath xmlns:m="http://schemas.openxmlformats.org/officeDocument/2006/math">
                    <m:r>
                      <a:rPr lang="en-US" sz="1200" b="0" i="1" smtClean="0">
                        <a:latin typeface="Cambria Math" panose="02040503050406030204" pitchFamily="18" charset="0"/>
                      </a:rPr>
                      <m:t>𝛾</m:t>
                    </m:r>
                  </m:oMath>
                </a14:m>
                <a:endParaRPr lang="en-GB" sz="1200" dirty="0"/>
              </a:p>
            </p:txBody>
          </p:sp>
        </mc:Choice>
        <mc:Fallback>
          <p:sp>
            <p:nvSpPr>
              <p:cNvPr id="17" name="TextBox 16">
                <a:extLst>
                  <a:ext uri="{FF2B5EF4-FFF2-40B4-BE49-F238E27FC236}">
                    <a16:creationId xmlns:a16="http://schemas.microsoft.com/office/drawing/2014/main" id="{48A7953B-FC4C-EA73-C51F-846F0AF816BD}"/>
                  </a:ext>
                </a:extLst>
              </p:cNvPr>
              <p:cNvSpPr txBox="1">
                <a:spLocks noRot="1" noChangeAspect="1" noMove="1" noResize="1" noEditPoints="1" noAdjustHandles="1" noChangeArrowheads="1" noChangeShapeType="1" noTextEdit="1"/>
              </p:cNvSpPr>
              <p:nvPr/>
            </p:nvSpPr>
            <p:spPr>
              <a:xfrm>
                <a:off x="-27432" y="6613974"/>
                <a:ext cx="3087192" cy="276999"/>
              </a:xfrm>
              <a:prstGeom prst="rect">
                <a:avLst/>
              </a:prstGeom>
              <a:blipFill>
                <a:blip r:embed="rId9"/>
                <a:stretch>
                  <a:fillRect b="-13043"/>
                </a:stretch>
              </a:blipFill>
            </p:spPr>
            <p:txBody>
              <a:bodyPr/>
              <a:lstStyle/>
              <a:p>
                <a:r>
                  <a:rPr lang="en-GB">
                    <a:noFill/>
                  </a:rPr>
                  <a:t> </a:t>
                </a:r>
              </a:p>
            </p:txBody>
          </p:sp>
        </mc:Fallback>
      </mc:AlternateContent>
      <p:sp>
        <p:nvSpPr>
          <p:cNvPr id="18" name="Rectangle 17">
            <a:extLst>
              <a:ext uri="{FF2B5EF4-FFF2-40B4-BE49-F238E27FC236}">
                <a16:creationId xmlns:a16="http://schemas.microsoft.com/office/drawing/2014/main" id="{20C9FDB1-8295-09B4-E949-4833525E7BD4}"/>
              </a:ext>
            </a:extLst>
          </p:cNvPr>
          <p:cNvSpPr/>
          <p:nvPr/>
        </p:nvSpPr>
        <p:spPr>
          <a:xfrm>
            <a:off x="7517125" y="4611585"/>
            <a:ext cx="4346927" cy="2051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8676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13BD5DE-7F17-7F32-D8BD-FF7659EAF12C}"/>
              </a:ext>
            </a:extLst>
          </p:cNvPr>
          <p:cNvSpPr txBox="1"/>
          <p:nvPr/>
        </p:nvSpPr>
        <p:spPr>
          <a:xfrm>
            <a:off x="0" y="0"/>
            <a:ext cx="12192000" cy="461665"/>
          </a:xfrm>
          <a:prstGeom prst="rect">
            <a:avLst/>
          </a:prstGeom>
          <a:solidFill>
            <a:schemeClr val="bg1"/>
          </a:solidFill>
        </p:spPr>
        <p:txBody>
          <a:bodyPr wrap="square" rtlCol="0">
            <a:spAutoFit/>
          </a:bodyPr>
          <a:lstStyle/>
          <a:p>
            <a:pPr algn="ctr"/>
            <a:r>
              <a:rPr lang="en-GB" sz="2400" b="1" dirty="0"/>
              <a:t>Galactic cosmic rays, Galactic magnetic field, supernova remnants, pulsars, </a:t>
            </a:r>
          </a:p>
        </p:txBody>
      </p:sp>
      <p:sp>
        <p:nvSpPr>
          <p:cNvPr id="2" name="TextBox 1">
            <a:extLst>
              <a:ext uri="{FF2B5EF4-FFF2-40B4-BE49-F238E27FC236}">
                <a16:creationId xmlns:a16="http://schemas.microsoft.com/office/drawing/2014/main" id="{31FDA17D-3788-1F52-92EC-811DCC1A1B05}"/>
              </a:ext>
            </a:extLst>
          </p:cNvPr>
          <p:cNvSpPr txBox="1"/>
          <p:nvPr/>
        </p:nvSpPr>
        <p:spPr>
          <a:xfrm>
            <a:off x="7482400" y="644407"/>
            <a:ext cx="4497333" cy="6124754"/>
          </a:xfrm>
          <a:prstGeom prst="rect">
            <a:avLst/>
          </a:prstGeom>
          <a:solidFill>
            <a:schemeClr val="bg1"/>
          </a:solidFill>
          <a:ln>
            <a:solidFill>
              <a:srgbClr val="0070C0"/>
            </a:solidFill>
          </a:ln>
        </p:spPr>
        <p:txBody>
          <a:bodyPr wrap="square" rtlCol="0">
            <a:spAutoFit/>
          </a:bodyPr>
          <a:lstStyle/>
          <a:p>
            <a:r>
              <a:rPr lang="en-GB" sz="1400" dirty="0"/>
              <a:t>Cosmic rays are (</a:t>
            </a:r>
            <a:r>
              <a:rPr lang="en-GB" sz="1400" i="1" dirty="0">
                <a:solidFill>
                  <a:srgbClr val="0070C0"/>
                </a:solidFill>
              </a:rPr>
              <a:t>perhaps</a:t>
            </a:r>
            <a:r>
              <a:rPr lang="en-GB" sz="1400" dirty="0"/>
              <a:t>) accelerated in objects originating in supernova explosions (supernova remnants, pulsar wind nebulae, gamma-ray bursts). </a:t>
            </a:r>
          </a:p>
          <a:p>
            <a:endParaRPr lang="en-GB" sz="1400" dirty="0"/>
          </a:p>
          <a:p>
            <a:r>
              <a:rPr lang="en-GB" sz="1400" dirty="0"/>
              <a:t>Cosmic ray production rate is (</a:t>
            </a:r>
            <a:r>
              <a:rPr lang="en-GB" sz="1400" i="1" dirty="0">
                <a:solidFill>
                  <a:srgbClr val="0070C0"/>
                </a:solidFill>
              </a:rPr>
              <a:t>perhaps</a:t>
            </a:r>
            <a:r>
              <a:rPr lang="en-GB" sz="1400" dirty="0"/>
              <a:t>) regulated by the star formation activity.</a:t>
            </a:r>
          </a:p>
          <a:p>
            <a:endParaRPr lang="en-GB" sz="1400" dirty="0"/>
          </a:p>
          <a:p>
            <a:r>
              <a:rPr lang="en-GB" sz="1400" dirty="0"/>
              <a:t>Cosmic rays  escape from the Galaxy by diffusing and streaming through the Galactic magnetic field (</a:t>
            </a:r>
            <a:r>
              <a:rPr lang="en-GB" sz="1400" i="1" dirty="0">
                <a:solidFill>
                  <a:srgbClr val="0070C0"/>
                </a:solidFill>
              </a:rPr>
              <a:t>of yet uncertain structure</a:t>
            </a:r>
            <a:r>
              <a:rPr lang="en-GB" sz="1400" dirty="0"/>
              <a:t>).</a:t>
            </a:r>
          </a:p>
          <a:p>
            <a:endParaRPr lang="en-GB" sz="1400" dirty="0"/>
          </a:p>
          <a:p>
            <a:r>
              <a:rPr lang="en-GB" sz="1400" dirty="0"/>
              <a:t>Current generation gamma-ray telescopes have started to detected unidentified sources (</a:t>
            </a:r>
            <a:r>
              <a:rPr lang="en-GB" sz="1400" i="1" dirty="0">
                <a:solidFill>
                  <a:srgbClr val="0070C0"/>
                </a:solidFill>
              </a:rPr>
              <a:t>pulsar wind nebulae or supernova remnants</a:t>
            </a:r>
            <a:r>
              <a:rPr lang="en-GB" sz="1400" dirty="0"/>
              <a:t>?) and diffuse emission (</a:t>
            </a:r>
            <a:r>
              <a:rPr lang="en-GB" sz="1400" i="1" dirty="0">
                <a:solidFill>
                  <a:srgbClr val="0070C0"/>
                </a:solidFill>
              </a:rPr>
              <a:t>from cosmic ray proton or electron interactions</a:t>
            </a:r>
            <a:r>
              <a:rPr lang="en-GB" sz="1400" dirty="0"/>
              <a:t>?)  from the Milky Way at energies to 1 PeV. CTA will extend population of galactic sources, provide high-statistics view of newly discovered extended sources and diffuse emission structures. </a:t>
            </a:r>
          </a:p>
          <a:p>
            <a:endParaRPr lang="en-GB" sz="1400" dirty="0"/>
          </a:p>
          <a:p>
            <a:r>
              <a:rPr lang="en-GB" sz="1400" dirty="0"/>
              <a:t>All these sources and structures have radio counterparts. SKA (and its precursors) observations of CTA source counterparts in radio will clarify the nature of the sources and type of particles responsible for gamma-ray emission (</a:t>
            </a:r>
            <a:r>
              <a:rPr lang="en-GB" sz="1400" i="1" dirty="0">
                <a:solidFill>
                  <a:srgbClr val="0070C0"/>
                </a:solidFill>
              </a:rPr>
              <a:t>electrons or protons/nuclei</a:t>
            </a:r>
            <a:r>
              <a:rPr lang="en-GB" sz="1400" dirty="0"/>
              <a:t>?).</a:t>
            </a:r>
          </a:p>
          <a:p>
            <a:endParaRPr lang="en-GB" sz="1400" dirty="0"/>
          </a:p>
          <a:p>
            <a:r>
              <a:rPr lang="en-GB" sz="1400" dirty="0"/>
              <a:t>Cosmic rays diffuse and stream through </a:t>
            </a:r>
            <a:r>
              <a:rPr lang="en-GB" sz="1400" i="1" dirty="0">
                <a:solidFill>
                  <a:srgbClr val="0070C0"/>
                </a:solidFill>
              </a:rPr>
              <a:t>Galactic magnetic field</a:t>
            </a:r>
            <a:r>
              <a:rPr lang="en-GB" sz="1400" dirty="0"/>
              <a:t>. SKA will provide knowledge of its overall geometry in 3D, including  turbulent and regular </a:t>
            </a:r>
            <a:r>
              <a:rPr lang="en-GB" sz="1400"/>
              <a:t>field components.</a:t>
            </a:r>
            <a:endParaRPr lang="en-GB" sz="1400" dirty="0"/>
          </a:p>
        </p:txBody>
      </p:sp>
      <p:pic>
        <p:nvPicPr>
          <p:cNvPr id="4" name="Picture 3">
            <a:extLst>
              <a:ext uri="{FF2B5EF4-FFF2-40B4-BE49-F238E27FC236}">
                <a16:creationId xmlns:a16="http://schemas.microsoft.com/office/drawing/2014/main" id="{B36FE64A-CADD-43AB-299D-3407CCED76B7}"/>
              </a:ext>
            </a:extLst>
          </p:cNvPr>
          <p:cNvPicPr>
            <a:picLocks noChangeAspect="1"/>
          </p:cNvPicPr>
          <p:nvPr/>
        </p:nvPicPr>
        <p:blipFill rotWithShape="1">
          <a:blip r:embed="rId2"/>
          <a:srcRect t="8388"/>
          <a:stretch/>
        </p:blipFill>
        <p:spPr>
          <a:xfrm>
            <a:off x="0" y="461665"/>
            <a:ext cx="3823934" cy="3989582"/>
          </a:xfrm>
          <a:prstGeom prst="rect">
            <a:avLst/>
          </a:prstGeom>
        </p:spPr>
      </p:pic>
      <p:cxnSp>
        <p:nvCxnSpPr>
          <p:cNvPr id="6" name="Straight Connector 5">
            <a:extLst>
              <a:ext uri="{FF2B5EF4-FFF2-40B4-BE49-F238E27FC236}">
                <a16:creationId xmlns:a16="http://schemas.microsoft.com/office/drawing/2014/main" id="{F61EE951-25F7-6AB1-72DB-98B71DB95530}"/>
              </a:ext>
            </a:extLst>
          </p:cNvPr>
          <p:cNvCxnSpPr/>
          <p:nvPr/>
        </p:nvCxnSpPr>
        <p:spPr>
          <a:xfrm>
            <a:off x="7517125" y="4629873"/>
            <a:ext cx="434692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8A7953B-FC4C-EA73-C51F-846F0AF816BD}"/>
              </a:ext>
            </a:extLst>
          </p:cNvPr>
          <p:cNvSpPr txBox="1"/>
          <p:nvPr/>
        </p:nvSpPr>
        <p:spPr>
          <a:xfrm>
            <a:off x="0" y="6590380"/>
            <a:ext cx="6969600" cy="276999"/>
          </a:xfrm>
          <a:prstGeom prst="rect">
            <a:avLst/>
          </a:prstGeom>
          <a:noFill/>
        </p:spPr>
        <p:txBody>
          <a:bodyPr wrap="none" rtlCol="0">
            <a:spAutoFit/>
          </a:bodyPr>
          <a:lstStyle/>
          <a:p>
            <a:r>
              <a:rPr lang="en-US" sz="1200" dirty="0"/>
              <a:t>Faraday rotation measure image of the sky (revealing Galactic magnetic field direction along the line of sight)</a:t>
            </a:r>
            <a:endParaRPr lang="en-GB" sz="1200" dirty="0"/>
          </a:p>
        </p:txBody>
      </p:sp>
      <p:pic>
        <p:nvPicPr>
          <p:cNvPr id="8" name="Picture 7">
            <a:extLst>
              <a:ext uri="{FF2B5EF4-FFF2-40B4-BE49-F238E27FC236}">
                <a16:creationId xmlns:a16="http://schemas.microsoft.com/office/drawing/2014/main" id="{106A4787-6988-4533-C7DE-1B6285890695}"/>
              </a:ext>
            </a:extLst>
          </p:cNvPr>
          <p:cNvPicPr>
            <a:picLocks noChangeAspect="1"/>
          </p:cNvPicPr>
          <p:nvPr/>
        </p:nvPicPr>
        <p:blipFill>
          <a:blip r:embed="rId3"/>
          <a:stretch>
            <a:fillRect/>
          </a:stretch>
        </p:blipFill>
        <p:spPr>
          <a:xfrm>
            <a:off x="0" y="4518827"/>
            <a:ext cx="4166193" cy="2043228"/>
          </a:xfrm>
          <a:prstGeom prst="rect">
            <a:avLst/>
          </a:prstGeom>
        </p:spPr>
      </p:pic>
      <p:sp>
        <p:nvSpPr>
          <p:cNvPr id="16" name="TextBox 15">
            <a:extLst>
              <a:ext uri="{FF2B5EF4-FFF2-40B4-BE49-F238E27FC236}">
                <a16:creationId xmlns:a16="http://schemas.microsoft.com/office/drawing/2014/main" id="{69C8F3EA-505A-199E-6A63-1081D188D1C0}"/>
              </a:ext>
            </a:extLst>
          </p:cNvPr>
          <p:cNvSpPr txBox="1"/>
          <p:nvPr/>
        </p:nvSpPr>
        <p:spPr>
          <a:xfrm>
            <a:off x="3017405" y="6396335"/>
            <a:ext cx="4400885" cy="276999"/>
          </a:xfrm>
          <a:prstGeom prst="rect">
            <a:avLst/>
          </a:prstGeom>
          <a:noFill/>
        </p:spPr>
        <p:txBody>
          <a:bodyPr wrap="none" rtlCol="0">
            <a:spAutoFit/>
          </a:bodyPr>
          <a:lstStyle/>
          <a:p>
            <a:r>
              <a:rPr lang="en-GB" sz="1200" dirty="0">
                <a:hlinkClick r:id="rId4"/>
              </a:rPr>
              <a:t>https://iopscience.iop.org/article/10.1088/0004-637X/702/2/1230</a:t>
            </a:r>
            <a:r>
              <a:rPr lang="en-GB" sz="1200" dirty="0">
                <a:solidFill>
                  <a:srgbClr val="0563C1"/>
                </a:solidFill>
              </a:rPr>
              <a:t> </a:t>
            </a:r>
            <a:r>
              <a:rPr lang="en-GB" sz="1200" dirty="0"/>
              <a:t> </a:t>
            </a:r>
          </a:p>
        </p:txBody>
      </p:sp>
      <p:sp>
        <p:nvSpPr>
          <p:cNvPr id="18" name="TextBox 17">
            <a:extLst>
              <a:ext uri="{FF2B5EF4-FFF2-40B4-BE49-F238E27FC236}">
                <a16:creationId xmlns:a16="http://schemas.microsoft.com/office/drawing/2014/main" id="{E186A920-CF6D-D81F-66DA-6FD98B743423}"/>
              </a:ext>
            </a:extLst>
          </p:cNvPr>
          <p:cNvSpPr txBox="1"/>
          <p:nvPr/>
        </p:nvSpPr>
        <p:spPr>
          <a:xfrm>
            <a:off x="4399965" y="5465096"/>
            <a:ext cx="2848663" cy="461665"/>
          </a:xfrm>
          <a:prstGeom prst="rect">
            <a:avLst/>
          </a:prstGeom>
          <a:noFill/>
        </p:spPr>
        <p:txBody>
          <a:bodyPr wrap="square" rtlCol="0">
            <a:spAutoFit/>
          </a:bodyPr>
          <a:lstStyle/>
          <a:p>
            <a:r>
              <a:rPr lang="en-GB" sz="1200" dirty="0"/>
              <a:t>Expected distribution of pulsars detectable with SKA </a:t>
            </a:r>
            <a:r>
              <a:rPr lang="en-GB" sz="1200" dirty="0">
                <a:hlinkClick r:id="rId5"/>
              </a:rPr>
              <a:t>https://arxiv.org/abs/0811.0211</a:t>
            </a:r>
            <a:endParaRPr lang="en-GB" sz="1200" dirty="0"/>
          </a:p>
        </p:txBody>
      </p:sp>
      <p:pic>
        <p:nvPicPr>
          <p:cNvPr id="22" name="Picture 21">
            <a:extLst>
              <a:ext uri="{FF2B5EF4-FFF2-40B4-BE49-F238E27FC236}">
                <a16:creationId xmlns:a16="http://schemas.microsoft.com/office/drawing/2014/main" id="{53E2E33F-E96E-6B63-0979-750670074F89}"/>
              </a:ext>
            </a:extLst>
          </p:cNvPr>
          <p:cNvPicPr>
            <a:picLocks noChangeAspect="1"/>
          </p:cNvPicPr>
          <p:nvPr/>
        </p:nvPicPr>
        <p:blipFill>
          <a:blip r:embed="rId6"/>
          <a:stretch>
            <a:fillRect/>
          </a:stretch>
        </p:blipFill>
        <p:spPr>
          <a:xfrm>
            <a:off x="3823934" y="489990"/>
            <a:ext cx="3548932" cy="2043229"/>
          </a:xfrm>
          <a:prstGeom prst="rect">
            <a:avLst/>
          </a:prstGeom>
        </p:spPr>
      </p:pic>
      <p:pic>
        <p:nvPicPr>
          <p:cNvPr id="24" name="Picture 23">
            <a:extLst>
              <a:ext uri="{FF2B5EF4-FFF2-40B4-BE49-F238E27FC236}">
                <a16:creationId xmlns:a16="http://schemas.microsoft.com/office/drawing/2014/main" id="{E8EBDBB2-3CC7-2CA9-7878-E7B1DA8971F5}"/>
              </a:ext>
            </a:extLst>
          </p:cNvPr>
          <p:cNvPicPr>
            <a:picLocks noChangeAspect="1"/>
          </p:cNvPicPr>
          <p:nvPr/>
        </p:nvPicPr>
        <p:blipFill rotWithShape="1">
          <a:blip r:embed="rId7"/>
          <a:srcRect b="24800"/>
          <a:stretch/>
        </p:blipFill>
        <p:spPr>
          <a:xfrm>
            <a:off x="4230303" y="2561544"/>
            <a:ext cx="3136417" cy="2940340"/>
          </a:xfrm>
          <a:prstGeom prst="rect">
            <a:avLst/>
          </a:prstGeom>
        </p:spPr>
      </p:pic>
    </p:spTree>
    <p:extLst>
      <p:ext uri="{BB962C8B-B14F-4D97-AF65-F5344CB8AC3E}">
        <p14:creationId xmlns:p14="http://schemas.microsoft.com/office/powerpoint/2010/main" val="2678829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13BD5DE-7F17-7F32-D8BD-FF7659EAF12C}"/>
              </a:ext>
            </a:extLst>
          </p:cNvPr>
          <p:cNvSpPr txBox="1"/>
          <p:nvPr/>
        </p:nvSpPr>
        <p:spPr>
          <a:xfrm>
            <a:off x="0" y="0"/>
            <a:ext cx="12192000" cy="461665"/>
          </a:xfrm>
          <a:prstGeom prst="rect">
            <a:avLst/>
          </a:prstGeom>
          <a:solidFill>
            <a:schemeClr val="bg1"/>
          </a:solidFill>
        </p:spPr>
        <p:txBody>
          <a:bodyPr wrap="square" rtlCol="0">
            <a:spAutoFit/>
          </a:bodyPr>
          <a:lstStyle/>
          <a:p>
            <a:pPr algn="ctr"/>
            <a:r>
              <a:rPr lang="en-GB" sz="2400" b="1" dirty="0"/>
              <a:t>Galactic cosmic rays, Galactic magnetic field, supernova remnants, pulsars, </a:t>
            </a:r>
          </a:p>
        </p:txBody>
      </p:sp>
      <p:sp>
        <p:nvSpPr>
          <p:cNvPr id="2" name="TextBox 1">
            <a:extLst>
              <a:ext uri="{FF2B5EF4-FFF2-40B4-BE49-F238E27FC236}">
                <a16:creationId xmlns:a16="http://schemas.microsoft.com/office/drawing/2014/main" id="{31FDA17D-3788-1F52-92EC-811DCC1A1B05}"/>
              </a:ext>
            </a:extLst>
          </p:cNvPr>
          <p:cNvSpPr txBox="1"/>
          <p:nvPr/>
        </p:nvSpPr>
        <p:spPr>
          <a:xfrm>
            <a:off x="7482400" y="644407"/>
            <a:ext cx="4497333" cy="6124754"/>
          </a:xfrm>
          <a:prstGeom prst="rect">
            <a:avLst/>
          </a:prstGeom>
          <a:solidFill>
            <a:schemeClr val="bg1"/>
          </a:solidFill>
          <a:ln>
            <a:solidFill>
              <a:srgbClr val="0070C0"/>
            </a:solidFill>
          </a:ln>
        </p:spPr>
        <p:txBody>
          <a:bodyPr wrap="square" rtlCol="0">
            <a:spAutoFit/>
          </a:bodyPr>
          <a:lstStyle/>
          <a:p>
            <a:r>
              <a:rPr lang="en-GB" sz="1400" dirty="0"/>
              <a:t>Cosmic rays are (</a:t>
            </a:r>
            <a:r>
              <a:rPr lang="en-GB" sz="1400" i="1" dirty="0">
                <a:solidFill>
                  <a:srgbClr val="0070C0"/>
                </a:solidFill>
              </a:rPr>
              <a:t>perhaps</a:t>
            </a:r>
            <a:r>
              <a:rPr lang="en-GB" sz="1400" dirty="0"/>
              <a:t>) accelerated in objects originating in supernova explosions (supernova remnants, pulsar wind nebulae, gamma-ray bursts). </a:t>
            </a:r>
          </a:p>
          <a:p>
            <a:endParaRPr lang="en-GB" sz="1400" dirty="0"/>
          </a:p>
          <a:p>
            <a:r>
              <a:rPr lang="en-GB" sz="1400" dirty="0"/>
              <a:t>Cosmic ray production rate is (</a:t>
            </a:r>
            <a:r>
              <a:rPr lang="en-GB" sz="1400" i="1" dirty="0">
                <a:solidFill>
                  <a:srgbClr val="0070C0"/>
                </a:solidFill>
              </a:rPr>
              <a:t>perhaps</a:t>
            </a:r>
            <a:r>
              <a:rPr lang="en-GB" sz="1400" dirty="0"/>
              <a:t>) regulated by the star formation activity.</a:t>
            </a:r>
          </a:p>
          <a:p>
            <a:endParaRPr lang="en-GB" sz="1400" dirty="0"/>
          </a:p>
          <a:p>
            <a:r>
              <a:rPr lang="en-GB" sz="1400" dirty="0"/>
              <a:t>Cosmic rays  escape from the Galaxy by diffusing and streaming through the Galactic magnetic field (</a:t>
            </a:r>
            <a:r>
              <a:rPr lang="en-GB" sz="1400" i="1" dirty="0">
                <a:solidFill>
                  <a:srgbClr val="0070C0"/>
                </a:solidFill>
              </a:rPr>
              <a:t>of yet uncertain structure</a:t>
            </a:r>
            <a:r>
              <a:rPr lang="en-GB" sz="1400" dirty="0"/>
              <a:t>).</a:t>
            </a:r>
          </a:p>
          <a:p>
            <a:endParaRPr lang="en-GB" sz="1400" dirty="0"/>
          </a:p>
          <a:p>
            <a:r>
              <a:rPr lang="en-GB" sz="1400" dirty="0"/>
              <a:t>Current generation gamma-ray telescopes have started to detected unidentified sources (</a:t>
            </a:r>
            <a:r>
              <a:rPr lang="en-GB" sz="1400" i="1" dirty="0">
                <a:solidFill>
                  <a:srgbClr val="0070C0"/>
                </a:solidFill>
              </a:rPr>
              <a:t>pulsar wind nebulae or supernova remnants</a:t>
            </a:r>
            <a:r>
              <a:rPr lang="en-GB" sz="1400" dirty="0"/>
              <a:t>?) and diffuse emission (</a:t>
            </a:r>
            <a:r>
              <a:rPr lang="en-GB" sz="1400" i="1" dirty="0">
                <a:solidFill>
                  <a:srgbClr val="0070C0"/>
                </a:solidFill>
              </a:rPr>
              <a:t>from cosmic ray proton or electron interactions</a:t>
            </a:r>
            <a:r>
              <a:rPr lang="en-GB" sz="1400" dirty="0"/>
              <a:t>?)  from the Milky Way at energies to 1 PeV. CTA will extend population of galactic sources, provide high-statistics view of newly discovered extended sources and diffuse emission structures. </a:t>
            </a:r>
          </a:p>
          <a:p>
            <a:endParaRPr lang="en-GB" sz="1400" dirty="0"/>
          </a:p>
          <a:p>
            <a:r>
              <a:rPr lang="en-GB" sz="1400" dirty="0"/>
              <a:t>All these sources and structures have radio counterparts. SKA (and its precursors) observations of CTA source counterparts in radio will clarify the nature of the sources and type of particles responsible for gamma-ray emission (</a:t>
            </a:r>
            <a:r>
              <a:rPr lang="en-GB" sz="1400" i="1" dirty="0">
                <a:solidFill>
                  <a:srgbClr val="0070C0"/>
                </a:solidFill>
              </a:rPr>
              <a:t>electrons or protons/nuclei</a:t>
            </a:r>
            <a:r>
              <a:rPr lang="en-GB" sz="1400" dirty="0"/>
              <a:t>?).</a:t>
            </a:r>
          </a:p>
          <a:p>
            <a:endParaRPr lang="en-GB" sz="1400" dirty="0"/>
          </a:p>
          <a:p>
            <a:r>
              <a:rPr lang="en-GB" sz="1400" dirty="0"/>
              <a:t>Cosmic rays diffuse and stream through </a:t>
            </a:r>
            <a:r>
              <a:rPr lang="en-GB" sz="1400" i="1" dirty="0">
                <a:solidFill>
                  <a:srgbClr val="0070C0"/>
                </a:solidFill>
              </a:rPr>
              <a:t>Galactic magnetic field</a:t>
            </a:r>
            <a:r>
              <a:rPr lang="en-GB" sz="1400" dirty="0"/>
              <a:t>. SKA will provide knowledge of its overall geometry in 3D, including  turbulent and regular </a:t>
            </a:r>
            <a:r>
              <a:rPr lang="en-GB" sz="1400"/>
              <a:t>field components.</a:t>
            </a:r>
            <a:endParaRPr lang="en-GB" sz="1400" dirty="0"/>
          </a:p>
        </p:txBody>
      </p:sp>
      <p:pic>
        <p:nvPicPr>
          <p:cNvPr id="4" name="Picture 3">
            <a:extLst>
              <a:ext uri="{FF2B5EF4-FFF2-40B4-BE49-F238E27FC236}">
                <a16:creationId xmlns:a16="http://schemas.microsoft.com/office/drawing/2014/main" id="{B36FE64A-CADD-43AB-299D-3407CCED76B7}"/>
              </a:ext>
            </a:extLst>
          </p:cNvPr>
          <p:cNvPicPr>
            <a:picLocks noChangeAspect="1"/>
          </p:cNvPicPr>
          <p:nvPr/>
        </p:nvPicPr>
        <p:blipFill rotWithShape="1">
          <a:blip r:embed="rId2"/>
          <a:srcRect t="8388"/>
          <a:stretch/>
        </p:blipFill>
        <p:spPr>
          <a:xfrm>
            <a:off x="0" y="461665"/>
            <a:ext cx="3823934" cy="3989582"/>
          </a:xfrm>
          <a:prstGeom prst="rect">
            <a:avLst/>
          </a:prstGeom>
        </p:spPr>
      </p:pic>
      <p:cxnSp>
        <p:nvCxnSpPr>
          <p:cNvPr id="6" name="Straight Connector 5">
            <a:extLst>
              <a:ext uri="{FF2B5EF4-FFF2-40B4-BE49-F238E27FC236}">
                <a16:creationId xmlns:a16="http://schemas.microsoft.com/office/drawing/2014/main" id="{F61EE951-25F7-6AB1-72DB-98B71DB95530}"/>
              </a:ext>
            </a:extLst>
          </p:cNvPr>
          <p:cNvCxnSpPr/>
          <p:nvPr/>
        </p:nvCxnSpPr>
        <p:spPr>
          <a:xfrm>
            <a:off x="7517125" y="4629873"/>
            <a:ext cx="4346927"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EDA3C4F-4A47-59B4-115D-4BF41528EA1E}"/>
              </a:ext>
            </a:extLst>
          </p:cNvPr>
          <p:cNvPicPr>
            <a:picLocks noChangeAspect="1"/>
          </p:cNvPicPr>
          <p:nvPr/>
        </p:nvPicPr>
        <p:blipFill>
          <a:blip r:embed="rId3"/>
          <a:stretch>
            <a:fillRect/>
          </a:stretch>
        </p:blipFill>
        <p:spPr>
          <a:xfrm>
            <a:off x="2542592" y="2777293"/>
            <a:ext cx="4756073" cy="3096131"/>
          </a:xfrm>
          <a:prstGeom prst="rect">
            <a:avLst/>
          </a:prstGeom>
        </p:spPr>
      </p:pic>
      <p:sp>
        <p:nvSpPr>
          <p:cNvPr id="7" name="TextBox 6">
            <a:extLst>
              <a:ext uri="{FF2B5EF4-FFF2-40B4-BE49-F238E27FC236}">
                <a16:creationId xmlns:a16="http://schemas.microsoft.com/office/drawing/2014/main" id="{07C0314F-26ED-EC89-F153-CDB974407381}"/>
              </a:ext>
            </a:extLst>
          </p:cNvPr>
          <p:cNvSpPr txBox="1"/>
          <p:nvPr/>
        </p:nvSpPr>
        <p:spPr>
          <a:xfrm>
            <a:off x="3352514" y="2777293"/>
            <a:ext cx="3893029" cy="461665"/>
          </a:xfrm>
          <a:prstGeom prst="rect">
            <a:avLst/>
          </a:prstGeom>
          <a:noFill/>
          <a:ln>
            <a:noFill/>
          </a:ln>
        </p:spPr>
        <p:txBody>
          <a:bodyPr wrap="square" rtlCol="0">
            <a:spAutoFit/>
          </a:bodyPr>
          <a:lstStyle/>
          <a:p>
            <a:pPr algn="r"/>
            <a:r>
              <a:rPr lang="en-GB" sz="1200" dirty="0">
                <a:solidFill>
                  <a:schemeClr val="bg1"/>
                </a:solidFill>
              </a:rPr>
              <a:t>ALMA and Chandra view of SN1987A showing evidence for a newly born neutron star. </a:t>
            </a:r>
          </a:p>
        </p:txBody>
      </p:sp>
      <p:sp>
        <p:nvSpPr>
          <p:cNvPr id="9" name="TextBox 8">
            <a:extLst>
              <a:ext uri="{FF2B5EF4-FFF2-40B4-BE49-F238E27FC236}">
                <a16:creationId xmlns:a16="http://schemas.microsoft.com/office/drawing/2014/main" id="{A4081AAF-9DBA-CE14-CBB3-685ACD4105A3}"/>
              </a:ext>
            </a:extLst>
          </p:cNvPr>
          <p:cNvSpPr txBox="1"/>
          <p:nvPr/>
        </p:nvSpPr>
        <p:spPr>
          <a:xfrm>
            <a:off x="0" y="6396335"/>
            <a:ext cx="2918812" cy="461665"/>
          </a:xfrm>
          <a:prstGeom prst="rect">
            <a:avLst/>
          </a:prstGeom>
          <a:noFill/>
        </p:spPr>
        <p:txBody>
          <a:bodyPr wrap="none" rtlCol="0">
            <a:spAutoFit/>
          </a:bodyPr>
          <a:lstStyle/>
          <a:p>
            <a:r>
              <a:rPr lang="en-GB" sz="1200" dirty="0">
                <a:hlinkClick r:id="rId4"/>
              </a:rPr>
              <a:t>https://arxiv.org/abs/2004.06078</a:t>
            </a:r>
            <a:r>
              <a:rPr lang="en-GB" sz="1200" dirty="0"/>
              <a:t> (ALMA)</a:t>
            </a:r>
          </a:p>
          <a:p>
            <a:r>
              <a:rPr lang="en-GB" sz="1200" dirty="0">
                <a:hlinkClick r:id="rId5"/>
              </a:rPr>
              <a:t>https://arxiv.org/abs/2101.09029</a:t>
            </a:r>
            <a:r>
              <a:rPr lang="en-GB" sz="1200" dirty="0"/>
              <a:t> (Chandra)</a:t>
            </a:r>
          </a:p>
        </p:txBody>
      </p:sp>
    </p:spTree>
    <p:extLst>
      <p:ext uri="{BB962C8B-B14F-4D97-AF65-F5344CB8AC3E}">
        <p14:creationId xmlns:p14="http://schemas.microsoft.com/office/powerpoint/2010/main" val="910037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06B086-3348-DBE0-4E92-14D6350F847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2140" y="461665"/>
            <a:ext cx="4211235" cy="5085973"/>
          </a:xfrm>
          <a:prstGeom prst="rect">
            <a:avLst/>
          </a:prstGeom>
        </p:spPr>
      </p:pic>
      <p:sp>
        <p:nvSpPr>
          <p:cNvPr id="12" name="Rectangle 11">
            <a:extLst>
              <a:ext uri="{FF2B5EF4-FFF2-40B4-BE49-F238E27FC236}">
                <a16:creationId xmlns:a16="http://schemas.microsoft.com/office/drawing/2014/main" id="{D0BD0772-340D-8D25-AA20-9DDFE8B6C469}"/>
              </a:ext>
            </a:extLst>
          </p:cNvPr>
          <p:cNvSpPr/>
          <p:nvPr/>
        </p:nvSpPr>
        <p:spPr>
          <a:xfrm>
            <a:off x="3527942" y="3472024"/>
            <a:ext cx="4211235" cy="3356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DB4A23F-8693-B97A-6DAE-E5FA977EF22A}"/>
              </a:ext>
            </a:extLst>
          </p:cNvPr>
          <p:cNvSpPr txBox="1"/>
          <p:nvPr/>
        </p:nvSpPr>
        <p:spPr>
          <a:xfrm>
            <a:off x="0" y="0"/>
            <a:ext cx="12192000" cy="461665"/>
          </a:xfrm>
          <a:prstGeom prst="rect">
            <a:avLst/>
          </a:prstGeom>
          <a:solidFill>
            <a:schemeClr val="bg1"/>
          </a:solidFill>
        </p:spPr>
        <p:txBody>
          <a:bodyPr wrap="square" rtlCol="0">
            <a:spAutoFit/>
          </a:bodyPr>
          <a:lstStyle/>
          <a:p>
            <a:pPr algn="ctr"/>
            <a:r>
              <a:rPr lang="en-GB" sz="2400" b="1" dirty="0"/>
              <a:t>Supernovae, </a:t>
            </a:r>
            <a:r>
              <a:rPr lang="en-GB" sz="2400" b="1" dirty="0" err="1"/>
              <a:t>kilonovae</a:t>
            </a:r>
            <a:r>
              <a:rPr lang="en-GB" sz="2400" b="1" dirty="0"/>
              <a:t>, gamma-ray bursts, gravitational wave bursts, fast radio bursts </a:t>
            </a:r>
          </a:p>
        </p:txBody>
      </p:sp>
      <p:pic>
        <p:nvPicPr>
          <p:cNvPr id="7" name="Picture 6">
            <a:extLst>
              <a:ext uri="{FF2B5EF4-FFF2-40B4-BE49-F238E27FC236}">
                <a16:creationId xmlns:a16="http://schemas.microsoft.com/office/drawing/2014/main" id="{2426322C-3BCA-CCE3-E0F7-D9EB8FC780BE}"/>
              </a:ext>
            </a:extLst>
          </p:cNvPr>
          <p:cNvPicPr>
            <a:picLocks noChangeAspect="1"/>
          </p:cNvPicPr>
          <p:nvPr/>
        </p:nvPicPr>
        <p:blipFill rotWithShape="1">
          <a:blip r:embed="rId3">
            <a:clrChange>
              <a:clrFrom>
                <a:srgbClr val="FFFFFF"/>
              </a:clrFrom>
              <a:clrTo>
                <a:srgbClr val="FFFFFF">
                  <a:alpha val="0"/>
                </a:srgbClr>
              </a:clrTo>
            </a:clrChange>
            <a:duotone>
              <a:prstClr val="black"/>
              <a:schemeClr val="tx2">
                <a:tint val="45000"/>
                <a:satMod val="400000"/>
              </a:schemeClr>
            </a:duotone>
          </a:blip>
          <a:srcRect l="18295" t="10124" r="6078" b="15143"/>
          <a:stretch/>
        </p:blipFill>
        <p:spPr>
          <a:xfrm>
            <a:off x="3849922" y="3844961"/>
            <a:ext cx="3563007" cy="2385848"/>
          </a:xfrm>
          <a:prstGeom prst="rect">
            <a:avLst/>
          </a:prstGeom>
        </p:spPr>
      </p:pic>
      <p:sp>
        <p:nvSpPr>
          <p:cNvPr id="8" name="TextBox 7">
            <a:extLst>
              <a:ext uri="{FF2B5EF4-FFF2-40B4-BE49-F238E27FC236}">
                <a16:creationId xmlns:a16="http://schemas.microsoft.com/office/drawing/2014/main" id="{742CAD19-7129-DFB1-D394-32F575AF29C4}"/>
              </a:ext>
            </a:extLst>
          </p:cNvPr>
          <p:cNvSpPr txBox="1"/>
          <p:nvPr/>
        </p:nvSpPr>
        <p:spPr>
          <a:xfrm rot="16200000">
            <a:off x="2669773" y="4789081"/>
            <a:ext cx="1926425" cy="276999"/>
          </a:xfrm>
          <a:prstGeom prst="rect">
            <a:avLst/>
          </a:prstGeom>
          <a:noFill/>
        </p:spPr>
        <p:txBody>
          <a:bodyPr wrap="none" rtlCol="0">
            <a:spAutoFit/>
          </a:bodyPr>
          <a:lstStyle/>
          <a:p>
            <a:r>
              <a:rPr lang="en-GB" sz="1200" dirty="0"/>
              <a:t>Flux density (re-normalized)</a:t>
            </a:r>
          </a:p>
        </p:txBody>
      </p:sp>
      <p:sp>
        <p:nvSpPr>
          <p:cNvPr id="9" name="Rectangle 8">
            <a:extLst>
              <a:ext uri="{FF2B5EF4-FFF2-40B4-BE49-F238E27FC236}">
                <a16:creationId xmlns:a16="http://schemas.microsoft.com/office/drawing/2014/main" id="{050B7346-8220-F080-41F4-150EB8E9D21D}"/>
              </a:ext>
            </a:extLst>
          </p:cNvPr>
          <p:cNvSpPr/>
          <p:nvPr/>
        </p:nvSpPr>
        <p:spPr>
          <a:xfrm>
            <a:off x="5542088" y="4087728"/>
            <a:ext cx="1870841" cy="534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23C10D3-07FA-E9B7-7400-357E2A06EACA}"/>
              </a:ext>
            </a:extLst>
          </p:cNvPr>
          <p:cNvSpPr txBox="1"/>
          <p:nvPr/>
        </p:nvSpPr>
        <p:spPr>
          <a:xfrm>
            <a:off x="3838608" y="3730356"/>
            <a:ext cx="1703480" cy="276999"/>
          </a:xfrm>
          <a:prstGeom prst="rect">
            <a:avLst/>
          </a:prstGeom>
          <a:noFill/>
        </p:spPr>
        <p:txBody>
          <a:bodyPr wrap="none" rtlCol="0">
            <a:spAutoFit/>
          </a:bodyPr>
          <a:lstStyle/>
          <a:p>
            <a:r>
              <a:rPr lang="en-GB" sz="1200" dirty="0" err="1"/>
              <a:t>Hajela</a:t>
            </a:r>
            <a:r>
              <a:rPr lang="en-GB" sz="1200" dirty="0"/>
              <a:t> et al. 2104.02070</a:t>
            </a:r>
          </a:p>
        </p:txBody>
      </p:sp>
      <p:pic>
        <p:nvPicPr>
          <p:cNvPr id="13" name="Picture 12">
            <a:extLst>
              <a:ext uri="{FF2B5EF4-FFF2-40B4-BE49-F238E27FC236}">
                <a16:creationId xmlns:a16="http://schemas.microsoft.com/office/drawing/2014/main" id="{9FBD9314-BBD4-6C03-032C-C9BDF1445697}"/>
              </a:ext>
            </a:extLst>
          </p:cNvPr>
          <p:cNvPicPr>
            <a:picLocks noChangeAspect="1"/>
          </p:cNvPicPr>
          <p:nvPr/>
        </p:nvPicPr>
        <p:blipFill rotWithShape="1">
          <a:blip r:embed="rId4">
            <a:clrChange>
              <a:clrFrom>
                <a:srgbClr val="FFFFFF"/>
              </a:clrFrom>
              <a:clrTo>
                <a:srgbClr val="FFFFFF">
                  <a:alpha val="0"/>
                </a:srgbClr>
              </a:clrTo>
            </a:clrChange>
          </a:blip>
          <a:srcRect l="12382"/>
          <a:stretch/>
        </p:blipFill>
        <p:spPr>
          <a:xfrm>
            <a:off x="3776350" y="3472025"/>
            <a:ext cx="3922963" cy="3242238"/>
          </a:xfrm>
          <a:prstGeom prst="rect">
            <a:avLst/>
          </a:prstGeom>
        </p:spPr>
      </p:pic>
      <p:sp>
        <p:nvSpPr>
          <p:cNvPr id="14" name="TextBox 13">
            <a:extLst>
              <a:ext uri="{FF2B5EF4-FFF2-40B4-BE49-F238E27FC236}">
                <a16:creationId xmlns:a16="http://schemas.microsoft.com/office/drawing/2014/main" id="{ED2EEA90-1BB4-9A93-0C91-4893A1434581}"/>
              </a:ext>
            </a:extLst>
          </p:cNvPr>
          <p:cNvSpPr txBox="1"/>
          <p:nvPr/>
        </p:nvSpPr>
        <p:spPr>
          <a:xfrm>
            <a:off x="7722742" y="1145716"/>
            <a:ext cx="4353715" cy="2893100"/>
          </a:xfrm>
          <a:prstGeom prst="rect">
            <a:avLst/>
          </a:prstGeom>
          <a:noFill/>
          <a:ln>
            <a:solidFill>
              <a:srgbClr val="0070C0"/>
            </a:solidFill>
          </a:ln>
        </p:spPr>
        <p:txBody>
          <a:bodyPr wrap="square" rtlCol="0">
            <a:spAutoFit/>
          </a:bodyPr>
          <a:lstStyle/>
          <a:p>
            <a:r>
              <a:rPr lang="en-GB" sz="1400" dirty="0"/>
              <a:t>New types of </a:t>
            </a:r>
            <a:r>
              <a:rPr lang="en-GB" sz="1400" b="1" dirty="0"/>
              <a:t>multi-messenger</a:t>
            </a:r>
            <a:r>
              <a:rPr lang="en-GB" sz="1400" dirty="0"/>
              <a:t> transient astronomical sources are being discovered. Violent phenomena involved in their activity result in particles acceleration. Properties of synchrotron (SKA) and inverse Compton (CTA) (</a:t>
            </a:r>
            <a:r>
              <a:rPr lang="en-GB" sz="1400" i="1" dirty="0">
                <a:solidFill>
                  <a:srgbClr val="0070C0"/>
                </a:solidFill>
              </a:rPr>
              <a:t>or Bremsstrahlung, or pion production and decay</a:t>
            </a:r>
            <a:r>
              <a:rPr lang="en-GB" sz="1400" dirty="0">
                <a:solidFill>
                  <a:srgbClr val="0070C0"/>
                </a:solidFill>
              </a:rPr>
              <a:t>?</a:t>
            </a:r>
            <a:r>
              <a:rPr lang="en-GB" sz="1400" dirty="0"/>
              <a:t>) emission provide diagnostics of (</a:t>
            </a:r>
            <a:r>
              <a:rPr lang="en-GB" sz="1400" i="1" dirty="0">
                <a:solidFill>
                  <a:srgbClr val="0070C0"/>
                </a:solidFill>
              </a:rPr>
              <a:t>yet uncertain</a:t>
            </a:r>
            <a:r>
              <a:rPr lang="en-GB" sz="1400" dirty="0"/>
              <a:t>) physical processes involved. </a:t>
            </a:r>
          </a:p>
          <a:p>
            <a:endParaRPr lang="en-GB" sz="1400" dirty="0"/>
          </a:p>
          <a:p>
            <a:r>
              <a:rPr lang="en-GB" sz="1400" dirty="0"/>
              <a:t>Next runs of gravitational wave detectors LIGO, VIRGO, KAGRA (next one is scheduled for early 2023) will start systematically detecting such events. Neutron star mergers is (</a:t>
            </a:r>
            <a:r>
              <a:rPr lang="en-GB" sz="1400" i="1" dirty="0">
                <a:solidFill>
                  <a:srgbClr val="0070C0"/>
                </a:solidFill>
              </a:rPr>
              <a:t>perhaps</a:t>
            </a:r>
            <a:r>
              <a:rPr lang="en-GB" sz="1400" dirty="0"/>
              <a:t>) the phenomenon responsible for (</a:t>
            </a:r>
            <a:r>
              <a:rPr lang="en-GB" sz="1400" i="1" dirty="0">
                <a:solidFill>
                  <a:srgbClr val="0070C0"/>
                </a:solidFill>
              </a:rPr>
              <a:t>most of the?</a:t>
            </a:r>
            <a:r>
              <a:rPr lang="en-GB" sz="1400" dirty="0"/>
              <a:t>) short Gamma-Ray Bursts (GRBs).</a:t>
            </a:r>
          </a:p>
        </p:txBody>
      </p:sp>
      <p:sp>
        <p:nvSpPr>
          <p:cNvPr id="15" name="TextBox 14">
            <a:extLst>
              <a:ext uri="{FF2B5EF4-FFF2-40B4-BE49-F238E27FC236}">
                <a16:creationId xmlns:a16="http://schemas.microsoft.com/office/drawing/2014/main" id="{D26D2EEE-5906-68E8-2B8A-00189492F39B}"/>
              </a:ext>
            </a:extLst>
          </p:cNvPr>
          <p:cNvSpPr txBox="1"/>
          <p:nvPr/>
        </p:nvSpPr>
        <p:spPr>
          <a:xfrm>
            <a:off x="613459" y="479354"/>
            <a:ext cx="1006238" cy="307777"/>
          </a:xfrm>
          <a:prstGeom prst="rect">
            <a:avLst/>
          </a:prstGeom>
          <a:noFill/>
        </p:spPr>
        <p:txBody>
          <a:bodyPr wrap="none" rtlCol="0">
            <a:spAutoFit/>
          </a:bodyPr>
          <a:lstStyle/>
          <a:p>
            <a:r>
              <a:rPr lang="en-GB" sz="1400" dirty="0"/>
              <a:t>GW170817</a:t>
            </a:r>
          </a:p>
        </p:txBody>
      </p:sp>
      <p:sp>
        <p:nvSpPr>
          <p:cNvPr id="16" name="TextBox 15">
            <a:extLst>
              <a:ext uri="{FF2B5EF4-FFF2-40B4-BE49-F238E27FC236}">
                <a16:creationId xmlns:a16="http://schemas.microsoft.com/office/drawing/2014/main" id="{ED8A486C-27B6-7BA7-2373-81789173B66F}"/>
              </a:ext>
            </a:extLst>
          </p:cNvPr>
          <p:cNvSpPr txBox="1"/>
          <p:nvPr/>
        </p:nvSpPr>
        <p:spPr>
          <a:xfrm>
            <a:off x="3313537" y="6608186"/>
            <a:ext cx="4428135" cy="276999"/>
          </a:xfrm>
          <a:prstGeom prst="rect">
            <a:avLst/>
          </a:prstGeom>
          <a:noFill/>
        </p:spPr>
        <p:txBody>
          <a:bodyPr wrap="none" rtlCol="0">
            <a:spAutoFit/>
          </a:bodyPr>
          <a:lstStyle/>
          <a:p>
            <a:r>
              <a:rPr lang="en-GB" sz="1200" dirty="0">
                <a:hlinkClick r:id="rId5"/>
              </a:rPr>
              <a:t>https://arxiv.org/abs/1710.05832 https://arxiv.org/abs/1710.05449</a:t>
            </a:r>
            <a:r>
              <a:rPr lang="en-GB" sz="1200" dirty="0"/>
              <a:t> </a:t>
            </a:r>
          </a:p>
        </p:txBody>
      </p:sp>
      <p:sp>
        <p:nvSpPr>
          <p:cNvPr id="18" name="TextBox 17">
            <a:extLst>
              <a:ext uri="{FF2B5EF4-FFF2-40B4-BE49-F238E27FC236}">
                <a16:creationId xmlns:a16="http://schemas.microsoft.com/office/drawing/2014/main" id="{76DB0F29-4EB7-5BF9-7B8E-55E620C96E9B}"/>
              </a:ext>
            </a:extLst>
          </p:cNvPr>
          <p:cNvSpPr txBox="1"/>
          <p:nvPr/>
        </p:nvSpPr>
        <p:spPr>
          <a:xfrm>
            <a:off x="7737385" y="4218164"/>
            <a:ext cx="4353714" cy="2031325"/>
          </a:xfrm>
          <a:prstGeom prst="rect">
            <a:avLst/>
          </a:prstGeom>
          <a:noFill/>
          <a:ln>
            <a:solidFill>
              <a:srgbClr val="0070C0"/>
            </a:solidFill>
          </a:ln>
        </p:spPr>
        <p:txBody>
          <a:bodyPr wrap="square" rtlCol="0">
            <a:spAutoFit/>
          </a:bodyPr>
          <a:lstStyle/>
          <a:p>
            <a:r>
              <a:rPr lang="en-GB" sz="1400" dirty="0"/>
              <a:t>SKA (and its precursors) will routinely observe particle acceleration in </a:t>
            </a:r>
            <a:r>
              <a:rPr lang="en-GB" sz="1400" dirty="0" err="1"/>
              <a:t>kilonovae</a:t>
            </a:r>
            <a:r>
              <a:rPr lang="en-GB" sz="1400" dirty="0"/>
              <a:t>, short and long GRBs. Properties of time-dependent synchrotron emission constrain the physics of relativistic outflows generated by the explosive events.  </a:t>
            </a:r>
          </a:p>
          <a:p>
            <a:endParaRPr lang="en-GB" sz="1400" dirty="0"/>
          </a:p>
          <a:p>
            <a:r>
              <a:rPr lang="en-GB" sz="1400" dirty="0"/>
              <a:t>CTA detection (</a:t>
            </a:r>
            <a:r>
              <a:rPr lang="en-GB" sz="1400" i="1" dirty="0">
                <a:solidFill>
                  <a:srgbClr val="0070C0"/>
                </a:solidFill>
              </a:rPr>
              <a:t>or non-detection?</a:t>
            </a:r>
            <a:r>
              <a:rPr lang="en-GB" sz="1400" dirty="0"/>
              <a:t>) of gamma-ray emission from relativistic electrons (</a:t>
            </a:r>
            <a:r>
              <a:rPr lang="en-GB" sz="1400" i="1" dirty="0">
                <a:solidFill>
                  <a:srgbClr val="0070C0"/>
                </a:solidFill>
              </a:rPr>
              <a:t>or protons/nuclei?</a:t>
            </a:r>
            <a:r>
              <a:rPr lang="en-GB" sz="1400" dirty="0"/>
              <a:t>) from this source type will provide complementary information. </a:t>
            </a:r>
          </a:p>
        </p:txBody>
      </p:sp>
      <p:pic>
        <p:nvPicPr>
          <p:cNvPr id="2" name="Picture 1">
            <a:extLst>
              <a:ext uri="{FF2B5EF4-FFF2-40B4-BE49-F238E27FC236}">
                <a16:creationId xmlns:a16="http://schemas.microsoft.com/office/drawing/2014/main" id="{479D96EC-48DF-B8AE-D4BB-560185946DD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367046" y="686928"/>
            <a:ext cx="2999718" cy="2671148"/>
          </a:xfrm>
          <a:prstGeom prst="rect">
            <a:avLst/>
          </a:prstGeom>
          <a:ln>
            <a:noFill/>
          </a:ln>
        </p:spPr>
      </p:pic>
      <p:sp>
        <p:nvSpPr>
          <p:cNvPr id="3" name="TextBox 2">
            <a:extLst>
              <a:ext uri="{FF2B5EF4-FFF2-40B4-BE49-F238E27FC236}">
                <a16:creationId xmlns:a16="http://schemas.microsoft.com/office/drawing/2014/main" id="{C9C4DE60-793E-4D53-7B5E-7C53DF3FAA0D}"/>
              </a:ext>
            </a:extLst>
          </p:cNvPr>
          <p:cNvSpPr txBox="1"/>
          <p:nvPr/>
        </p:nvSpPr>
        <p:spPr>
          <a:xfrm>
            <a:off x="100900" y="5601627"/>
            <a:ext cx="3174564" cy="1200329"/>
          </a:xfrm>
          <a:prstGeom prst="rect">
            <a:avLst/>
          </a:prstGeom>
          <a:noFill/>
          <a:ln>
            <a:solidFill>
              <a:srgbClr val="0070C0"/>
            </a:solidFill>
          </a:ln>
        </p:spPr>
        <p:txBody>
          <a:bodyPr wrap="square" rtlCol="0">
            <a:spAutoFit/>
          </a:bodyPr>
          <a:lstStyle/>
          <a:p>
            <a:r>
              <a:rPr lang="en-GB" sz="1200" dirty="0"/>
              <a:t>GW170817 neutron star merger that produced a “</a:t>
            </a:r>
            <a:r>
              <a:rPr lang="en-GB" sz="1200" dirty="0" err="1"/>
              <a:t>kilonova</a:t>
            </a:r>
            <a:r>
              <a:rPr lang="en-GB" sz="1200" dirty="0"/>
              <a:t>” explosion event is currently the only source that has been observed in gravitational waves + electromagnetic (radio-to-gamma-ray) emission, it was (is still?) visible in radio, years after the merger. </a:t>
            </a:r>
          </a:p>
        </p:txBody>
      </p:sp>
    </p:spTree>
    <p:extLst>
      <p:ext uri="{BB962C8B-B14F-4D97-AF65-F5344CB8AC3E}">
        <p14:creationId xmlns:p14="http://schemas.microsoft.com/office/powerpoint/2010/main" val="107675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B4A23F-8693-B97A-6DAE-E5FA977EF22A}"/>
              </a:ext>
            </a:extLst>
          </p:cNvPr>
          <p:cNvSpPr txBox="1"/>
          <p:nvPr/>
        </p:nvSpPr>
        <p:spPr>
          <a:xfrm>
            <a:off x="0" y="0"/>
            <a:ext cx="12192000" cy="461665"/>
          </a:xfrm>
          <a:prstGeom prst="rect">
            <a:avLst/>
          </a:prstGeom>
          <a:solidFill>
            <a:schemeClr val="bg1"/>
          </a:solidFill>
        </p:spPr>
        <p:txBody>
          <a:bodyPr wrap="square" rtlCol="0">
            <a:spAutoFit/>
          </a:bodyPr>
          <a:lstStyle/>
          <a:p>
            <a:pPr algn="ctr"/>
            <a:r>
              <a:rPr lang="en-GB" sz="2400" b="1" dirty="0"/>
              <a:t>Supernovae, </a:t>
            </a:r>
            <a:r>
              <a:rPr lang="en-GB" sz="2400" b="1" dirty="0" err="1"/>
              <a:t>kilonovae</a:t>
            </a:r>
            <a:r>
              <a:rPr lang="en-GB" sz="2400" b="1" dirty="0"/>
              <a:t>, gamma-ray bursts, gravitational wave bursts, fast radio bursts </a:t>
            </a:r>
          </a:p>
        </p:txBody>
      </p:sp>
      <p:sp>
        <p:nvSpPr>
          <p:cNvPr id="14" name="TextBox 13">
            <a:extLst>
              <a:ext uri="{FF2B5EF4-FFF2-40B4-BE49-F238E27FC236}">
                <a16:creationId xmlns:a16="http://schemas.microsoft.com/office/drawing/2014/main" id="{ED2EEA90-1BB4-9A93-0C91-4893A1434581}"/>
              </a:ext>
            </a:extLst>
          </p:cNvPr>
          <p:cNvSpPr txBox="1"/>
          <p:nvPr/>
        </p:nvSpPr>
        <p:spPr>
          <a:xfrm>
            <a:off x="7737384" y="480303"/>
            <a:ext cx="4353715" cy="3754874"/>
          </a:xfrm>
          <a:prstGeom prst="rect">
            <a:avLst/>
          </a:prstGeom>
          <a:noFill/>
          <a:ln>
            <a:solidFill>
              <a:srgbClr val="0070C0"/>
            </a:solidFill>
          </a:ln>
        </p:spPr>
        <p:txBody>
          <a:bodyPr wrap="square" rtlCol="0">
            <a:spAutoFit/>
          </a:bodyPr>
          <a:lstStyle/>
          <a:p>
            <a:r>
              <a:rPr lang="en-GB" sz="1400" dirty="0"/>
              <a:t>New types of multi-messenger transient astronomical sources are being discovered. Violent phenomena involved in their activity result in particles acceleration. Properties of synchrotron (SKA) and inverse Compton (CTA) (</a:t>
            </a:r>
            <a:r>
              <a:rPr lang="en-GB" sz="1400" i="1" dirty="0">
                <a:solidFill>
                  <a:srgbClr val="0070C0"/>
                </a:solidFill>
              </a:rPr>
              <a:t>or Bremsstrahlung, or pion production and decay</a:t>
            </a:r>
            <a:r>
              <a:rPr lang="en-GB" sz="1400" dirty="0">
                <a:solidFill>
                  <a:srgbClr val="0070C0"/>
                </a:solidFill>
              </a:rPr>
              <a:t>?</a:t>
            </a:r>
            <a:r>
              <a:rPr lang="en-GB" sz="1400" dirty="0"/>
              <a:t>) emission provide diagnostics of (</a:t>
            </a:r>
            <a:r>
              <a:rPr lang="en-GB" sz="1400" i="1" dirty="0">
                <a:solidFill>
                  <a:srgbClr val="0070C0"/>
                </a:solidFill>
              </a:rPr>
              <a:t>yet uncertain</a:t>
            </a:r>
            <a:r>
              <a:rPr lang="en-GB" sz="1400" dirty="0"/>
              <a:t>) physical processes involved. </a:t>
            </a:r>
          </a:p>
          <a:p>
            <a:endParaRPr lang="en-GB" sz="1400" dirty="0"/>
          </a:p>
          <a:p>
            <a:r>
              <a:rPr lang="en-GB" sz="1400" dirty="0"/>
              <a:t>Fast radio bursts are millisecond-scale transients first discovered in 2007. They are (</a:t>
            </a:r>
            <a:r>
              <a:rPr lang="en-GB" sz="1400" i="1" dirty="0">
                <a:solidFill>
                  <a:srgbClr val="0070C0"/>
                </a:solidFill>
              </a:rPr>
              <a:t>possibly</a:t>
            </a:r>
            <a:r>
              <a:rPr lang="en-GB" sz="1400" dirty="0"/>
              <a:t>) associated with giant pulses of magnetars (extremely magnetized neutron stars), as demonstrated by detection of a magnetar  counterpart SGR 1935+2154 for one of FRBs. </a:t>
            </a:r>
          </a:p>
          <a:p>
            <a:endParaRPr lang="en-GB" sz="1400" dirty="0"/>
          </a:p>
          <a:p>
            <a:r>
              <a:rPr lang="en-GB" sz="1400" dirty="0"/>
              <a:t>Magnetars (Soft Gamma Repeaters, SGR) in other galaxies </a:t>
            </a:r>
            <a:r>
              <a:rPr lang="en-GB" sz="1400" i="1" dirty="0">
                <a:solidFill>
                  <a:srgbClr val="0070C0"/>
                </a:solidFill>
              </a:rPr>
              <a:t>perhaps </a:t>
            </a:r>
            <a:r>
              <a:rPr lang="en-GB" sz="1400" dirty="0"/>
              <a:t>constitute second major type of phenomena responsibly for short GRBs. </a:t>
            </a:r>
          </a:p>
        </p:txBody>
      </p:sp>
      <p:sp>
        <p:nvSpPr>
          <p:cNvPr id="18" name="TextBox 17">
            <a:extLst>
              <a:ext uri="{FF2B5EF4-FFF2-40B4-BE49-F238E27FC236}">
                <a16:creationId xmlns:a16="http://schemas.microsoft.com/office/drawing/2014/main" id="{76DB0F29-4EB7-5BF9-7B8E-55E620C96E9B}"/>
              </a:ext>
            </a:extLst>
          </p:cNvPr>
          <p:cNvSpPr txBox="1"/>
          <p:nvPr/>
        </p:nvSpPr>
        <p:spPr>
          <a:xfrm>
            <a:off x="7737385" y="4421096"/>
            <a:ext cx="4353714" cy="2031325"/>
          </a:xfrm>
          <a:prstGeom prst="rect">
            <a:avLst/>
          </a:prstGeom>
          <a:noFill/>
          <a:ln>
            <a:solidFill>
              <a:srgbClr val="0070C0"/>
            </a:solidFill>
          </a:ln>
        </p:spPr>
        <p:txBody>
          <a:bodyPr wrap="square" rtlCol="0">
            <a:spAutoFit/>
          </a:bodyPr>
          <a:lstStyle/>
          <a:p>
            <a:r>
              <a:rPr lang="en-GB" sz="1400" dirty="0"/>
              <a:t>SKA (and its precursors) will routinely observe FRBs and clarify the nature of this phenomenon. </a:t>
            </a:r>
          </a:p>
          <a:p>
            <a:endParaRPr lang="en-GB" sz="1400" dirty="0"/>
          </a:p>
          <a:p>
            <a:r>
              <a:rPr lang="en-GB" sz="1400" dirty="0"/>
              <a:t>Contrary to lower magnetic field pulsars, magnetars have never been detected in high-energy and very-high-energy gamma-ray band accessible to CTA. Is this because particle energies do not reach GeV-TeV band? Or because of lack of sensitivity? </a:t>
            </a:r>
            <a:r>
              <a:rPr lang="en-GB" sz="1400" i="1" dirty="0">
                <a:solidFill>
                  <a:srgbClr val="0070C0"/>
                </a:solidFill>
              </a:rPr>
              <a:t>What is the mechanism of outbursts of magnetars</a:t>
            </a:r>
            <a:r>
              <a:rPr lang="en-GB" sz="1400" dirty="0"/>
              <a:t>? </a:t>
            </a:r>
          </a:p>
        </p:txBody>
      </p:sp>
      <p:pic>
        <p:nvPicPr>
          <p:cNvPr id="3" name="Picture 2">
            <a:extLst>
              <a:ext uri="{FF2B5EF4-FFF2-40B4-BE49-F238E27FC236}">
                <a16:creationId xmlns:a16="http://schemas.microsoft.com/office/drawing/2014/main" id="{C11B9595-F720-6C4A-50EC-E0469B834590}"/>
              </a:ext>
            </a:extLst>
          </p:cNvPr>
          <p:cNvPicPr>
            <a:picLocks noChangeAspect="1"/>
          </p:cNvPicPr>
          <p:nvPr/>
        </p:nvPicPr>
        <p:blipFill>
          <a:blip r:embed="rId2"/>
          <a:stretch>
            <a:fillRect/>
          </a:stretch>
        </p:blipFill>
        <p:spPr>
          <a:xfrm>
            <a:off x="200944" y="4174821"/>
            <a:ext cx="3502855" cy="1729145"/>
          </a:xfrm>
          <a:prstGeom prst="rect">
            <a:avLst/>
          </a:prstGeom>
        </p:spPr>
      </p:pic>
      <p:pic>
        <p:nvPicPr>
          <p:cNvPr id="5" name="Picture 4">
            <a:extLst>
              <a:ext uri="{FF2B5EF4-FFF2-40B4-BE49-F238E27FC236}">
                <a16:creationId xmlns:a16="http://schemas.microsoft.com/office/drawing/2014/main" id="{8C417E5E-CB64-B02C-F0CB-D0C0A5CA97C5}"/>
              </a:ext>
            </a:extLst>
          </p:cNvPr>
          <p:cNvPicPr>
            <a:picLocks noChangeAspect="1"/>
          </p:cNvPicPr>
          <p:nvPr/>
        </p:nvPicPr>
        <p:blipFill>
          <a:blip r:embed="rId3"/>
          <a:stretch>
            <a:fillRect/>
          </a:stretch>
        </p:blipFill>
        <p:spPr>
          <a:xfrm>
            <a:off x="3784922" y="522591"/>
            <a:ext cx="3876179" cy="2806611"/>
          </a:xfrm>
          <a:prstGeom prst="rect">
            <a:avLst/>
          </a:prstGeom>
        </p:spPr>
      </p:pic>
      <p:sp>
        <p:nvSpPr>
          <p:cNvPr id="6" name="TextBox 5">
            <a:extLst>
              <a:ext uri="{FF2B5EF4-FFF2-40B4-BE49-F238E27FC236}">
                <a16:creationId xmlns:a16="http://schemas.microsoft.com/office/drawing/2014/main" id="{BE2B1972-384D-3B97-3F3E-98FA8BC8481D}"/>
              </a:ext>
            </a:extLst>
          </p:cNvPr>
          <p:cNvSpPr txBox="1"/>
          <p:nvPr/>
        </p:nvSpPr>
        <p:spPr>
          <a:xfrm>
            <a:off x="0" y="6386260"/>
            <a:ext cx="2341667" cy="461665"/>
          </a:xfrm>
          <a:prstGeom prst="rect">
            <a:avLst/>
          </a:prstGeom>
          <a:noFill/>
        </p:spPr>
        <p:txBody>
          <a:bodyPr wrap="none" rtlCol="0">
            <a:spAutoFit/>
          </a:bodyPr>
          <a:lstStyle/>
          <a:p>
            <a:r>
              <a:rPr lang="en-GB" sz="1200" dirty="0">
                <a:hlinkClick r:id="rId4"/>
              </a:rPr>
              <a:t>https://arxiv.org/abs/2005.10324</a:t>
            </a:r>
            <a:endParaRPr lang="en-GB" sz="1200" dirty="0"/>
          </a:p>
          <a:p>
            <a:r>
              <a:rPr lang="en-GB" sz="1200" dirty="0">
                <a:hlinkClick r:id="rId5"/>
              </a:rPr>
              <a:t>https://arxiv.org/abs/2005.06335</a:t>
            </a:r>
            <a:r>
              <a:rPr lang="en-GB" sz="1200" dirty="0"/>
              <a:t>  </a:t>
            </a:r>
          </a:p>
        </p:txBody>
      </p:sp>
      <p:pic>
        <p:nvPicPr>
          <p:cNvPr id="20" name="Picture 19">
            <a:extLst>
              <a:ext uri="{FF2B5EF4-FFF2-40B4-BE49-F238E27FC236}">
                <a16:creationId xmlns:a16="http://schemas.microsoft.com/office/drawing/2014/main" id="{E66D6D02-7492-2004-38BA-C35DE0968000}"/>
              </a:ext>
            </a:extLst>
          </p:cNvPr>
          <p:cNvPicPr>
            <a:picLocks noChangeAspect="1"/>
          </p:cNvPicPr>
          <p:nvPr/>
        </p:nvPicPr>
        <p:blipFill>
          <a:blip r:embed="rId6"/>
          <a:stretch>
            <a:fillRect/>
          </a:stretch>
        </p:blipFill>
        <p:spPr>
          <a:xfrm>
            <a:off x="100900" y="442023"/>
            <a:ext cx="3684022" cy="3653322"/>
          </a:xfrm>
          <a:prstGeom prst="rect">
            <a:avLst/>
          </a:prstGeom>
        </p:spPr>
      </p:pic>
      <p:pic>
        <p:nvPicPr>
          <p:cNvPr id="22" name="Picture 21">
            <a:extLst>
              <a:ext uri="{FF2B5EF4-FFF2-40B4-BE49-F238E27FC236}">
                <a16:creationId xmlns:a16="http://schemas.microsoft.com/office/drawing/2014/main" id="{9E460694-45E0-FD94-F070-025D4E58F71C}"/>
              </a:ext>
            </a:extLst>
          </p:cNvPr>
          <p:cNvPicPr>
            <a:picLocks noChangeAspect="1"/>
          </p:cNvPicPr>
          <p:nvPr/>
        </p:nvPicPr>
        <p:blipFill>
          <a:blip r:embed="rId7"/>
          <a:stretch>
            <a:fillRect/>
          </a:stretch>
        </p:blipFill>
        <p:spPr>
          <a:xfrm>
            <a:off x="3780082" y="4095345"/>
            <a:ext cx="3784922" cy="2057600"/>
          </a:xfrm>
          <a:prstGeom prst="rect">
            <a:avLst/>
          </a:prstGeom>
        </p:spPr>
      </p:pic>
    </p:spTree>
    <p:extLst>
      <p:ext uri="{BB962C8B-B14F-4D97-AF65-F5344CB8AC3E}">
        <p14:creationId xmlns:p14="http://schemas.microsoft.com/office/powerpoint/2010/main" val="199171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892</TotalTime>
  <Words>2257</Words>
  <Application>Microsoft Macintosh PowerPoint</Application>
  <PresentationFormat>Widescreen</PresentationFormat>
  <Paragraphs>212</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Andrii Neronov</dc:creator>
  <cp:lastModifiedBy>Andrii Neronov</cp:lastModifiedBy>
  <cp:revision>160</cp:revision>
  <cp:lastPrinted>2022-10-03T06:43:51Z</cp:lastPrinted>
  <dcterms:created xsi:type="dcterms:W3CDTF">2022-10-02T16:00:39Z</dcterms:created>
  <dcterms:modified xsi:type="dcterms:W3CDTF">2022-10-03T06:53:04Z</dcterms:modified>
</cp:coreProperties>
</file>