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autoCompressPictures="0">
  <p:sldMasterIdLst>
    <p:sldMasterId id="2147483648" r:id="rId1"/>
  </p:sldMasterIdLst>
  <p:notesMasterIdLst>
    <p:notesMasterId r:id="rId27"/>
  </p:notesMasterIdLst>
  <p:sldIdLst>
    <p:sldId id="256" r:id="rId2"/>
    <p:sldId id="360" r:id="rId3"/>
    <p:sldId id="374" r:id="rId4"/>
    <p:sldId id="375" r:id="rId5"/>
    <p:sldId id="378" r:id="rId6"/>
    <p:sldId id="371" r:id="rId7"/>
    <p:sldId id="376" r:id="rId8"/>
    <p:sldId id="377" r:id="rId9"/>
    <p:sldId id="372" r:id="rId10"/>
    <p:sldId id="271" r:id="rId11"/>
    <p:sldId id="361" r:id="rId12"/>
    <p:sldId id="260" r:id="rId13"/>
    <p:sldId id="261" r:id="rId14"/>
    <p:sldId id="262" r:id="rId15"/>
    <p:sldId id="365" r:id="rId16"/>
    <p:sldId id="363" r:id="rId17"/>
    <p:sldId id="364" r:id="rId18"/>
    <p:sldId id="366" r:id="rId19"/>
    <p:sldId id="367" r:id="rId20"/>
    <p:sldId id="368" r:id="rId21"/>
    <p:sldId id="369" r:id="rId22"/>
    <p:sldId id="269" r:id="rId23"/>
    <p:sldId id="370" r:id="rId24"/>
    <p:sldId id="264" r:id="rId25"/>
    <p:sldId id="265" r:id="rId26"/>
  </p:sldIdLst>
  <p:sldSz cx="12192000" cy="6858000"/>
  <p:notesSz cx="6858000" cy="9144000"/>
  <p:embeddedFontLst>
    <p:embeddedFont>
      <p:font typeface="Calibri" panose="020F0502020204030204" pitchFamily="3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37">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7" roundtripDataSignature="AMtx7mjzNtrQhf6+fB0yqAv/QFvJnmrv5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791" autoAdjust="0"/>
  </p:normalViewPr>
  <p:slideViewPr>
    <p:cSldViewPr snapToGrid="0">
      <p:cViewPr varScale="1">
        <p:scale>
          <a:sx n="65" d="100"/>
          <a:sy n="65" d="100"/>
        </p:scale>
        <p:origin x="1274" y="31"/>
      </p:cViewPr>
      <p:guideLst>
        <p:guide orient="horz" pos="213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Hello all, it is a pleasure to be here with you in this beautiful city, and with this great weather! </a:t>
            </a:r>
          </a:p>
          <a:p>
            <a:pPr marL="0" lvl="0" indent="0" algn="l" rtl="0">
              <a:lnSpc>
                <a:spcPct val="100000"/>
              </a:lnSpc>
              <a:spcBef>
                <a:spcPts val="0"/>
              </a:spcBef>
              <a:spcAft>
                <a:spcPts val="0"/>
              </a:spcAft>
              <a:buSzPts val="1100"/>
              <a:buNone/>
            </a:pPr>
            <a:r>
              <a:rPr lang="en-GB" dirty="0"/>
              <a:t>I will provide an update on the activities the IAU CPS is doing regarding the protection of the dark and quiet skies.</a:t>
            </a:r>
            <a:endParaRPr dirty="0"/>
          </a:p>
        </p:txBody>
      </p:sp>
      <p:sp>
        <p:nvSpPr>
          <p:cNvPr id="100" name="Google Shape;10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t>All these constellations may affect the night sky by reflecting sunlight. Optical observatories, amateur astronomers, Nature, cultural heritage sites and many others could be affected by this.  The sky is only one and humanity must use it sustainably.</a:t>
            </a:r>
          </a:p>
        </p:txBody>
      </p:sp>
    </p:spTree>
    <p:extLst>
      <p:ext uri="{BB962C8B-B14F-4D97-AF65-F5344CB8AC3E}">
        <p14:creationId xmlns:p14="http://schemas.microsoft.com/office/powerpoint/2010/main" val="293121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t>Radio astronomy can also be impacted by these constellations in different ways: by strong signals when beam to beam coupling happens (</a:t>
            </a:r>
            <a:r>
              <a:rPr lang="en-GB" dirty="0" err="1"/>
              <a:t>ie</a:t>
            </a:r>
            <a:r>
              <a:rPr lang="en-GB" dirty="0"/>
              <a:t>. Radio telescope and satellite pointing to each other), or spurious emissions (meaning unwanted) leaking into adjacent radio astronomy bands, Wide frequency ranges could be affected in radio quiet zones, and the aggregated noise from all satellites could severely impact CMB observations.</a:t>
            </a:r>
          </a:p>
        </p:txBody>
      </p:sp>
    </p:spTree>
    <p:extLst>
      <p:ext uri="{BB962C8B-B14F-4D97-AF65-F5344CB8AC3E}">
        <p14:creationId xmlns:p14="http://schemas.microsoft.com/office/powerpoint/2010/main" val="2797785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So what are we currently doing from SKAO and IAU?  SKAO keeps working at the ITU-R level, highlighting the new challenges that radio astronomy faces with this. We have also conducted simulations of the impact in our observations with Band 5B and we are collaborating with operators and regulators to protect the SKA radio quiet zones. We participate as a permanent observer in UN COPUOS</a:t>
            </a:r>
          </a:p>
          <a:p>
            <a:pPr marL="0" lvl="0" indent="0" algn="l" rtl="0">
              <a:lnSpc>
                <a:spcPct val="100000"/>
              </a:lnSpc>
              <a:spcBef>
                <a:spcPts val="0"/>
              </a:spcBef>
              <a:spcAft>
                <a:spcPts val="0"/>
              </a:spcAft>
              <a:buSzPts val="1100"/>
              <a:buNone/>
            </a:pPr>
            <a:r>
              <a:rPr lang="en-GB" dirty="0"/>
              <a:t>The IAU on one front started working in UN COPUOS in about 2017, with documents, presentations and organizing support from national delegations to introduce the topic of D&amp;QS.</a:t>
            </a:r>
          </a:p>
          <a:p>
            <a:pPr marL="0" lvl="0" indent="0" algn="l" rtl="0">
              <a:lnSpc>
                <a:spcPct val="100000"/>
              </a:lnSpc>
              <a:spcBef>
                <a:spcPts val="0"/>
              </a:spcBef>
              <a:spcAft>
                <a:spcPts val="0"/>
              </a:spcAft>
              <a:buSzPts val="1100"/>
              <a:buNone/>
            </a:pPr>
            <a:r>
              <a:rPr lang="en-GB" dirty="0"/>
              <a:t>On the other front, the IAU issued a call for proposals to establish a centre for the protection of the dark and quiet skies. SKAO and the NSF’s NOIRLab in the USA joined to propose what we know today as the CPS.  </a:t>
            </a:r>
          </a:p>
        </p:txBody>
      </p:sp>
      <p:sp>
        <p:nvSpPr>
          <p:cNvPr id="152" name="Google Shape;152;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75110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The CPS is a virtual centre, dedicated to coordinate the efforts of many volunteers from the astronomical community and other areas. It is also intended to act as a bridge to </a:t>
            </a:r>
            <a:r>
              <a:rPr lang="en-GB" dirty="0" err="1"/>
              <a:t>brign</a:t>
            </a:r>
            <a:r>
              <a:rPr lang="en-GB" dirty="0"/>
              <a:t> together astronomers, industry and other stakeholders and facilitate an open and collaborative discussion. The Centre collects, produces and disseminates information and resources that can be useful to all its membership, and very important these resources will be open and free.</a:t>
            </a:r>
          </a:p>
          <a:p>
            <a:pPr marL="0" lvl="0" indent="0" algn="l" rtl="0">
              <a:lnSpc>
                <a:spcPct val="100000"/>
              </a:lnSpc>
              <a:spcBef>
                <a:spcPts val="0"/>
              </a:spcBef>
              <a:spcAft>
                <a:spcPts val="0"/>
              </a:spcAft>
              <a:buSzPts val="1100"/>
              <a:buNone/>
            </a:pPr>
            <a:endParaRPr lang="en-GB" dirty="0"/>
          </a:p>
          <a:p>
            <a:pPr marL="0" lvl="0" indent="0" algn="l" rtl="0">
              <a:lnSpc>
                <a:spcPct val="100000"/>
              </a:lnSpc>
              <a:spcBef>
                <a:spcPts val="0"/>
              </a:spcBef>
              <a:spcAft>
                <a:spcPts val="0"/>
              </a:spcAft>
              <a:buSzPts val="1100"/>
              <a:buNone/>
            </a:pPr>
            <a:endParaRPr lang="en-GB" dirty="0"/>
          </a:p>
          <a:p>
            <a:pPr marL="0" lvl="0" indent="0" algn="l" rtl="0">
              <a:lnSpc>
                <a:spcPct val="100000"/>
              </a:lnSpc>
              <a:spcBef>
                <a:spcPts val="0"/>
              </a:spcBef>
              <a:spcAft>
                <a:spcPts val="0"/>
              </a:spcAft>
              <a:buSzPts val="1100"/>
              <a:buNone/>
            </a:pPr>
            <a:endParaRPr dirty="0"/>
          </a:p>
        </p:txBody>
      </p:sp>
      <p:sp>
        <p:nvSpPr>
          <p:cNvPr id="159" name="Google Shape;159;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Here is a diagram of the organisation of the CPS, with the management team in the middle, our governance structure on the top and a technical advisory board. In the box on the right you see the people that helped create the CPS and establish each of the four Hubs: SatHub, Policy Hub, Industry and </a:t>
            </a:r>
            <a:r>
              <a:rPr lang="en-GB" dirty="0" err="1"/>
              <a:t>Technologiy</a:t>
            </a:r>
            <a:r>
              <a:rPr lang="en-GB" dirty="0"/>
              <a:t> and Community Engagement. </a:t>
            </a:r>
          </a:p>
          <a:p>
            <a:pPr marL="0" lvl="0" indent="0" algn="l" rtl="0">
              <a:lnSpc>
                <a:spcPct val="100000"/>
              </a:lnSpc>
              <a:spcBef>
                <a:spcPts val="0"/>
              </a:spcBef>
              <a:spcAft>
                <a:spcPts val="0"/>
              </a:spcAft>
              <a:buSzPts val="1100"/>
              <a:buNone/>
            </a:pPr>
            <a:r>
              <a:rPr lang="en-GB" dirty="0"/>
              <a:t>And we are proud to announce that we have about 90 Affiliated members at the moment, these are individuals that have signed our collaboration agreement. This is very recent and the hub leaders are defining the groups and work packages where each member could collaborate.</a:t>
            </a:r>
          </a:p>
          <a:p>
            <a:pPr marL="0" lvl="0" indent="0" algn="l" rtl="0">
              <a:lnSpc>
                <a:spcPct val="100000"/>
              </a:lnSpc>
              <a:spcBef>
                <a:spcPts val="0"/>
              </a:spcBef>
              <a:spcAft>
                <a:spcPts val="0"/>
              </a:spcAft>
              <a:buSzPts val="1100"/>
              <a:buNone/>
            </a:pPr>
            <a:endParaRPr dirty="0"/>
          </a:p>
        </p:txBody>
      </p:sp>
      <p:sp>
        <p:nvSpPr>
          <p:cNvPr id="165" name="Google Shape;165;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t>Because there is not much time for this update, I wanted to quickly take you to some highlights for each hub:</a:t>
            </a:r>
          </a:p>
        </p:txBody>
      </p:sp>
    </p:spTree>
    <p:extLst>
      <p:ext uri="{BB962C8B-B14F-4D97-AF65-F5344CB8AC3E}">
        <p14:creationId xmlns:p14="http://schemas.microsoft.com/office/powerpoint/2010/main" val="23096822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err="1"/>
              <a:t>Sathub</a:t>
            </a:r>
            <a:r>
              <a:rPr lang="en-GB" dirty="0"/>
              <a:t> is all about Observations, mitigations in telescopes by astronomers and software development.</a:t>
            </a:r>
          </a:p>
          <a:p>
            <a:pPr marL="158750" indent="0">
              <a:buNone/>
            </a:pPr>
            <a:r>
              <a:rPr lang="en-GB" dirty="0" err="1"/>
              <a:t>Sathub</a:t>
            </a:r>
            <a:r>
              <a:rPr lang="en-GB" dirty="0"/>
              <a:t> has:</a:t>
            </a:r>
          </a:p>
          <a:p>
            <a:r>
              <a:rPr lang="en-GB" dirty="0"/>
              <a:t>Started the collaboration to carry out observations of satellites in optical and radio domain, where observations are starting to be shared.</a:t>
            </a:r>
            <a:endParaRPr lang="en-GB" b="1"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Meet with a Space Situational Awareness data provider to discuss possible collaborations to obtain </a:t>
            </a:r>
            <a:r>
              <a:rPr lang="en-GB" b="1" dirty="0"/>
              <a:t>high accuracy ephemerides </a:t>
            </a:r>
            <a:r>
              <a:rPr lang="en-GB" dirty="0"/>
              <a:t>and </a:t>
            </a:r>
            <a:r>
              <a:rPr lang="en-GB" b="1" dirty="0"/>
              <a:t>reflectivity predictions. </a:t>
            </a:r>
            <a:r>
              <a:rPr lang="en-GB" b="0" dirty="0"/>
              <a:t>We are working on establishing a group of astronomers to test their data.</a:t>
            </a:r>
          </a:p>
          <a:p>
            <a:r>
              <a:rPr lang="en-GB" dirty="0"/>
              <a:t>And it is assembling teams to develop software for prediction and post processing mitigation</a:t>
            </a:r>
          </a:p>
          <a:p>
            <a:pPr marL="158750" indent="0">
              <a:buNone/>
            </a:pPr>
            <a:endParaRPr lang="en-GB" dirty="0"/>
          </a:p>
        </p:txBody>
      </p:sp>
    </p:spTree>
    <p:extLst>
      <p:ext uri="{BB962C8B-B14F-4D97-AF65-F5344CB8AC3E}">
        <p14:creationId xmlns:p14="http://schemas.microsoft.com/office/powerpoint/2010/main" val="24197766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t>Policy hub started the discussions with the Space Sustainability rating team to define an “astronomy module” to potentially include in the rating. We see this as a very positive opportunity for astronomy since the SSR is very well known within the industry and would make all operators consider astronomy in some form. The policy hub has already identified a group of 6 experts who will meet at the end October for the first revision of the proposal.</a:t>
            </a:r>
          </a:p>
          <a:p>
            <a:pPr marL="158750" indent="0">
              <a:buNone/>
            </a:pPr>
            <a:r>
              <a:rPr lang="en-GB" dirty="0"/>
              <a:t>Also Policy hub is collaborating with the IAU, ESO and SKAO in the work at UN COPUOS, only in coordination as the IAU is the permanent observer and not the CPS.</a:t>
            </a:r>
          </a:p>
        </p:txBody>
      </p:sp>
    </p:spTree>
    <p:extLst>
      <p:ext uri="{BB962C8B-B14F-4D97-AF65-F5344CB8AC3E}">
        <p14:creationId xmlns:p14="http://schemas.microsoft.com/office/powerpoint/2010/main" val="31579366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t>Community engagement hub is developing an accessible briefing document that describes the situation of the constellations, intended to reach a broad audience. And are building the core working group with experts and interested groups.</a:t>
            </a:r>
          </a:p>
        </p:txBody>
      </p:sp>
    </p:spTree>
    <p:extLst>
      <p:ext uri="{BB962C8B-B14F-4D97-AF65-F5344CB8AC3E}">
        <p14:creationId xmlns:p14="http://schemas.microsoft.com/office/powerpoint/2010/main" val="9160369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And finally Industry and technology is working on bringing more operators into the CPS, is developing an Astronomy 101 document intended for industry to give them the first general view on the challenge. Also within the industry group there are discussions about simulating, testing and verifying reflectivity.</a:t>
            </a:r>
          </a:p>
          <a:p>
            <a:pPr marL="158750" indent="0">
              <a:buNone/>
            </a:pPr>
            <a:endParaRPr lang="en-GB" dirty="0"/>
          </a:p>
        </p:txBody>
      </p:sp>
    </p:spTree>
    <p:extLst>
      <p:ext uri="{BB962C8B-B14F-4D97-AF65-F5344CB8AC3E}">
        <p14:creationId xmlns:p14="http://schemas.microsoft.com/office/powerpoint/2010/main" val="1660272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t>Although I suppose you are all aware of the situation with the very large satellite constellations, I wanted us to do a little exercise to warm up.</a:t>
            </a:r>
          </a:p>
          <a:p>
            <a:pPr marL="158750" indent="0">
              <a:buNone/>
            </a:pPr>
            <a:r>
              <a:rPr lang="en-GB" dirty="0"/>
              <a:t>Imagine you are in South Africa (where SKA-Mid) is under construction, and you have a way to see where satellites are, (click) this is what we would see if we track the position of satellites above 10 deg elevation for 1 minute. Here you see the active satellites in 2018, before Starlink constellation was launched.  (click-click) when Starlink and </a:t>
            </a:r>
            <a:r>
              <a:rPr lang="en-GB" dirty="0" err="1"/>
              <a:t>oneweb</a:t>
            </a:r>
            <a:r>
              <a:rPr lang="en-GB" dirty="0"/>
              <a:t> are both deployed in full the number of satellites above 10 deg will increase by about 100. But of course there are many more constellations, and many much larger than these two, (click) like for example the </a:t>
            </a:r>
            <a:r>
              <a:rPr lang="en-GB" dirty="0" err="1"/>
              <a:t>Guowang</a:t>
            </a:r>
            <a:r>
              <a:rPr lang="en-GB" dirty="0"/>
              <a:t> Chinese constellation (</a:t>
            </a:r>
            <a:r>
              <a:rPr lang="en-GB" dirty="0" err="1"/>
              <a:t>clik</a:t>
            </a:r>
            <a:r>
              <a:rPr lang="en-GB" dirty="0"/>
              <a:t> </a:t>
            </a:r>
            <a:r>
              <a:rPr lang="en-GB" dirty="0" err="1"/>
              <a:t>clik</a:t>
            </a:r>
            <a:r>
              <a:rPr lang="en-GB" dirty="0"/>
              <a:t>) and the </a:t>
            </a:r>
            <a:r>
              <a:rPr lang="en-GB" dirty="0" err="1"/>
              <a:t>OneWEb</a:t>
            </a:r>
            <a:r>
              <a:rPr lang="en-GB" dirty="0"/>
              <a:t> phase 2 and Starlink phase 2. (click) so in the case that operators deploy as many satellites as are planned, the number of satellites above 10 deg elevation will increase significantly. And this is not even the total number of planned constellations.</a:t>
            </a:r>
          </a:p>
        </p:txBody>
      </p:sp>
    </p:spTree>
    <p:extLst>
      <p:ext uri="{BB962C8B-B14F-4D97-AF65-F5344CB8AC3E}">
        <p14:creationId xmlns:p14="http://schemas.microsoft.com/office/powerpoint/2010/main" val="18480440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4 Hub kick-off meetings with all members</a:t>
            </a:r>
          </a:p>
          <a:p>
            <a:r>
              <a:rPr lang="en-GB" dirty="0"/>
              <a:t>Creating sub-working groups and produce the first outputs</a:t>
            </a:r>
          </a:p>
          <a:p>
            <a:r>
              <a:rPr lang="en-GB" dirty="0"/>
              <a:t>Plan IAU 385 symposium “Astronomy and Satellite Constellations: Pathways Forward”  (October 2023 - La Palma, Spain)</a:t>
            </a:r>
          </a:p>
          <a:p>
            <a:r>
              <a:rPr lang="en-GB" dirty="0"/>
              <a:t>Establish Contributing Agreements (Organisations and Members)</a:t>
            </a:r>
          </a:p>
          <a:p>
            <a:endParaRPr lang="en-GB" dirty="0"/>
          </a:p>
        </p:txBody>
      </p:sp>
    </p:spTree>
    <p:extLst>
      <p:ext uri="{BB962C8B-B14F-4D97-AF65-F5344CB8AC3E}">
        <p14:creationId xmlns:p14="http://schemas.microsoft.com/office/powerpoint/2010/main" val="3345097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7" name="Google Shape;217;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4" name="Google Shape;184;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914598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0" name="Google Shape;190;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35107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t>Although I suppose you are all aware of the situation with the very large satellite constellations, I wanted us to do a little exercise to warm up.</a:t>
            </a:r>
          </a:p>
          <a:p>
            <a:pPr marL="158750" indent="0">
              <a:buNone/>
            </a:pPr>
            <a:r>
              <a:rPr lang="en-GB" dirty="0"/>
              <a:t>Imagine you are in South Africa (where SKA-Mid) is under construction, and you have a way to see where satellites are, (click) this is what we would see if we track the position of satellites above 10 deg elevation for 1 minute. Here you see the active satellites in 2018, before Starlink constellation was launched.  (click-click) when Starlink and </a:t>
            </a:r>
            <a:r>
              <a:rPr lang="en-GB" dirty="0" err="1"/>
              <a:t>oneweb</a:t>
            </a:r>
            <a:r>
              <a:rPr lang="en-GB" dirty="0"/>
              <a:t> are both deployed in full the number of satellites above 10 deg will increase by about 100. But of course there are many more constellations, and many much larger than these two, (click) like for example the </a:t>
            </a:r>
            <a:r>
              <a:rPr lang="en-GB" dirty="0" err="1"/>
              <a:t>Guowang</a:t>
            </a:r>
            <a:r>
              <a:rPr lang="en-GB" dirty="0"/>
              <a:t> Chinese constellation (</a:t>
            </a:r>
            <a:r>
              <a:rPr lang="en-GB" dirty="0" err="1"/>
              <a:t>clik</a:t>
            </a:r>
            <a:r>
              <a:rPr lang="en-GB" dirty="0"/>
              <a:t> </a:t>
            </a:r>
            <a:r>
              <a:rPr lang="en-GB" dirty="0" err="1"/>
              <a:t>clik</a:t>
            </a:r>
            <a:r>
              <a:rPr lang="en-GB" dirty="0"/>
              <a:t>) and the </a:t>
            </a:r>
            <a:r>
              <a:rPr lang="en-GB" dirty="0" err="1"/>
              <a:t>OneWEb</a:t>
            </a:r>
            <a:r>
              <a:rPr lang="en-GB" dirty="0"/>
              <a:t> phase 2 and Starlink phase 2. (click) so in the case that operators deploy as many satellites as are planned, the number of satellites above 10 deg elevation will increase significantly. And this is not even the total number of planned constellations.</a:t>
            </a:r>
          </a:p>
        </p:txBody>
      </p:sp>
    </p:spTree>
    <p:extLst>
      <p:ext uri="{BB962C8B-B14F-4D97-AF65-F5344CB8AC3E}">
        <p14:creationId xmlns:p14="http://schemas.microsoft.com/office/powerpoint/2010/main" val="1472760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t>Although I suppose you are all aware of the situation with the very large satellite constellations, I wanted us to do a little exercise to warm up.</a:t>
            </a:r>
          </a:p>
          <a:p>
            <a:pPr marL="158750" indent="0">
              <a:buNone/>
            </a:pPr>
            <a:r>
              <a:rPr lang="en-GB" dirty="0"/>
              <a:t>Imagine you are in South Africa (where SKA-Mid) is under construction, and you have a way to see where satellites are, (click) this is what we would see if we track the position of satellites above 10 deg elevation for 1 minute. Here you see the active satellites in 2018, before Starlink constellation was launched.  (click-click) when Starlink and </a:t>
            </a:r>
            <a:r>
              <a:rPr lang="en-GB" dirty="0" err="1"/>
              <a:t>oneweb</a:t>
            </a:r>
            <a:r>
              <a:rPr lang="en-GB" dirty="0"/>
              <a:t> are both deployed in full the number of satellites above 10 deg will increase by about 100. But of course there are many more constellations, and many much larger than these two, (click) like for example the </a:t>
            </a:r>
            <a:r>
              <a:rPr lang="en-GB" dirty="0" err="1"/>
              <a:t>Guowang</a:t>
            </a:r>
            <a:r>
              <a:rPr lang="en-GB" dirty="0"/>
              <a:t> Chinese constellation (</a:t>
            </a:r>
            <a:r>
              <a:rPr lang="en-GB" dirty="0" err="1"/>
              <a:t>clik</a:t>
            </a:r>
            <a:r>
              <a:rPr lang="en-GB" dirty="0"/>
              <a:t> </a:t>
            </a:r>
            <a:r>
              <a:rPr lang="en-GB" dirty="0" err="1"/>
              <a:t>clik</a:t>
            </a:r>
            <a:r>
              <a:rPr lang="en-GB" dirty="0"/>
              <a:t>) and the </a:t>
            </a:r>
            <a:r>
              <a:rPr lang="en-GB" dirty="0" err="1"/>
              <a:t>OneWEb</a:t>
            </a:r>
            <a:r>
              <a:rPr lang="en-GB" dirty="0"/>
              <a:t> phase 2 and Starlink phase 2. (click) so in the case that operators deploy as many satellites as are planned, the number of satellites above 10 deg elevation will increase significantly. And this is not even the total number of planned constellations.</a:t>
            </a:r>
          </a:p>
        </p:txBody>
      </p:sp>
    </p:spTree>
    <p:extLst>
      <p:ext uri="{BB962C8B-B14F-4D97-AF65-F5344CB8AC3E}">
        <p14:creationId xmlns:p14="http://schemas.microsoft.com/office/powerpoint/2010/main" val="1319079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t>Although I suppose you are all aware of the situation with the very large satellite constellations, I wanted us to do a little exercise to warm up.</a:t>
            </a:r>
          </a:p>
          <a:p>
            <a:pPr marL="158750" indent="0">
              <a:buNone/>
            </a:pPr>
            <a:r>
              <a:rPr lang="en-GB" dirty="0"/>
              <a:t>Imagine you are in South Africa (where SKA-Mid) is under construction, and you have a way to see where satellites are, (click) this is what we would see if we track the position of satellites above 10 deg elevation for 1 minute. Here you see the active satellites in 2018, before Starlink constellation was launched.  (click-click) when Starlink and </a:t>
            </a:r>
            <a:r>
              <a:rPr lang="en-GB" dirty="0" err="1"/>
              <a:t>oneweb</a:t>
            </a:r>
            <a:r>
              <a:rPr lang="en-GB" dirty="0"/>
              <a:t> are both deployed in full the number of satellites above 10 deg will increase by about 100. But of course there are many more constellations, and many much larger than these two, (click) like for example the </a:t>
            </a:r>
            <a:r>
              <a:rPr lang="en-GB" dirty="0" err="1"/>
              <a:t>Guowang</a:t>
            </a:r>
            <a:r>
              <a:rPr lang="en-GB" dirty="0"/>
              <a:t> Chinese constellation (</a:t>
            </a:r>
            <a:r>
              <a:rPr lang="en-GB" dirty="0" err="1"/>
              <a:t>clik</a:t>
            </a:r>
            <a:r>
              <a:rPr lang="en-GB" dirty="0"/>
              <a:t> </a:t>
            </a:r>
            <a:r>
              <a:rPr lang="en-GB" dirty="0" err="1"/>
              <a:t>clik</a:t>
            </a:r>
            <a:r>
              <a:rPr lang="en-GB" dirty="0"/>
              <a:t>) and the </a:t>
            </a:r>
            <a:r>
              <a:rPr lang="en-GB" dirty="0" err="1"/>
              <a:t>OneWEb</a:t>
            </a:r>
            <a:r>
              <a:rPr lang="en-GB" dirty="0"/>
              <a:t> phase 2 and Starlink phase 2. (click) so in the case that operators deploy as many satellites as are planned, the number of satellites above 10 deg elevation will increase significantly. And this is not even the total number of planned constellations.</a:t>
            </a:r>
          </a:p>
        </p:txBody>
      </p:sp>
    </p:spTree>
    <p:extLst>
      <p:ext uri="{BB962C8B-B14F-4D97-AF65-F5344CB8AC3E}">
        <p14:creationId xmlns:p14="http://schemas.microsoft.com/office/powerpoint/2010/main" val="901485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t>Although I suppose you are all aware of the situation with the very large satellite constellations, I wanted us to do a little exercise to warm up.</a:t>
            </a:r>
          </a:p>
          <a:p>
            <a:pPr marL="158750" indent="0">
              <a:buNone/>
            </a:pPr>
            <a:r>
              <a:rPr lang="en-GB" dirty="0"/>
              <a:t>Imagine you are in South Africa (where SKA-Mid) is under construction, and you have a way to see where satellites are, (click) this is what we would see if we track the position of satellites above 10 deg elevation for 1 minute. Here you see the active satellites in 2018, before Starlink constellation was launched.  (click-click) when Starlink and </a:t>
            </a:r>
            <a:r>
              <a:rPr lang="en-GB" dirty="0" err="1"/>
              <a:t>oneweb</a:t>
            </a:r>
            <a:r>
              <a:rPr lang="en-GB" dirty="0"/>
              <a:t> are both deployed in full the number of satellites above 10 deg will increase by about 100. But of course there are many more constellations, and many much larger than these two, (click) like for example the </a:t>
            </a:r>
            <a:r>
              <a:rPr lang="en-GB" dirty="0" err="1"/>
              <a:t>Guowang</a:t>
            </a:r>
            <a:r>
              <a:rPr lang="en-GB" dirty="0"/>
              <a:t> Chinese constellation (</a:t>
            </a:r>
            <a:r>
              <a:rPr lang="en-GB" dirty="0" err="1"/>
              <a:t>clik</a:t>
            </a:r>
            <a:r>
              <a:rPr lang="en-GB" dirty="0"/>
              <a:t> </a:t>
            </a:r>
            <a:r>
              <a:rPr lang="en-GB" dirty="0" err="1"/>
              <a:t>clik</a:t>
            </a:r>
            <a:r>
              <a:rPr lang="en-GB" dirty="0"/>
              <a:t>) and the </a:t>
            </a:r>
            <a:r>
              <a:rPr lang="en-GB" dirty="0" err="1"/>
              <a:t>OneWEb</a:t>
            </a:r>
            <a:r>
              <a:rPr lang="en-GB" dirty="0"/>
              <a:t> phase 2 and Starlink phase 2. (click) so in the case that operators deploy as many satellites as are planned, the number of satellites above 10 deg elevation will increase significantly. And this is not even the total number of planned constellations.</a:t>
            </a:r>
          </a:p>
        </p:txBody>
      </p:sp>
    </p:spTree>
    <p:extLst>
      <p:ext uri="{BB962C8B-B14F-4D97-AF65-F5344CB8AC3E}">
        <p14:creationId xmlns:p14="http://schemas.microsoft.com/office/powerpoint/2010/main" val="2984079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t>Although I suppose you are all aware of the situation with the very large satellite constellations, I wanted us to do a little exercise to warm up.</a:t>
            </a:r>
          </a:p>
          <a:p>
            <a:pPr marL="158750" indent="0">
              <a:buNone/>
            </a:pPr>
            <a:r>
              <a:rPr lang="en-GB" dirty="0"/>
              <a:t>Imagine you are in South Africa (where SKA-Mid) is under construction, and you have a way to see where satellites are, (click) this is what we would see if we track the position of satellites above 10 deg elevation for 1 minute. Here you see the active satellites in 2018, before Starlink constellation was launched.  (click-click) when Starlink and </a:t>
            </a:r>
            <a:r>
              <a:rPr lang="en-GB" dirty="0" err="1"/>
              <a:t>oneweb</a:t>
            </a:r>
            <a:r>
              <a:rPr lang="en-GB" dirty="0"/>
              <a:t> are both deployed in full the number of satellites above 10 deg will increase by about 100. But of course there are many more constellations, and many much larger than these two, (click) like for example the </a:t>
            </a:r>
            <a:r>
              <a:rPr lang="en-GB" dirty="0" err="1"/>
              <a:t>Guowang</a:t>
            </a:r>
            <a:r>
              <a:rPr lang="en-GB" dirty="0"/>
              <a:t> Chinese constellation (</a:t>
            </a:r>
            <a:r>
              <a:rPr lang="en-GB" dirty="0" err="1"/>
              <a:t>clik</a:t>
            </a:r>
            <a:r>
              <a:rPr lang="en-GB" dirty="0"/>
              <a:t> </a:t>
            </a:r>
            <a:r>
              <a:rPr lang="en-GB" dirty="0" err="1"/>
              <a:t>clik</a:t>
            </a:r>
            <a:r>
              <a:rPr lang="en-GB" dirty="0"/>
              <a:t>) and the </a:t>
            </a:r>
            <a:r>
              <a:rPr lang="en-GB" dirty="0" err="1"/>
              <a:t>OneWEb</a:t>
            </a:r>
            <a:r>
              <a:rPr lang="en-GB" dirty="0"/>
              <a:t> phase 2 and Starlink phase 2. (click) so in the case that operators deploy as many satellites as are planned, the number of satellites above 10 deg elevation will increase significantly. And this is not even the total number of planned constellations.</a:t>
            </a:r>
          </a:p>
        </p:txBody>
      </p:sp>
    </p:spTree>
    <p:extLst>
      <p:ext uri="{BB962C8B-B14F-4D97-AF65-F5344CB8AC3E}">
        <p14:creationId xmlns:p14="http://schemas.microsoft.com/office/powerpoint/2010/main" val="4266604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t>Although I suppose you are all aware of the situation with the very large satellite constellations, I wanted us to do a little exercise to warm up.</a:t>
            </a:r>
          </a:p>
          <a:p>
            <a:pPr marL="158750" indent="0">
              <a:buNone/>
            </a:pPr>
            <a:r>
              <a:rPr lang="en-GB" dirty="0"/>
              <a:t>Imagine you are in South Africa (where SKA-Mid) is under construction, and you have a way to see where satellites are, (click) this is what we would see if we track the position of satellites above 10 deg elevation for 1 minute. Here you see the active satellites in 2018, before Starlink constellation was launched.  (click-click) when Starlink and </a:t>
            </a:r>
            <a:r>
              <a:rPr lang="en-GB" dirty="0" err="1"/>
              <a:t>oneweb</a:t>
            </a:r>
            <a:r>
              <a:rPr lang="en-GB" dirty="0"/>
              <a:t> are both deployed in full the number of satellites above 10 deg will increase by about 100. But of course there are many more constellations, and many much larger than these two, (click) like for example the </a:t>
            </a:r>
            <a:r>
              <a:rPr lang="en-GB" dirty="0" err="1"/>
              <a:t>Guowang</a:t>
            </a:r>
            <a:r>
              <a:rPr lang="en-GB" dirty="0"/>
              <a:t> Chinese constellation (</a:t>
            </a:r>
            <a:r>
              <a:rPr lang="en-GB" dirty="0" err="1"/>
              <a:t>clik</a:t>
            </a:r>
            <a:r>
              <a:rPr lang="en-GB" dirty="0"/>
              <a:t> </a:t>
            </a:r>
            <a:r>
              <a:rPr lang="en-GB" dirty="0" err="1"/>
              <a:t>clik</a:t>
            </a:r>
            <a:r>
              <a:rPr lang="en-GB" dirty="0"/>
              <a:t>) and the </a:t>
            </a:r>
            <a:r>
              <a:rPr lang="en-GB" dirty="0" err="1"/>
              <a:t>OneWEb</a:t>
            </a:r>
            <a:r>
              <a:rPr lang="en-GB" dirty="0"/>
              <a:t> phase 2 and Starlink phase 2. (click) so in the case that operators deploy as many satellites as are planned, the number of satellites above 10 deg elevation will increase significantly. And this is not even the total number of planned constellations.</a:t>
            </a:r>
          </a:p>
        </p:txBody>
      </p:sp>
    </p:spTree>
    <p:extLst>
      <p:ext uri="{BB962C8B-B14F-4D97-AF65-F5344CB8AC3E}">
        <p14:creationId xmlns:p14="http://schemas.microsoft.com/office/powerpoint/2010/main" val="2946670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a:t>Although I suppose you are all aware of the situation with the very large satellite constellations, I wanted us to do a little exercise to warm up.</a:t>
            </a:r>
          </a:p>
          <a:p>
            <a:pPr marL="158750" indent="0">
              <a:buNone/>
            </a:pPr>
            <a:r>
              <a:rPr lang="en-GB" dirty="0"/>
              <a:t>Imagine you are in South Africa (where SKA-Mid) is under construction, and you have a way to see where satellites are, (click) this is what we would see if we track the position of satellites above 10 deg elevation for 1 minute. Here you see the active satellites in 2018, before Starlink constellation was launched.  (click-click) when Starlink and </a:t>
            </a:r>
            <a:r>
              <a:rPr lang="en-GB" dirty="0" err="1"/>
              <a:t>oneweb</a:t>
            </a:r>
            <a:r>
              <a:rPr lang="en-GB" dirty="0"/>
              <a:t> are both deployed in full the number of satellites above 10 deg will increase by about 100. But of course there are many more constellations, and many much larger than these two, (click) like for example the </a:t>
            </a:r>
            <a:r>
              <a:rPr lang="en-GB" dirty="0" err="1"/>
              <a:t>Guowang</a:t>
            </a:r>
            <a:r>
              <a:rPr lang="en-GB" dirty="0"/>
              <a:t> Chinese constellation (</a:t>
            </a:r>
            <a:r>
              <a:rPr lang="en-GB" dirty="0" err="1"/>
              <a:t>clik</a:t>
            </a:r>
            <a:r>
              <a:rPr lang="en-GB" dirty="0"/>
              <a:t> </a:t>
            </a:r>
            <a:r>
              <a:rPr lang="en-GB" dirty="0" err="1"/>
              <a:t>clik</a:t>
            </a:r>
            <a:r>
              <a:rPr lang="en-GB" dirty="0"/>
              <a:t>) and the </a:t>
            </a:r>
            <a:r>
              <a:rPr lang="en-GB" dirty="0" err="1"/>
              <a:t>OneWEb</a:t>
            </a:r>
            <a:r>
              <a:rPr lang="en-GB" dirty="0"/>
              <a:t> phase 2 and Starlink phase 2. (click) so in the case that operators deploy as many satellites as are planned, the number of satellites above 10 deg elevation will increase significantly. And this is not even the total number of planned constellations.</a:t>
            </a:r>
          </a:p>
        </p:txBody>
      </p:sp>
    </p:spTree>
    <p:extLst>
      <p:ext uri="{BB962C8B-B14F-4D97-AF65-F5344CB8AC3E}">
        <p14:creationId xmlns:p14="http://schemas.microsoft.com/office/powerpoint/2010/main" val="4089296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5" name="Google Shape;15;p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
        <p:nvSpPr>
          <p:cNvPr id="16" name="Google Shape;16;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
        <p:nvSpPr>
          <p:cNvPr id="18" name="Google Shape;18;p6"/>
          <p:cNvSpPr txBox="1"/>
          <p:nvPr/>
        </p:nvSpPr>
        <p:spPr>
          <a:xfrm>
            <a:off x="3326673" y="6356349"/>
            <a:ext cx="4900749"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dirty="0">
                <a:solidFill>
                  <a:srgbClr val="888888"/>
                </a:solidFill>
              </a:rPr>
              <a:t>Swiss SKA days – 03/10/2022</a:t>
            </a:r>
            <a:endParaRPr sz="1400" b="0" i="0" u="none" strike="noStrike" cap="none" dirty="0">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alibri"/>
              <a:buNone/>
              <a:defRPr b="1">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1" name="Google Shape;21;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2" name="Google Shape;22;p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2" name="Google Shape;18;p6">
            <a:extLst>
              <a:ext uri="{FF2B5EF4-FFF2-40B4-BE49-F238E27FC236}">
                <a16:creationId xmlns:a16="http://schemas.microsoft.com/office/drawing/2014/main" id="{4419B7A5-D829-60B6-506C-5C2D4DE584C1}"/>
              </a:ext>
            </a:extLst>
          </p:cNvPr>
          <p:cNvSpPr txBox="1"/>
          <p:nvPr userDrawn="1"/>
        </p:nvSpPr>
        <p:spPr>
          <a:xfrm>
            <a:off x="3326673" y="6356349"/>
            <a:ext cx="4900749"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dirty="0">
                <a:solidFill>
                  <a:srgbClr val="888888"/>
                </a:solidFill>
              </a:rPr>
              <a:t>Swiss SKA days – 03/10/2022</a:t>
            </a:r>
            <a:endParaRPr sz="1400" b="0" i="0" u="none" strike="noStrike" cap="none" dirty="0">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7" name="Google Shape;27;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8" name="Google Shape;2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2" name="Google Shape;18;p6">
            <a:extLst>
              <a:ext uri="{FF2B5EF4-FFF2-40B4-BE49-F238E27FC236}">
                <a16:creationId xmlns:a16="http://schemas.microsoft.com/office/drawing/2014/main" id="{37A3232A-D9B5-6053-8A29-96A616F90EEC}"/>
              </a:ext>
            </a:extLst>
          </p:cNvPr>
          <p:cNvSpPr txBox="1"/>
          <p:nvPr userDrawn="1"/>
        </p:nvSpPr>
        <p:spPr>
          <a:xfrm>
            <a:off x="3326673" y="6356349"/>
            <a:ext cx="4900749"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dirty="0">
                <a:solidFill>
                  <a:srgbClr val="888888"/>
                </a:solidFill>
              </a:rPr>
              <a:t>Swiss SKA days – 03/10/2022</a:t>
            </a:r>
            <a:endParaRPr sz="1400" b="0" i="0" u="none" strike="noStrike" cap="none" dirty="0">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Photo - 2 Up white - numbered">
    <p:spTree>
      <p:nvGrpSpPr>
        <p:cNvPr id="1" name=""/>
        <p:cNvGrpSpPr/>
        <p:nvPr/>
      </p:nvGrpSpPr>
      <p:grpSpPr>
        <a:xfrm>
          <a:off x="0" y="0"/>
          <a:ext cx="0" cy="0"/>
          <a:chOff x="0" y="0"/>
          <a:chExt cx="0" cy="0"/>
        </a:xfrm>
      </p:grpSpPr>
      <p:sp>
        <p:nvSpPr>
          <p:cNvPr id="75" name="Body Level One…"/>
          <p:cNvSpPr txBox="1">
            <a:spLocks noGrp="1"/>
          </p:cNvSpPr>
          <p:nvPr>
            <p:ph type="body" sz="half" idx="1" hasCustomPrompt="1"/>
          </p:nvPr>
        </p:nvSpPr>
        <p:spPr>
          <a:xfrm>
            <a:off x="384037" y="1177394"/>
            <a:ext cx="5963350" cy="5120049"/>
          </a:xfrm>
          <a:prstGeom prst="rect">
            <a:avLst/>
          </a:prstGeom>
        </p:spPr>
        <p:txBody>
          <a:bodyPr anchor="t" anchorCtr="0"/>
          <a:lstStyle>
            <a:lvl1pPr>
              <a:buClr>
                <a:schemeClr val="accent1"/>
              </a:buClr>
              <a:defRPr>
                <a:solidFill>
                  <a:schemeClr val="accent2"/>
                </a:solidFill>
              </a:defRPr>
            </a:lvl1pPr>
            <a:lvl2pPr marL="762000" indent="-254000">
              <a:spcBef>
                <a:spcPts val="1800"/>
              </a:spcBef>
              <a:buClr>
                <a:schemeClr val="accent1"/>
              </a:buClr>
              <a:defRPr sz="2900">
                <a:solidFill>
                  <a:schemeClr val="accent2"/>
                </a:solidFill>
              </a:defRPr>
            </a:lvl2pPr>
            <a:lvl3pPr marL="1016000" indent="-254000">
              <a:spcBef>
                <a:spcPts val="1600"/>
              </a:spcBef>
              <a:buClr>
                <a:schemeClr val="accent1"/>
              </a:buClr>
              <a:defRPr sz="2600">
                <a:solidFill>
                  <a:schemeClr val="accent2"/>
                </a:solidFill>
              </a:defRPr>
            </a:lvl3pPr>
            <a:lvl4pPr marL="1270000" indent="-254000">
              <a:spcBef>
                <a:spcPts val="1400"/>
              </a:spcBef>
              <a:buClr>
                <a:schemeClr val="accent1"/>
              </a:buClr>
              <a:defRPr sz="2200">
                <a:solidFill>
                  <a:schemeClr val="accent2"/>
                </a:solidFill>
              </a:defRPr>
            </a:lvl4pPr>
            <a:lvl5pPr marL="1524000" indent="-254000">
              <a:spcBef>
                <a:spcPts val="1200"/>
              </a:spcBef>
              <a:buClr>
                <a:schemeClr val="accent1"/>
              </a:buClr>
              <a:defRPr sz="1600">
                <a:solidFill>
                  <a:schemeClr val="accent2"/>
                </a:solidFill>
              </a:defRPr>
            </a:lvl5pPr>
          </a:lstStyle>
          <a:p>
            <a:r>
              <a:rPr lang="en-GB" dirty="0"/>
              <a:t>Body Level One</a:t>
            </a:r>
          </a:p>
          <a:p>
            <a:pPr lvl="1"/>
            <a:r>
              <a:rPr lang="en-GB" dirty="0"/>
              <a:t>Body Level Two</a:t>
            </a:r>
          </a:p>
          <a:p>
            <a:pPr lvl="2"/>
            <a:r>
              <a:rPr lang="en-GB" dirty="0"/>
              <a:t>Body Level Three</a:t>
            </a:r>
          </a:p>
          <a:p>
            <a:pPr lvl="3"/>
            <a:r>
              <a:rPr lang="en-GB" dirty="0"/>
              <a:t>Body Level Four</a:t>
            </a:r>
          </a:p>
          <a:p>
            <a:pPr lvl="4"/>
            <a:r>
              <a:rPr lang="en-GB" dirty="0"/>
              <a:t>Body Level Five</a:t>
            </a:r>
          </a:p>
        </p:txBody>
      </p:sp>
      <p:sp>
        <p:nvSpPr>
          <p:cNvPr id="76" name="Title Text"/>
          <p:cNvSpPr txBox="1">
            <a:spLocks noGrp="1"/>
          </p:cNvSpPr>
          <p:nvPr>
            <p:ph type="title" hasCustomPrompt="1"/>
          </p:nvPr>
        </p:nvSpPr>
        <p:spPr>
          <a:xfrm>
            <a:off x="381000" y="175727"/>
            <a:ext cx="5966387" cy="948978"/>
          </a:xfrm>
          <a:prstGeom prst="rect">
            <a:avLst/>
          </a:prstGeom>
        </p:spPr>
        <p:txBody>
          <a:bodyPr>
            <a:noAutofit/>
          </a:bodyPr>
          <a:lstStyle>
            <a:lvl1pPr>
              <a:defRPr/>
            </a:lvl1pPr>
          </a:lstStyle>
          <a:p>
            <a:r>
              <a:rPr lang="en-GB" dirty="0"/>
              <a:t>Title Text</a:t>
            </a:r>
          </a:p>
        </p:txBody>
      </p:sp>
      <p:sp>
        <p:nvSpPr>
          <p:cNvPr id="80" name="Caption for image above, Lorem ipsum dolor sit amet, consectetur adipiscing elit. Morbi dapibus lorem nec tincidunt dapibus."/>
          <p:cNvSpPr txBox="1">
            <a:spLocks noGrp="1"/>
          </p:cNvSpPr>
          <p:nvPr>
            <p:ph type="body" sz="quarter" idx="23" hasCustomPrompt="1"/>
          </p:nvPr>
        </p:nvSpPr>
        <p:spPr>
          <a:xfrm>
            <a:off x="6701746" y="2769716"/>
            <a:ext cx="5135448" cy="359073"/>
          </a:xfrm>
          <a:prstGeom prst="rect">
            <a:avLst/>
          </a:prstGeom>
        </p:spPr>
        <p:txBody>
          <a:bodyPr anchor="t">
            <a:noAutofit/>
          </a:bodyPr>
          <a:lstStyle>
            <a:lvl1pPr marL="0" indent="0">
              <a:spcBef>
                <a:spcPts val="0"/>
              </a:spcBef>
              <a:buClr>
                <a:srgbClr val="E50869"/>
              </a:buClr>
              <a:buSzTx/>
              <a:buNone/>
              <a:defRPr sz="1000">
                <a:solidFill>
                  <a:srgbClr val="535353"/>
                </a:solidFill>
              </a:defRPr>
            </a:lvl1pPr>
          </a:lstStyle>
          <a:p>
            <a:r>
              <a:rPr lang="en-GB" dirty="0"/>
              <a:t>Caption for image above, Lorem ipsum dolor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Morbi </a:t>
            </a:r>
            <a:r>
              <a:rPr lang="en-GB" dirty="0" err="1"/>
              <a:t>dapibus</a:t>
            </a:r>
            <a:r>
              <a:rPr lang="en-GB" dirty="0"/>
              <a:t> lorem </a:t>
            </a:r>
            <a:r>
              <a:rPr lang="en-GB" dirty="0" err="1"/>
              <a:t>nec</a:t>
            </a:r>
            <a:r>
              <a:rPr lang="en-GB" dirty="0"/>
              <a:t> </a:t>
            </a:r>
            <a:r>
              <a:rPr lang="en-GB" dirty="0" err="1"/>
              <a:t>tincidunt</a:t>
            </a:r>
            <a:r>
              <a:rPr lang="en-GB" dirty="0"/>
              <a:t> </a:t>
            </a:r>
            <a:r>
              <a:rPr lang="en-GB" dirty="0" err="1"/>
              <a:t>dapibus</a:t>
            </a:r>
            <a:r>
              <a:rPr lang="en-GB" dirty="0"/>
              <a:t>.</a:t>
            </a:r>
          </a:p>
        </p:txBody>
      </p:sp>
      <p:sp>
        <p:nvSpPr>
          <p:cNvPr id="81" name="Caption for image above, Lorem ipsum dolor sit amet, consectetur adipiscing elit. Morbi dapibus lorem nec tincidunt dapibus."/>
          <p:cNvSpPr txBox="1">
            <a:spLocks noGrp="1"/>
          </p:cNvSpPr>
          <p:nvPr>
            <p:ph type="body" sz="quarter" idx="24" hasCustomPrompt="1"/>
          </p:nvPr>
        </p:nvSpPr>
        <p:spPr>
          <a:xfrm>
            <a:off x="6701746" y="6071540"/>
            <a:ext cx="5135448" cy="359073"/>
          </a:xfrm>
          <a:prstGeom prst="rect">
            <a:avLst/>
          </a:prstGeom>
        </p:spPr>
        <p:txBody>
          <a:bodyPr anchor="t">
            <a:noAutofit/>
          </a:bodyPr>
          <a:lstStyle>
            <a:lvl1pPr marL="0" indent="0">
              <a:spcBef>
                <a:spcPts val="0"/>
              </a:spcBef>
              <a:buClr>
                <a:srgbClr val="E50869"/>
              </a:buClr>
              <a:buSzTx/>
              <a:buNone/>
              <a:defRPr sz="1000">
                <a:solidFill>
                  <a:srgbClr val="535353"/>
                </a:solidFill>
              </a:defRPr>
            </a:lvl1pPr>
          </a:lstStyle>
          <a:p>
            <a:r>
              <a:rPr lang="en-GB" dirty="0"/>
              <a:t>Caption for image above, Lorem ipsum dolor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Morbi </a:t>
            </a:r>
            <a:r>
              <a:rPr lang="en-GB" dirty="0" err="1"/>
              <a:t>dapibus</a:t>
            </a:r>
            <a:r>
              <a:rPr lang="en-GB" dirty="0"/>
              <a:t> lorem </a:t>
            </a:r>
            <a:r>
              <a:rPr lang="en-GB" dirty="0" err="1"/>
              <a:t>nec</a:t>
            </a:r>
            <a:r>
              <a:rPr lang="en-GB" dirty="0"/>
              <a:t> </a:t>
            </a:r>
            <a:r>
              <a:rPr lang="en-GB" dirty="0" err="1"/>
              <a:t>tincidunt</a:t>
            </a:r>
            <a:r>
              <a:rPr lang="en-GB" dirty="0"/>
              <a:t> </a:t>
            </a:r>
            <a:r>
              <a:rPr lang="en-GB" dirty="0" err="1"/>
              <a:t>dapibus</a:t>
            </a:r>
            <a:r>
              <a:rPr lang="en-GB" dirty="0"/>
              <a:t>.</a:t>
            </a:r>
          </a:p>
        </p:txBody>
      </p:sp>
      <p:sp>
        <p:nvSpPr>
          <p:cNvPr id="11" name="Content Placeholder 2">
            <a:extLst>
              <a:ext uri="{FF2B5EF4-FFF2-40B4-BE49-F238E27FC236}">
                <a16:creationId xmlns:a16="http://schemas.microsoft.com/office/drawing/2014/main" id="{84B417AD-8007-6341-8077-C8AB782B8450}"/>
              </a:ext>
            </a:extLst>
          </p:cNvPr>
          <p:cNvSpPr>
            <a:spLocks noGrp="1"/>
          </p:cNvSpPr>
          <p:nvPr>
            <p:ph sz="quarter" idx="26"/>
          </p:nvPr>
        </p:nvSpPr>
        <p:spPr>
          <a:xfrm>
            <a:off x="6701746" y="3482681"/>
            <a:ext cx="5135448" cy="2600325"/>
          </a:xfrm>
        </p:spPr>
        <p:txBody>
          <a:bodyPr/>
          <a:lstStyle/>
          <a:p>
            <a:pPr lvl="0"/>
            <a:r>
              <a:rPr lang="en-US" dirty="0"/>
              <a:t>Click to edit Master text styles</a:t>
            </a:r>
          </a:p>
        </p:txBody>
      </p:sp>
      <p:sp>
        <p:nvSpPr>
          <p:cNvPr id="12" name="Content Placeholder 2">
            <a:extLst>
              <a:ext uri="{FF2B5EF4-FFF2-40B4-BE49-F238E27FC236}">
                <a16:creationId xmlns:a16="http://schemas.microsoft.com/office/drawing/2014/main" id="{1AA9D0A4-E9AA-714D-A021-5001D46C5DF1}"/>
              </a:ext>
            </a:extLst>
          </p:cNvPr>
          <p:cNvSpPr>
            <a:spLocks noGrp="1"/>
          </p:cNvSpPr>
          <p:nvPr>
            <p:ph sz="quarter" idx="27"/>
          </p:nvPr>
        </p:nvSpPr>
        <p:spPr>
          <a:xfrm>
            <a:off x="6701746" y="164805"/>
            <a:ext cx="5135448" cy="2600325"/>
          </a:xfrm>
        </p:spPr>
        <p:txBody>
          <a:bodyPr/>
          <a:lstStyle/>
          <a:p>
            <a:pPr lvl="0"/>
            <a:r>
              <a:rPr lang="en-US" dirty="0"/>
              <a:t>Click to edit Master text styles</a:t>
            </a:r>
          </a:p>
        </p:txBody>
      </p:sp>
      <p:sp>
        <p:nvSpPr>
          <p:cNvPr id="3" name="Slide Number Placeholder 2">
            <a:extLst>
              <a:ext uri="{FF2B5EF4-FFF2-40B4-BE49-F238E27FC236}">
                <a16:creationId xmlns:a16="http://schemas.microsoft.com/office/drawing/2014/main" id="{B6035F91-433E-4F10-A6E2-96D2B47BBDB8}"/>
              </a:ext>
            </a:extLst>
          </p:cNvPr>
          <p:cNvSpPr>
            <a:spLocks noGrp="1"/>
          </p:cNvSpPr>
          <p:nvPr>
            <p:ph type="sldNum" sz="quarter" idx="28"/>
          </p:nvPr>
        </p:nvSpPr>
        <p:spPr/>
        <p:txBody>
          <a:bodyPr/>
          <a:lstStyle/>
          <a:p>
            <a:fld id="{86CB4B4D-7CA3-9044-876B-883B54F8677D}" type="slidenum">
              <a:rPr lang="en-GB" smtClean="0"/>
              <a:pPr/>
              <a:t>‹#›</a:t>
            </a:fld>
            <a:endParaRPr lang="en-GB" dirty="0"/>
          </a:p>
        </p:txBody>
      </p:sp>
      <p:sp>
        <p:nvSpPr>
          <p:cNvPr id="2" name="Google Shape;18;p6">
            <a:extLst>
              <a:ext uri="{FF2B5EF4-FFF2-40B4-BE49-F238E27FC236}">
                <a16:creationId xmlns:a16="http://schemas.microsoft.com/office/drawing/2014/main" id="{AB4DE979-2A62-5E69-3FE4-B22E3D09420B}"/>
              </a:ext>
            </a:extLst>
          </p:cNvPr>
          <p:cNvSpPr txBox="1"/>
          <p:nvPr userDrawn="1"/>
        </p:nvSpPr>
        <p:spPr>
          <a:xfrm>
            <a:off x="3326673" y="6356349"/>
            <a:ext cx="4900749"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dirty="0">
                <a:solidFill>
                  <a:srgbClr val="888888"/>
                </a:solidFill>
              </a:rPr>
              <a:t>Swiss SKA days – 03/10/2022</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307625101"/>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10" name="Google Shape;10;p5"/>
          <p:cNvSpPr txBox="1">
            <a:spLocks noGrp="1"/>
          </p:cNvSpPr>
          <p:nvPr>
            <p:ph type="ftr" idx="11"/>
          </p:nvPr>
        </p:nvSpPr>
        <p:spPr>
          <a:xfrm>
            <a:off x="3252651" y="6356350"/>
            <a:ext cx="4900749"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11" name="Google Shape;11;p5"/>
          <p:cNvPicPr preferRelativeResize="0"/>
          <p:nvPr/>
        </p:nvPicPr>
        <p:blipFill rotWithShape="1">
          <a:blip r:embed="rId6">
            <a:alphaModFix amt="70000"/>
          </a:blip>
          <a:srcRect/>
          <a:stretch/>
        </p:blipFill>
        <p:spPr>
          <a:xfrm>
            <a:off x="0" y="0"/>
            <a:ext cx="12192000" cy="6858000"/>
          </a:xfrm>
          <a:prstGeom prst="rect">
            <a:avLst/>
          </a:prstGeom>
          <a:noFill/>
          <a:ln>
            <a:noFill/>
          </a:ln>
        </p:spPr>
      </p:pic>
      <p:pic>
        <p:nvPicPr>
          <p:cNvPr id="12" name="Google Shape;12;p5"/>
          <p:cNvPicPr preferRelativeResize="0"/>
          <p:nvPr/>
        </p:nvPicPr>
        <p:blipFill rotWithShape="1">
          <a:blip r:embed="rId7">
            <a:alphaModFix/>
          </a:blip>
          <a:srcRect/>
          <a:stretch/>
        </p:blipFill>
        <p:spPr>
          <a:xfrm>
            <a:off x="9980421" y="42874"/>
            <a:ext cx="2156468" cy="26892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6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hyperlink" Target="https://cps.iau.or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mailto:info@iau.cps.org"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hyperlink" Target="mailto:Federico.divruno@skao.int" TargetMode="External"/><Relationship Id="rId4" Type="http://schemas.openxmlformats.org/officeDocument/2006/relationships/hyperlink" Target="https://cps.iau.org/"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5.jp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
          <p:cNvSpPr txBox="1">
            <a:spLocks noGrp="1"/>
          </p:cNvSpPr>
          <p:nvPr>
            <p:ph type="ctrTitle"/>
          </p:nvPr>
        </p:nvSpPr>
        <p:spPr>
          <a:xfrm>
            <a:off x="497841" y="725365"/>
            <a:ext cx="9144000" cy="3971335"/>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GB" b="1" dirty="0"/>
              <a:t>IAU Centre for the Protection of the Dark and Quiet Sky from Satellite Constellation Interference</a:t>
            </a:r>
            <a:endParaRPr b="1" dirty="0"/>
          </a:p>
          <a:p>
            <a:pPr marL="0" lvl="0" indent="0" algn="ctr" rtl="0">
              <a:lnSpc>
                <a:spcPct val="90000"/>
              </a:lnSpc>
              <a:spcBef>
                <a:spcPts val="0"/>
              </a:spcBef>
              <a:spcAft>
                <a:spcPts val="0"/>
              </a:spcAft>
              <a:buClr>
                <a:schemeClr val="dk1"/>
              </a:buClr>
              <a:buSzPct val="100000"/>
              <a:buFont typeface="Calibri"/>
              <a:buNone/>
            </a:pPr>
            <a:r>
              <a:rPr lang="en-GB" b="1" dirty="0"/>
              <a:t>(IAU </a:t>
            </a:r>
            <a:r>
              <a:rPr lang="en-GB" b="1" dirty="0">
                <a:latin typeface="Calibri"/>
                <a:ea typeface="Calibri"/>
                <a:cs typeface="Calibri"/>
                <a:sym typeface="Calibri"/>
              </a:rPr>
              <a:t>CPS)</a:t>
            </a:r>
            <a:endParaRPr dirty="0"/>
          </a:p>
        </p:txBody>
      </p:sp>
      <p:sp>
        <p:nvSpPr>
          <p:cNvPr id="103" name="Google Shape;103;p1"/>
          <p:cNvSpPr txBox="1">
            <a:spLocks noGrp="1"/>
          </p:cNvSpPr>
          <p:nvPr>
            <p:ph type="subTitle" idx="1"/>
          </p:nvPr>
        </p:nvSpPr>
        <p:spPr>
          <a:xfrm>
            <a:off x="2315308" y="4824047"/>
            <a:ext cx="4846027" cy="1650524"/>
          </a:xfrm>
          <a:prstGeom prst="rect">
            <a:avLst/>
          </a:prstGeom>
          <a:noFill/>
          <a:ln>
            <a:noFill/>
          </a:ln>
        </p:spPr>
        <p:txBody>
          <a:bodyPr spcFirstLastPara="1" wrap="square" lIns="91425" tIns="45700" rIns="91425" bIns="45700" anchor="t" anchorCtr="0">
            <a:normAutofit fontScale="92500" lnSpcReduction="20000"/>
          </a:bodyPr>
          <a:lstStyle/>
          <a:p>
            <a:pPr marL="0" lvl="0" indent="0" algn="ctr" rtl="0">
              <a:lnSpc>
                <a:spcPct val="90000"/>
              </a:lnSpc>
              <a:spcBef>
                <a:spcPts val="0"/>
              </a:spcBef>
              <a:spcAft>
                <a:spcPts val="0"/>
              </a:spcAft>
              <a:buClr>
                <a:schemeClr val="dk1"/>
              </a:buClr>
              <a:buSzPts val="2400"/>
              <a:buNone/>
            </a:pPr>
            <a:endParaRPr dirty="0"/>
          </a:p>
          <a:p>
            <a:pPr marL="0" lvl="0" indent="0" algn="ctr" rtl="0">
              <a:lnSpc>
                <a:spcPct val="90000"/>
              </a:lnSpc>
              <a:spcBef>
                <a:spcPts val="1000"/>
              </a:spcBef>
              <a:spcAft>
                <a:spcPts val="0"/>
              </a:spcAft>
              <a:buClr>
                <a:schemeClr val="dk1"/>
              </a:buClr>
              <a:buSzPts val="2400"/>
              <a:buNone/>
            </a:pPr>
            <a:r>
              <a:rPr lang="en-GB" sz="3000" dirty="0"/>
              <a:t>Federico Di Vruno</a:t>
            </a:r>
          </a:p>
          <a:p>
            <a:pPr marL="0" lvl="0" indent="0" algn="ctr" rtl="0">
              <a:lnSpc>
                <a:spcPct val="90000"/>
              </a:lnSpc>
              <a:spcBef>
                <a:spcPts val="1000"/>
              </a:spcBef>
              <a:spcAft>
                <a:spcPts val="0"/>
              </a:spcAft>
              <a:buClr>
                <a:schemeClr val="dk1"/>
              </a:buClr>
              <a:buSzPts val="2400"/>
              <a:buNone/>
            </a:pPr>
            <a:r>
              <a:rPr lang="en-GB" sz="3000" dirty="0"/>
              <a:t>SKAO Spectrum Manager </a:t>
            </a:r>
            <a:endParaRPr sz="3000" dirty="0"/>
          </a:p>
          <a:p>
            <a:pPr marL="0" lvl="0" indent="0" algn="ctr" rtl="0">
              <a:lnSpc>
                <a:spcPct val="90000"/>
              </a:lnSpc>
              <a:spcBef>
                <a:spcPts val="1000"/>
              </a:spcBef>
              <a:spcAft>
                <a:spcPts val="0"/>
              </a:spcAft>
              <a:buClr>
                <a:schemeClr val="dk1"/>
              </a:buClr>
              <a:buSzPts val="2400"/>
              <a:buNone/>
            </a:pPr>
            <a:r>
              <a:rPr lang="en-GB" dirty="0"/>
              <a:t>Co-Director IAU CPS</a:t>
            </a:r>
            <a:endParaRPr dirty="0"/>
          </a:p>
        </p:txBody>
      </p:sp>
      <p:sp>
        <p:nvSpPr>
          <p:cNvPr id="2" name="Google Shape;103;p1">
            <a:extLst>
              <a:ext uri="{FF2B5EF4-FFF2-40B4-BE49-F238E27FC236}">
                <a16:creationId xmlns:a16="http://schemas.microsoft.com/office/drawing/2014/main" id="{E59F4759-2479-0BE0-E0C6-A8F0264293C2}"/>
              </a:ext>
            </a:extLst>
          </p:cNvPr>
          <p:cNvSpPr txBox="1">
            <a:spLocks/>
          </p:cNvSpPr>
          <p:nvPr/>
        </p:nvSpPr>
        <p:spPr>
          <a:xfrm>
            <a:off x="8200978" y="5216769"/>
            <a:ext cx="4005286" cy="1216771"/>
          </a:xfrm>
          <a:prstGeom prst="rect">
            <a:avLst/>
          </a:prstGeom>
          <a:noFill/>
          <a:ln>
            <a:noFill/>
          </a:ln>
        </p:spPr>
        <p:txBody>
          <a:bodyPr spcFirstLastPara="1" wrap="square" lIns="91425" tIns="45700" rIns="91425" bIns="45700" anchor="t" anchorCtr="0">
            <a:normAutofit fontScale="62500" lnSpcReduction="20000"/>
          </a:bodyPr>
          <a:lstStyle>
            <a:defPPr marR="0" lvl="0" algn="l" rtl="0">
              <a:lnSpc>
                <a:spcPct val="100000"/>
              </a:lnSpc>
              <a:spcBef>
                <a:spcPts val="0"/>
              </a:spcBef>
              <a:spcAft>
                <a:spcPts val="0"/>
              </a:spcAft>
            </a:defPPr>
            <a:lvl1pPr marL="457200" marR="0" lvl="0" indent="-40640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381000"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35560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spcBef>
                <a:spcPts val="0"/>
              </a:spcBef>
            </a:pPr>
            <a:endParaRPr lang="en-GB" dirty="0"/>
          </a:p>
          <a:p>
            <a:pPr marL="0" indent="0"/>
            <a:r>
              <a:rPr lang="en-GB" sz="3000" dirty="0"/>
              <a:t>In collaboration with:</a:t>
            </a:r>
          </a:p>
          <a:p>
            <a:pPr marL="0" indent="0"/>
            <a:r>
              <a:rPr lang="en-GB" dirty="0"/>
              <a:t>Connie Walker (Co-Director IAU CPS)</a:t>
            </a:r>
          </a:p>
          <a:p>
            <a:pPr marL="0" indent="0"/>
            <a:r>
              <a:rPr lang="en-GB" dirty="0"/>
              <a:t>Piero </a:t>
            </a:r>
            <a:r>
              <a:rPr lang="en-GB" dirty="0" err="1"/>
              <a:t>Benvenutti</a:t>
            </a:r>
            <a:r>
              <a:rPr lang="en-GB" dirty="0"/>
              <a:t> (Director IAU CPS)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7C02C-65E3-8488-B17B-D366D86E584A}"/>
              </a:ext>
            </a:extLst>
          </p:cNvPr>
          <p:cNvSpPr>
            <a:spLocks noGrp="1"/>
          </p:cNvSpPr>
          <p:nvPr>
            <p:ph type="title"/>
          </p:nvPr>
        </p:nvSpPr>
        <p:spPr>
          <a:xfrm>
            <a:off x="704117" y="19050"/>
            <a:ext cx="10515600" cy="1325563"/>
          </a:xfrm>
        </p:spPr>
        <p:txBody>
          <a:bodyPr/>
          <a:lstStyle/>
          <a:p>
            <a:r>
              <a:rPr lang="en-GB" dirty="0"/>
              <a:t>Effects of mega-constellations</a:t>
            </a:r>
          </a:p>
        </p:txBody>
      </p:sp>
      <p:sp>
        <p:nvSpPr>
          <p:cNvPr id="3" name="Text Placeholder 2">
            <a:extLst>
              <a:ext uri="{FF2B5EF4-FFF2-40B4-BE49-F238E27FC236}">
                <a16:creationId xmlns:a16="http://schemas.microsoft.com/office/drawing/2014/main" id="{6C6F2237-063D-A59B-1F8C-C121E47990B9}"/>
              </a:ext>
            </a:extLst>
          </p:cNvPr>
          <p:cNvSpPr>
            <a:spLocks noGrp="1"/>
          </p:cNvSpPr>
          <p:nvPr>
            <p:ph type="body" idx="1"/>
          </p:nvPr>
        </p:nvSpPr>
        <p:spPr>
          <a:xfrm>
            <a:off x="30773" y="1253331"/>
            <a:ext cx="9075127" cy="1857467"/>
          </a:xfrm>
        </p:spPr>
        <p:txBody>
          <a:bodyPr/>
          <a:lstStyle/>
          <a:p>
            <a:pPr marL="114300" indent="0">
              <a:buNone/>
            </a:pPr>
            <a:r>
              <a:rPr lang="en-GB" b="1" dirty="0"/>
              <a:t>Illuminated satellites can affect the Night Sky</a:t>
            </a:r>
          </a:p>
          <a:p>
            <a:pPr lvl="1"/>
            <a:r>
              <a:rPr lang="en-GB" dirty="0"/>
              <a:t>Professional Astronomy</a:t>
            </a:r>
          </a:p>
          <a:p>
            <a:pPr lvl="1"/>
            <a:r>
              <a:rPr lang="en-GB" dirty="0"/>
              <a:t>Nature</a:t>
            </a:r>
          </a:p>
          <a:p>
            <a:pPr lvl="1"/>
            <a:r>
              <a:rPr lang="en-GB" dirty="0"/>
              <a:t>Tourism </a:t>
            </a:r>
            <a:endParaRPr lang="en-GB" b="1" dirty="0"/>
          </a:p>
          <a:p>
            <a:endParaRPr lang="en-GB" dirty="0"/>
          </a:p>
        </p:txBody>
      </p:sp>
      <p:sp>
        <p:nvSpPr>
          <p:cNvPr id="6" name="Text Placeholder 2">
            <a:extLst>
              <a:ext uri="{FF2B5EF4-FFF2-40B4-BE49-F238E27FC236}">
                <a16:creationId xmlns:a16="http://schemas.microsoft.com/office/drawing/2014/main" id="{B8C4C93A-7E0F-A5EE-EA2D-9F239757FB49}"/>
              </a:ext>
            </a:extLst>
          </p:cNvPr>
          <p:cNvSpPr txBox="1">
            <a:spLocks/>
          </p:cNvSpPr>
          <p:nvPr/>
        </p:nvSpPr>
        <p:spPr>
          <a:xfrm>
            <a:off x="3436327" y="1739229"/>
            <a:ext cx="9075127" cy="137156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lvl="1"/>
            <a:r>
              <a:rPr lang="en-GB" dirty="0"/>
              <a:t>Astro-photography</a:t>
            </a:r>
          </a:p>
          <a:p>
            <a:pPr lvl="1"/>
            <a:r>
              <a:rPr lang="en-GB" dirty="0"/>
              <a:t>Amateur astronomy</a:t>
            </a:r>
          </a:p>
          <a:p>
            <a:pPr lvl="1"/>
            <a:r>
              <a:rPr lang="en-GB" dirty="0"/>
              <a:t>Cultural heritage</a:t>
            </a:r>
          </a:p>
          <a:p>
            <a:pPr marL="571500" lvl="1" indent="0">
              <a:buFont typeface="Arial"/>
              <a:buNone/>
            </a:pPr>
            <a:endParaRPr lang="en-GB" dirty="0"/>
          </a:p>
          <a:p>
            <a:pPr lvl="1"/>
            <a:endParaRPr lang="en-GB" dirty="0"/>
          </a:p>
          <a:p>
            <a:endParaRPr lang="en-GB" b="1" dirty="0"/>
          </a:p>
          <a:p>
            <a:endParaRPr lang="en-GB" dirty="0"/>
          </a:p>
        </p:txBody>
      </p:sp>
      <p:pic>
        <p:nvPicPr>
          <p:cNvPr id="8" name="Picture 2">
            <a:extLst>
              <a:ext uri="{FF2B5EF4-FFF2-40B4-BE49-F238E27FC236}">
                <a16:creationId xmlns:a16="http://schemas.microsoft.com/office/drawing/2014/main" id="{200EC324-24E4-CB4D-50E3-21E0694F52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7707" y="3327664"/>
            <a:ext cx="2827340" cy="333810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324F372-41A6-6940-A1EE-C5E8BEB1B2C5}"/>
              </a:ext>
            </a:extLst>
          </p:cNvPr>
          <p:cNvSpPr txBox="1"/>
          <p:nvPr/>
        </p:nvSpPr>
        <p:spPr>
          <a:xfrm>
            <a:off x="1950416" y="6389240"/>
            <a:ext cx="2780282" cy="215444"/>
          </a:xfrm>
          <a:prstGeom prst="rect">
            <a:avLst/>
          </a:prstGeom>
          <a:noFill/>
        </p:spPr>
        <p:txBody>
          <a:bodyPr wrap="square">
            <a:spAutoFit/>
          </a:bodyPr>
          <a:lstStyle/>
          <a:p>
            <a:r>
              <a:rPr lang="en-GB" sz="800" b="0" i="0" dirty="0">
                <a:solidFill>
                  <a:schemeClr val="bg1"/>
                </a:solidFill>
                <a:effectLst/>
                <a:latin typeface="basel-neue"/>
              </a:rPr>
              <a:t>Source: Victoria Girgis/Lowell Observatory</a:t>
            </a:r>
            <a:endParaRPr lang="en-GB" sz="800" dirty="0">
              <a:solidFill>
                <a:schemeClr val="bg1"/>
              </a:solidFill>
            </a:endParaRPr>
          </a:p>
        </p:txBody>
      </p:sp>
      <p:pic>
        <p:nvPicPr>
          <p:cNvPr id="11" name="Picture 10">
            <a:extLst>
              <a:ext uri="{FF2B5EF4-FFF2-40B4-BE49-F238E27FC236}">
                <a16:creationId xmlns:a16="http://schemas.microsoft.com/office/drawing/2014/main" id="{D5C9DC89-3A2D-B9CA-B162-A58DD223A854}"/>
              </a:ext>
            </a:extLst>
          </p:cNvPr>
          <p:cNvPicPr>
            <a:picLocks noChangeAspect="1"/>
          </p:cNvPicPr>
          <p:nvPr/>
        </p:nvPicPr>
        <p:blipFill>
          <a:blip r:embed="rId4"/>
          <a:stretch>
            <a:fillRect/>
          </a:stretch>
        </p:blipFill>
        <p:spPr>
          <a:xfrm>
            <a:off x="7090992" y="3018451"/>
            <a:ext cx="4675234" cy="3463136"/>
          </a:xfrm>
          <a:prstGeom prst="rect">
            <a:avLst/>
          </a:prstGeom>
        </p:spPr>
      </p:pic>
    </p:spTree>
    <p:extLst>
      <p:ext uri="{BB962C8B-B14F-4D97-AF65-F5344CB8AC3E}">
        <p14:creationId xmlns:p14="http://schemas.microsoft.com/office/powerpoint/2010/main" val="2360316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7C02C-65E3-8488-B17B-D366D86E584A}"/>
              </a:ext>
            </a:extLst>
          </p:cNvPr>
          <p:cNvSpPr>
            <a:spLocks noGrp="1"/>
          </p:cNvSpPr>
          <p:nvPr>
            <p:ph type="title"/>
          </p:nvPr>
        </p:nvSpPr>
        <p:spPr>
          <a:xfrm>
            <a:off x="704117" y="19050"/>
            <a:ext cx="10515600" cy="1325563"/>
          </a:xfrm>
        </p:spPr>
        <p:txBody>
          <a:bodyPr/>
          <a:lstStyle/>
          <a:p>
            <a:r>
              <a:rPr lang="en-GB" dirty="0"/>
              <a:t>Effects of mega-constellations</a:t>
            </a:r>
          </a:p>
        </p:txBody>
      </p:sp>
      <p:sp>
        <p:nvSpPr>
          <p:cNvPr id="3" name="Text Placeholder 2">
            <a:extLst>
              <a:ext uri="{FF2B5EF4-FFF2-40B4-BE49-F238E27FC236}">
                <a16:creationId xmlns:a16="http://schemas.microsoft.com/office/drawing/2014/main" id="{6C6F2237-063D-A59B-1F8C-C121E47990B9}"/>
              </a:ext>
            </a:extLst>
          </p:cNvPr>
          <p:cNvSpPr>
            <a:spLocks noGrp="1"/>
          </p:cNvSpPr>
          <p:nvPr>
            <p:ph type="body" idx="1"/>
          </p:nvPr>
        </p:nvSpPr>
        <p:spPr>
          <a:xfrm>
            <a:off x="30773" y="1253331"/>
            <a:ext cx="9075127" cy="4351338"/>
          </a:xfrm>
        </p:spPr>
        <p:txBody>
          <a:bodyPr/>
          <a:lstStyle/>
          <a:p>
            <a:pPr marL="114300" indent="0">
              <a:buNone/>
            </a:pPr>
            <a:r>
              <a:rPr lang="en-GB" b="1" dirty="0"/>
              <a:t>Radio emissions from satellites can affect Radio Astronomy</a:t>
            </a:r>
          </a:p>
          <a:p>
            <a:pPr lvl="1"/>
            <a:r>
              <a:rPr lang="en-GB" dirty="0"/>
              <a:t>Strong signals (beam to beam illumination)</a:t>
            </a:r>
          </a:p>
          <a:p>
            <a:pPr lvl="1"/>
            <a:r>
              <a:rPr lang="en-GB" dirty="0"/>
              <a:t>Protected radio astronomy bands</a:t>
            </a:r>
          </a:p>
          <a:p>
            <a:pPr lvl="1"/>
            <a:r>
              <a:rPr lang="en-GB" dirty="0"/>
              <a:t>Wideband observations in Radio Quiet Zones</a:t>
            </a:r>
          </a:p>
          <a:p>
            <a:pPr lvl="1"/>
            <a:r>
              <a:rPr lang="en-GB" dirty="0"/>
              <a:t>Aggregated noise background for CMB</a:t>
            </a:r>
          </a:p>
          <a:p>
            <a:pPr lvl="1"/>
            <a:endParaRPr lang="en-GB" dirty="0"/>
          </a:p>
          <a:p>
            <a:endParaRPr lang="en-GB" dirty="0"/>
          </a:p>
        </p:txBody>
      </p:sp>
      <p:pic>
        <p:nvPicPr>
          <p:cNvPr id="4" name="Picture 3">
            <a:extLst>
              <a:ext uri="{FF2B5EF4-FFF2-40B4-BE49-F238E27FC236}">
                <a16:creationId xmlns:a16="http://schemas.microsoft.com/office/drawing/2014/main" id="{4108E5CF-A2BF-7A5A-DE15-61DB1E97CAB6}"/>
              </a:ext>
            </a:extLst>
          </p:cNvPr>
          <p:cNvPicPr>
            <a:picLocks noChangeAspect="1"/>
          </p:cNvPicPr>
          <p:nvPr/>
        </p:nvPicPr>
        <p:blipFill>
          <a:blip r:embed="rId3"/>
          <a:stretch>
            <a:fillRect/>
          </a:stretch>
        </p:blipFill>
        <p:spPr>
          <a:xfrm>
            <a:off x="924731" y="3516492"/>
            <a:ext cx="4761803" cy="2739193"/>
          </a:xfrm>
          <a:prstGeom prst="rect">
            <a:avLst/>
          </a:prstGeom>
          <a:ln>
            <a:solidFill>
              <a:schemeClr val="tx1"/>
            </a:solidFill>
          </a:ln>
        </p:spPr>
      </p:pic>
      <p:sp>
        <p:nvSpPr>
          <p:cNvPr id="5" name="Text Placeholder 3">
            <a:extLst>
              <a:ext uri="{FF2B5EF4-FFF2-40B4-BE49-F238E27FC236}">
                <a16:creationId xmlns:a16="http://schemas.microsoft.com/office/drawing/2014/main" id="{9A71D75D-C670-2EFF-53DA-E5B614F9726C}"/>
              </a:ext>
            </a:extLst>
          </p:cNvPr>
          <p:cNvSpPr txBox="1">
            <a:spLocks/>
          </p:cNvSpPr>
          <p:nvPr/>
        </p:nvSpPr>
        <p:spPr>
          <a:xfrm>
            <a:off x="7038087" y="5680587"/>
            <a:ext cx="2877869" cy="81343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dirty="0"/>
              <a:t>Observation with QUIJOTE in 2012 showing GEO satellites as a string of pearls in 10 GHz. Source Bob Watson/Mike Peel</a:t>
            </a:r>
          </a:p>
        </p:txBody>
      </p:sp>
      <p:pic>
        <p:nvPicPr>
          <p:cNvPr id="7" name="Picture 6" descr="A picture containing diagram&#10;&#10;Description automatically generated">
            <a:extLst>
              <a:ext uri="{FF2B5EF4-FFF2-40B4-BE49-F238E27FC236}">
                <a16:creationId xmlns:a16="http://schemas.microsoft.com/office/drawing/2014/main" id="{A6DE1529-AFF0-38CC-8127-1A95FA8DC7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6157" y="2999045"/>
            <a:ext cx="2810978" cy="2605624"/>
          </a:xfrm>
          <a:prstGeom prst="rect">
            <a:avLst/>
          </a:prstGeom>
        </p:spPr>
      </p:pic>
      <p:sp>
        <p:nvSpPr>
          <p:cNvPr id="12" name="TextBox 11">
            <a:extLst>
              <a:ext uri="{FF2B5EF4-FFF2-40B4-BE49-F238E27FC236}">
                <a16:creationId xmlns:a16="http://schemas.microsoft.com/office/drawing/2014/main" id="{C094A0C4-EE29-2433-1998-11556614F96C}"/>
              </a:ext>
            </a:extLst>
          </p:cNvPr>
          <p:cNvSpPr txBox="1"/>
          <p:nvPr/>
        </p:nvSpPr>
        <p:spPr>
          <a:xfrm>
            <a:off x="1128841" y="6232414"/>
            <a:ext cx="8877300"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dirty="0">
                <a:solidFill>
                  <a:schemeClr val="tx1"/>
                </a:solidFill>
              </a:rPr>
              <a:t>Data loss in 10.6-10.7 GHz band from Starlink #1.</a:t>
            </a:r>
          </a:p>
          <a:p>
            <a:pPr algn="l"/>
            <a:r>
              <a:rPr lang="en-US" dirty="0">
                <a:solidFill>
                  <a:schemeClr val="tx1"/>
                </a:solidFill>
              </a:rPr>
              <a:t>Source: ECC report 271 </a:t>
            </a:r>
            <a:endParaRPr lang="en-GB" dirty="0">
              <a:solidFill>
                <a:schemeClr val="tx1"/>
              </a:solidFill>
            </a:endParaRPr>
          </a:p>
        </p:txBody>
      </p:sp>
      <p:graphicFrame>
        <p:nvGraphicFramePr>
          <p:cNvPr id="13" name="Table 13">
            <a:extLst>
              <a:ext uri="{FF2B5EF4-FFF2-40B4-BE49-F238E27FC236}">
                <a16:creationId xmlns:a16="http://schemas.microsoft.com/office/drawing/2014/main" id="{369DE657-FBBC-A435-A6F8-D1CBD66D1D7B}"/>
              </a:ext>
            </a:extLst>
          </p:cNvPr>
          <p:cNvGraphicFramePr>
            <a:graphicFrameLocks noGrp="1"/>
          </p:cNvGraphicFramePr>
          <p:nvPr>
            <p:extLst>
              <p:ext uri="{D42A27DB-BD31-4B8C-83A1-F6EECF244321}">
                <p14:modId xmlns:p14="http://schemas.microsoft.com/office/powerpoint/2010/main" val="53358768"/>
              </p:ext>
            </p:extLst>
          </p:nvPr>
        </p:nvGraphicFramePr>
        <p:xfrm>
          <a:off x="10311124" y="3380428"/>
          <a:ext cx="1750685" cy="2641600"/>
        </p:xfrm>
        <a:graphic>
          <a:graphicData uri="http://schemas.openxmlformats.org/drawingml/2006/table">
            <a:tbl>
              <a:tblPr firstRow="1" bandRow="1">
                <a:tableStyleId>{5C22544A-7EE6-4342-B048-85BDC9FD1C3A}</a:tableStyleId>
              </a:tblPr>
              <a:tblGrid>
                <a:gridCol w="1750685">
                  <a:extLst>
                    <a:ext uri="{9D8B030D-6E8A-4147-A177-3AD203B41FA5}">
                      <a16:colId xmlns:a16="http://schemas.microsoft.com/office/drawing/2014/main" val="2753195216"/>
                    </a:ext>
                  </a:extLst>
                </a:gridCol>
              </a:tblGrid>
              <a:tr h="370840">
                <a:tc>
                  <a:txBody>
                    <a:bodyPr/>
                    <a:lstStyle/>
                    <a:p>
                      <a:r>
                        <a:rPr lang="en-GB" dirty="0"/>
                        <a:t>Radio astronomy protected </a:t>
                      </a:r>
                      <a:r>
                        <a:rPr lang="en-GB" dirty="0" err="1"/>
                        <a:t>freqs</a:t>
                      </a:r>
                      <a:r>
                        <a:rPr lang="en-GB" dirty="0"/>
                        <a:t> adjacent to constellations </a:t>
                      </a:r>
                      <a:r>
                        <a:rPr lang="en-GB" dirty="0" err="1"/>
                        <a:t>freqs</a:t>
                      </a:r>
                      <a:endParaRPr lang="en-GB" dirty="0"/>
                    </a:p>
                  </a:txBody>
                  <a:tcPr/>
                </a:tc>
                <a:extLst>
                  <a:ext uri="{0D108BD9-81ED-4DB2-BD59-A6C34878D82A}">
                    <a16:rowId xmlns:a16="http://schemas.microsoft.com/office/drawing/2014/main" val="1797340302"/>
                  </a:ext>
                </a:extLst>
              </a:tr>
              <a:tr h="370840">
                <a:tc>
                  <a:txBody>
                    <a:bodyPr/>
                    <a:lstStyle/>
                    <a:p>
                      <a:r>
                        <a:rPr lang="en-GB" dirty="0"/>
                        <a:t>10.6-10.7 GHz</a:t>
                      </a:r>
                    </a:p>
                  </a:txBody>
                  <a:tcPr/>
                </a:tc>
                <a:extLst>
                  <a:ext uri="{0D108BD9-81ED-4DB2-BD59-A6C34878D82A}">
                    <a16:rowId xmlns:a16="http://schemas.microsoft.com/office/drawing/2014/main" val="748106370"/>
                  </a:ext>
                </a:extLst>
              </a:tr>
              <a:tr h="370840">
                <a:tc>
                  <a:txBody>
                    <a:bodyPr/>
                    <a:lstStyle/>
                    <a:p>
                      <a:r>
                        <a:rPr lang="en-GB" dirty="0"/>
                        <a:t>22.21 – 22.5 GHz</a:t>
                      </a:r>
                    </a:p>
                  </a:txBody>
                  <a:tcPr/>
                </a:tc>
                <a:extLst>
                  <a:ext uri="{0D108BD9-81ED-4DB2-BD59-A6C34878D82A}">
                    <a16:rowId xmlns:a16="http://schemas.microsoft.com/office/drawing/2014/main" val="361137232"/>
                  </a:ext>
                </a:extLst>
              </a:tr>
              <a:tr h="370840">
                <a:tc>
                  <a:txBody>
                    <a:bodyPr/>
                    <a:lstStyle/>
                    <a:p>
                      <a:r>
                        <a:rPr lang="en-GB" dirty="0"/>
                        <a:t>43.5 – 43.5 GHz</a:t>
                      </a:r>
                    </a:p>
                  </a:txBody>
                  <a:tcPr/>
                </a:tc>
                <a:extLst>
                  <a:ext uri="{0D108BD9-81ED-4DB2-BD59-A6C34878D82A}">
                    <a16:rowId xmlns:a16="http://schemas.microsoft.com/office/drawing/2014/main" val="350751982"/>
                  </a:ext>
                </a:extLst>
              </a:tr>
              <a:tr h="370840">
                <a:tc>
                  <a:txBody>
                    <a:bodyPr/>
                    <a:lstStyle/>
                    <a:p>
                      <a:r>
                        <a:rPr lang="en-GB" dirty="0"/>
                        <a:t>76 – 77.5 GHz</a:t>
                      </a:r>
                    </a:p>
                  </a:txBody>
                  <a:tcPr/>
                </a:tc>
                <a:extLst>
                  <a:ext uri="{0D108BD9-81ED-4DB2-BD59-A6C34878D82A}">
                    <a16:rowId xmlns:a16="http://schemas.microsoft.com/office/drawing/2014/main" val="184080237"/>
                  </a:ext>
                </a:extLst>
              </a:tr>
            </a:tbl>
          </a:graphicData>
        </a:graphic>
      </p:graphicFrame>
    </p:spTree>
    <p:extLst>
      <p:ext uri="{BB962C8B-B14F-4D97-AF65-F5344CB8AC3E}">
        <p14:creationId xmlns:p14="http://schemas.microsoft.com/office/powerpoint/2010/main" val="3216228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9"/>
          <p:cNvSpPr txBox="1">
            <a:spLocks noGrp="1"/>
          </p:cNvSpPr>
          <p:nvPr>
            <p:ph type="title"/>
          </p:nvPr>
        </p:nvSpPr>
        <p:spPr>
          <a:xfrm>
            <a:off x="838200" y="365125"/>
            <a:ext cx="930088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dirty="0"/>
              <a:t>The SKA Observatory + IAU response</a:t>
            </a:r>
            <a:endParaRPr dirty="0"/>
          </a:p>
        </p:txBody>
      </p:sp>
      <p:sp>
        <p:nvSpPr>
          <p:cNvPr id="155" name="Google Shape;155;p19"/>
          <p:cNvSpPr txBox="1">
            <a:spLocks noGrp="1"/>
          </p:cNvSpPr>
          <p:nvPr>
            <p:ph type="body" idx="1"/>
          </p:nvPr>
        </p:nvSpPr>
        <p:spPr>
          <a:xfrm>
            <a:off x="200010" y="1416662"/>
            <a:ext cx="9086851" cy="5804754"/>
          </a:xfrm>
          <a:prstGeom prst="rect">
            <a:avLst/>
          </a:prstGeom>
          <a:noFill/>
          <a:ln>
            <a:noFill/>
          </a:ln>
        </p:spPr>
        <p:txBody>
          <a:bodyPr spcFirstLastPara="1" wrap="square" lIns="91425" tIns="45700" rIns="91425" bIns="45700" anchor="t" anchorCtr="0">
            <a:normAutofit fontScale="77500" lnSpcReduction="20000"/>
          </a:bodyPr>
          <a:lstStyle/>
          <a:p>
            <a:pPr marL="457200" lvl="0" indent="-342900" algn="l" rtl="0">
              <a:lnSpc>
                <a:spcPct val="90000"/>
              </a:lnSpc>
              <a:spcBef>
                <a:spcPts val="1000"/>
              </a:spcBef>
              <a:spcAft>
                <a:spcPts val="0"/>
              </a:spcAft>
              <a:buClr>
                <a:schemeClr val="dk1"/>
              </a:buClr>
              <a:buSzPts val="1800"/>
              <a:buChar char="•"/>
            </a:pPr>
            <a:r>
              <a:rPr lang="en-GB" sz="4000" u="sng" dirty="0"/>
              <a:t>SKAO:</a:t>
            </a:r>
          </a:p>
          <a:p>
            <a:pPr lvl="1">
              <a:spcBef>
                <a:spcPts val="1000"/>
              </a:spcBef>
            </a:pPr>
            <a:r>
              <a:rPr lang="en-GB" sz="2600" dirty="0"/>
              <a:t>Spectrum Management in ITU, highlighting the new challenges for radio astronomy</a:t>
            </a:r>
          </a:p>
          <a:p>
            <a:pPr lvl="1">
              <a:spcBef>
                <a:spcPts val="1000"/>
              </a:spcBef>
            </a:pPr>
            <a:r>
              <a:rPr lang="en-GB" sz="2600" dirty="0"/>
              <a:t>Simulate the effect and planning  measurement campaigns of the currently deployed satellites</a:t>
            </a:r>
          </a:p>
          <a:p>
            <a:pPr lvl="1">
              <a:spcBef>
                <a:spcPts val="1000"/>
              </a:spcBef>
            </a:pPr>
            <a:r>
              <a:rPr lang="en-GB" sz="2600" dirty="0"/>
              <a:t>Collaborate with satellite operators to find feasible mitigation measures for the Radio Quiet Zones</a:t>
            </a:r>
          </a:p>
          <a:p>
            <a:pPr lvl="1">
              <a:spcBef>
                <a:spcPts val="1000"/>
              </a:spcBef>
            </a:pPr>
            <a:r>
              <a:rPr lang="en-GB" sz="2600" dirty="0"/>
              <a:t>Assist national regulator to study the impact to radio astronomy and implement protections</a:t>
            </a:r>
          </a:p>
          <a:p>
            <a:pPr lvl="1">
              <a:spcBef>
                <a:spcPts val="1000"/>
              </a:spcBef>
            </a:pPr>
            <a:r>
              <a:rPr lang="en-GB" sz="2600" dirty="0"/>
              <a:t>Permanent Observer in UN COPUOS</a:t>
            </a:r>
          </a:p>
          <a:p>
            <a:pPr lvl="1">
              <a:spcBef>
                <a:spcPts val="1000"/>
              </a:spcBef>
            </a:pPr>
            <a:endParaRPr lang="en-GB" sz="2600" dirty="0"/>
          </a:p>
          <a:p>
            <a:pPr marL="457200" lvl="0" indent="-342900" algn="l" rtl="0">
              <a:lnSpc>
                <a:spcPct val="90000"/>
              </a:lnSpc>
              <a:spcBef>
                <a:spcPts val="1000"/>
              </a:spcBef>
              <a:spcAft>
                <a:spcPts val="0"/>
              </a:spcAft>
              <a:buClr>
                <a:schemeClr val="dk1"/>
              </a:buClr>
              <a:buSzPts val="1800"/>
              <a:buChar char="•"/>
            </a:pPr>
            <a:r>
              <a:rPr lang="en-GB" sz="4000" u="sng" dirty="0"/>
              <a:t>International Astronomical Union (IAU)</a:t>
            </a:r>
            <a:r>
              <a:rPr lang="en-GB" sz="4000" dirty="0"/>
              <a:t>:</a:t>
            </a:r>
            <a:endParaRPr sz="4000" dirty="0"/>
          </a:p>
          <a:p>
            <a:pPr lvl="1"/>
            <a:r>
              <a:rPr lang="en-GB" sz="2600" dirty="0"/>
              <a:t>Promoting guidelines and regulations at the UN COPUOS level</a:t>
            </a:r>
            <a:endParaRPr sz="2600" dirty="0"/>
          </a:p>
          <a:p>
            <a:pPr lvl="1"/>
            <a:r>
              <a:rPr lang="en-GB" sz="2600" dirty="0"/>
              <a:t>Creation of the “IAU Centre for the Protection of the Dark and Quiet Skies from Satellite Constellation Interference” (SKAO and NSF’s NOIRLab)</a:t>
            </a:r>
          </a:p>
          <a:p>
            <a:r>
              <a:rPr lang="en-GB" sz="3400" u="sng" dirty="0"/>
              <a:t>Many national and regional astronomy groups</a:t>
            </a:r>
            <a:r>
              <a:rPr lang="en-GB" sz="3400" dirty="0"/>
              <a:t>: </a:t>
            </a:r>
          </a:p>
          <a:p>
            <a:pPr lvl="1"/>
            <a:r>
              <a:rPr lang="en-GB" sz="2600" dirty="0"/>
              <a:t>EAS, RAS, AAS</a:t>
            </a:r>
            <a:br>
              <a:rPr lang="en-GB" sz="2000" dirty="0"/>
            </a:br>
            <a:r>
              <a:rPr lang="en-GB" sz="2000" dirty="0"/>
              <a:t>               </a:t>
            </a:r>
            <a:endParaRPr sz="2000" dirty="0"/>
          </a:p>
        </p:txBody>
      </p:sp>
      <p:pic>
        <p:nvPicPr>
          <p:cNvPr id="1026" name="Picture 2" descr="COPUOS - Committee on the Peaceful Uses of Outer Space - CopHub.AC">
            <a:extLst>
              <a:ext uri="{FF2B5EF4-FFF2-40B4-BE49-F238E27FC236}">
                <a16:creationId xmlns:a16="http://schemas.microsoft.com/office/drawing/2014/main" id="{A0229940-0E86-3371-3931-1363975A9A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2615" y="4806360"/>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2F23000-3427-765D-8702-CC2C24FE59EF}"/>
              </a:ext>
            </a:extLst>
          </p:cNvPr>
          <p:cNvPicPr>
            <a:picLocks noChangeAspect="1"/>
          </p:cNvPicPr>
          <p:nvPr/>
        </p:nvPicPr>
        <p:blipFill>
          <a:blip r:embed="rId4"/>
          <a:stretch>
            <a:fillRect/>
          </a:stretch>
        </p:blipFill>
        <p:spPr>
          <a:xfrm>
            <a:off x="9859756" y="2813537"/>
            <a:ext cx="1776695" cy="1829533"/>
          </a:xfrm>
          <a:prstGeom prst="rect">
            <a:avLst/>
          </a:prstGeom>
        </p:spPr>
      </p:pic>
    </p:spTree>
    <p:extLst>
      <p:ext uri="{BB962C8B-B14F-4D97-AF65-F5344CB8AC3E}">
        <p14:creationId xmlns:p14="http://schemas.microsoft.com/office/powerpoint/2010/main" val="1763873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dirty="0"/>
              <a:t>CPS - a brief summary</a:t>
            </a:r>
            <a:br>
              <a:rPr lang="en-GB" dirty="0"/>
            </a:br>
            <a:r>
              <a:rPr lang="en-GB" dirty="0">
                <a:hlinkClick r:id="rId3"/>
              </a:rPr>
              <a:t>https://cps.iau.org</a:t>
            </a:r>
            <a:r>
              <a:rPr lang="en-GB" dirty="0"/>
              <a:t> </a:t>
            </a:r>
            <a:endParaRPr dirty="0"/>
          </a:p>
        </p:txBody>
      </p:sp>
      <p:sp>
        <p:nvSpPr>
          <p:cNvPr id="162" name="Google Shape;162;p20"/>
          <p:cNvSpPr txBox="1">
            <a:spLocks noGrp="1"/>
          </p:cNvSpPr>
          <p:nvPr>
            <p:ph type="body" idx="1"/>
          </p:nvPr>
        </p:nvSpPr>
        <p:spPr>
          <a:xfrm>
            <a:off x="492825" y="1908020"/>
            <a:ext cx="9611757" cy="4206453"/>
          </a:xfrm>
          <a:prstGeom prst="rect">
            <a:avLst/>
          </a:prstGeom>
          <a:noFill/>
          <a:ln>
            <a:noFill/>
          </a:ln>
        </p:spPr>
        <p:txBody>
          <a:bodyPr spcFirstLastPara="1" wrap="square" lIns="91425" tIns="45700" rIns="91425" bIns="45700" anchor="t" anchorCtr="0">
            <a:normAutofit fontScale="92500"/>
          </a:bodyPr>
          <a:lstStyle/>
          <a:p>
            <a:pPr marL="457200" lvl="0" indent="-342900" algn="l" rtl="0">
              <a:lnSpc>
                <a:spcPct val="90000"/>
              </a:lnSpc>
              <a:spcBef>
                <a:spcPts val="1000"/>
              </a:spcBef>
              <a:spcAft>
                <a:spcPts val="0"/>
              </a:spcAft>
              <a:buClr>
                <a:schemeClr val="dk1"/>
              </a:buClr>
              <a:buSzPts val="1800"/>
              <a:buChar char="•"/>
            </a:pPr>
            <a:r>
              <a:rPr lang="en-GB" dirty="0"/>
              <a:t>The Centre will </a:t>
            </a:r>
            <a:r>
              <a:rPr lang="en-GB" b="1" dirty="0"/>
              <a:t>coordinate efforts</a:t>
            </a:r>
            <a:r>
              <a:rPr lang="en-GB" dirty="0"/>
              <a:t> and </a:t>
            </a:r>
            <a:r>
              <a:rPr lang="en-GB" b="1" dirty="0"/>
              <a:t>unify voices</a:t>
            </a:r>
            <a:r>
              <a:rPr lang="en-GB" dirty="0"/>
              <a:t> of the </a:t>
            </a:r>
            <a:br>
              <a:rPr lang="en-GB" dirty="0"/>
            </a:br>
            <a:r>
              <a:rPr lang="en-GB" dirty="0"/>
              <a:t>global astronomical community with respect to the </a:t>
            </a:r>
            <a:br>
              <a:rPr lang="en-GB" dirty="0"/>
            </a:br>
            <a:r>
              <a:rPr lang="en-GB" dirty="0"/>
              <a:t>protection of the Dark and Quiet Sky from satellite constellations.</a:t>
            </a:r>
            <a:endParaRPr dirty="0"/>
          </a:p>
          <a:p>
            <a:pPr marL="457200" lvl="0" indent="-342900" algn="l" rtl="0">
              <a:lnSpc>
                <a:spcPct val="90000"/>
              </a:lnSpc>
              <a:spcBef>
                <a:spcPts val="1000"/>
              </a:spcBef>
              <a:spcAft>
                <a:spcPts val="0"/>
              </a:spcAft>
              <a:buClr>
                <a:schemeClr val="dk1"/>
              </a:buClr>
              <a:buSzPts val="1800"/>
              <a:buChar char="•"/>
            </a:pPr>
            <a:r>
              <a:rPr lang="en-GB" dirty="0"/>
              <a:t>The Centre will </a:t>
            </a:r>
            <a:r>
              <a:rPr lang="en-GB" b="1" dirty="0"/>
              <a:t>bring together astronomers, industry and the wider community</a:t>
            </a:r>
            <a:r>
              <a:rPr lang="en-GB" dirty="0"/>
              <a:t> and act as a bridge between all stakeholders to protect the dark and quiet skies.</a:t>
            </a:r>
            <a:endParaRPr dirty="0"/>
          </a:p>
          <a:p>
            <a:pPr marL="457200" lvl="0" indent="-342900" algn="l" rtl="0">
              <a:lnSpc>
                <a:spcPct val="90000"/>
              </a:lnSpc>
              <a:spcBef>
                <a:spcPts val="1000"/>
              </a:spcBef>
              <a:spcAft>
                <a:spcPts val="0"/>
              </a:spcAft>
              <a:buClr>
                <a:schemeClr val="dk1"/>
              </a:buClr>
              <a:buSzPts val="1800"/>
              <a:buChar char="•"/>
            </a:pPr>
            <a:r>
              <a:rPr lang="en-GB" dirty="0"/>
              <a:t> The Centre will </a:t>
            </a:r>
            <a:r>
              <a:rPr lang="en-GB" b="1" dirty="0"/>
              <a:t>collect,</a:t>
            </a:r>
            <a:r>
              <a:rPr lang="en-GB" dirty="0"/>
              <a:t> </a:t>
            </a:r>
            <a:r>
              <a:rPr lang="en-GB" b="1" dirty="0"/>
              <a:t>produce and disseminate information and resources</a:t>
            </a:r>
            <a:r>
              <a:rPr lang="en-GB" dirty="0"/>
              <a:t> to which any stakeholder group will be able to contribute and draw in support of their own activities.</a:t>
            </a:r>
          </a:p>
          <a:p>
            <a:pPr marL="457200" lvl="0" indent="-342900" algn="l" rtl="0">
              <a:lnSpc>
                <a:spcPct val="90000"/>
              </a:lnSpc>
              <a:spcBef>
                <a:spcPts val="1000"/>
              </a:spcBef>
              <a:spcAft>
                <a:spcPts val="0"/>
              </a:spcAft>
              <a:buClr>
                <a:schemeClr val="dk1"/>
              </a:buClr>
              <a:buSzPts val="1800"/>
              <a:buChar char="•"/>
            </a:pPr>
            <a:r>
              <a:rPr lang="en-GB" dirty="0"/>
              <a:t>Will produce information </a:t>
            </a:r>
            <a:r>
              <a:rPr lang="en-GB" b="1" dirty="0"/>
              <a:t>open and free</a:t>
            </a:r>
            <a:endParaRPr b="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1"/>
          <p:cNvSpPr txBox="1">
            <a:spLocks noGrp="1"/>
          </p:cNvSpPr>
          <p:nvPr>
            <p:ph type="title"/>
          </p:nvPr>
        </p:nvSpPr>
        <p:spPr>
          <a:xfrm>
            <a:off x="838200" y="365125"/>
            <a:ext cx="9058835"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GB" dirty="0"/>
              <a:t>Organigram of the CPS</a:t>
            </a:r>
            <a:endParaRPr dirty="0"/>
          </a:p>
        </p:txBody>
      </p:sp>
      <p:pic>
        <p:nvPicPr>
          <p:cNvPr id="168" name="Google Shape;168;p21"/>
          <p:cNvPicPr preferRelativeResize="0"/>
          <p:nvPr/>
        </p:nvPicPr>
        <p:blipFill>
          <a:blip r:embed="rId3">
            <a:alphaModFix/>
          </a:blip>
          <a:stretch>
            <a:fillRect/>
          </a:stretch>
        </p:blipFill>
        <p:spPr>
          <a:xfrm>
            <a:off x="176092" y="1690688"/>
            <a:ext cx="7934028" cy="4862513"/>
          </a:xfrm>
          <a:prstGeom prst="rect">
            <a:avLst/>
          </a:prstGeom>
          <a:noFill/>
          <a:ln>
            <a:noFill/>
          </a:ln>
        </p:spPr>
      </p:pic>
      <p:sp>
        <p:nvSpPr>
          <p:cNvPr id="3" name="TextBox 2">
            <a:extLst>
              <a:ext uri="{FF2B5EF4-FFF2-40B4-BE49-F238E27FC236}">
                <a16:creationId xmlns:a16="http://schemas.microsoft.com/office/drawing/2014/main" id="{6D3A0491-D92A-C79F-F06E-E6EC17757AB1}"/>
              </a:ext>
            </a:extLst>
          </p:cNvPr>
          <p:cNvSpPr txBox="1"/>
          <p:nvPr/>
        </p:nvSpPr>
        <p:spPr>
          <a:xfrm>
            <a:off x="2576302" y="5725972"/>
            <a:ext cx="4388201" cy="400110"/>
          </a:xfrm>
          <a:prstGeom prst="rect">
            <a:avLst/>
          </a:prstGeom>
          <a:solidFill>
            <a:schemeClr val="accent3"/>
          </a:solidFill>
        </p:spPr>
        <p:txBody>
          <a:bodyPr wrap="square">
            <a:spAutoFit/>
          </a:bodyPr>
          <a:lstStyle/>
          <a:p>
            <a:pPr algn="ctr"/>
            <a:r>
              <a:rPr lang="en-GB" sz="2000" b="1" dirty="0">
                <a:solidFill>
                  <a:schemeClr val="tx1"/>
                </a:solidFill>
              </a:rPr>
              <a:t>90 Affiliated members (Oct 2022)</a:t>
            </a:r>
          </a:p>
        </p:txBody>
      </p:sp>
      <p:sp>
        <p:nvSpPr>
          <p:cNvPr id="4" name="TextBox 3">
            <a:extLst>
              <a:ext uri="{FF2B5EF4-FFF2-40B4-BE49-F238E27FC236}">
                <a16:creationId xmlns:a16="http://schemas.microsoft.com/office/drawing/2014/main" id="{0F0129C3-92C9-FB0B-0A3C-4AB10F6681AF}"/>
              </a:ext>
            </a:extLst>
          </p:cNvPr>
          <p:cNvSpPr txBox="1"/>
          <p:nvPr/>
        </p:nvSpPr>
        <p:spPr>
          <a:xfrm>
            <a:off x="8314333" y="3175577"/>
            <a:ext cx="3701575" cy="3108543"/>
          </a:xfrm>
          <a:prstGeom prst="rect">
            <a:avLst/>
          </a:prstGeom>
          <a:solidFill>
            <a:schemeClr val="accent3"/>
          </a:solidFill>
        </p:spPr>
        <p:txBody>
          <a:bodyPr wrap="square">
            <a:spAutoFit/>
          </a:bodyPr>
          <a:lstStyle/>
          <a:p>
            <a:pPr algn="ctr"/>
            <a:r>
              <a:rPr lang="en-GB" b="1" dirty="0">
                <a:solidFill>
                  <a:schemeClr val="tx1"/>
                </a:solidFill>
              </a:rPr>
              <a:t>Piero Benvenuti (Director)</a:t>
            </a:r>
          </a:p>
          <a:p>
            <a:pPr algn="ctr"/>
            <a:r>
              <a:rPr lang="en-GB" b="1" dirty="0">
                <a:solidFill>
                  <a:schemeClr val="tx1"/>
                </a:solidFill>
              </a:rPr>
              <a:t>Connie Walker (Co-Director)</a:t>
            </a:r>
          </a:p>
          <a:p>
            <a:pPr algn="ctr"/>
            <a:r>
              <a:rPr lang="en-GB" b="1" dirty="0">
                <a:solidFill>
                  <a:schemeClr val="tx1"/>
                </a:solidFill>
              </a:rPr>
              <a:t>Federico Di Vruno (Co-Director)</a:t>
            </a:r>
          </a:p>
          <a:p>
            <a:pPr algn="ctr"/>
            <a:r>
              <a:rPr lang="en-GB" b="1" dirty="0">
                <a:solidFill>
                  <a:schemeClr val="tx1"/>
                </a:solidFill>
              </a:rPr>
              <a:t>Meredith Rawls (SatHub)</a:t>
            </a:r>
          </a:p>
          <a:p>
            <a:pPr algn="ctr"/>
            <a:r>
              <a:rPr lang="en-GB" b="1" dirty="0">
                <a:solidFill>
                  <a:schemeClr val="tx1"/>
                </a:solidFill>
              </a:rPr>
              <a:t>Mike Peel (SatHub)</a:t>
            </a:r>
          </a:p>
          <a:p>
            <a:pPr algn="ctr"/>
            <a:r>
              <a:rPr lang="en-GB" b="1" dirty="0">
                <a:solidFill>
                  <a:schemeClr val="tx1"/>
                </a:solidFill>
              </a:rPr>
              <a:t>Chris Hofer (Industry Hub)</a:t>
            </a:r>
          </a:p>
          <a:p>
            <a:pPr algn="ctr"/>
            <a:r>
              <a:rPr lang="en-GB" b="1" dirty="0">
                <a:solidFill>
                  <a:schemeClr val="tx1"/>
                </a:solidFill>
              </a:rPr>
              <a:t>Tim Stevenson (Industry Hub)</a:t>
            </a:r>
          </a:p>
          <a:p>
            <a:pPr algn="ctr"/>
            <a:r>
              <a:rPr lang="en-GB" b="1" dirty="0">
                <a:solidFill>
                  <a:schemeClr val="tx1"/>
                </a:solidFill>
              </a:rPr>
              <a:t>Jessica Heim (CE Hub)</a:t>
            </a:r>
          </a:p>
          <a:p>
            <a:pPr algn="ctr"/>
            <a:r>
              <a:rPr lang="en-GB" b="1" dirty="0">
                <a:solidFill>
                  <a:schemeClr val="tx1"/>
                </a:solidFill>
              </a:rPr>
              <a:t>John Barentine (CE Hub)</a:t>
            </a:r>
          </a:p>
          <a:p>
            <a:pPr algn="ctr"/>
            <a:r>
              <a:rPr lang="en-GB" b="1" dirty="0">
                <a:solidFill>
                  <a:schemeClr val="tx1"/>
                </a:solidFill>
              </a:rPr>
              <a:t>Andrew Williams (Policy Hub)</a:t>
            </a:r>
          </a:p>
          <a:p>
            <a:pPr algn="ctr"/>
            <a:r>
              <a:rPr lang="en-GB" b="1" dirty="0">
                <a:solidFill>
                  <a:schemeClr val="tx1"/>
                </a:solidFill>
              </a:rPr>
              <a:t>Richard Green (Policy Hub)</a:t>
            </a:r>
          </a:p>
          <a:p>
            <a:pPr algn="ctr"/>
            <a:r>
              <a:rPr lang="en-GB" b="1" dirty="0">
                <a:solidFill>
                  <a:schemeClr val="tx1"/>
                </a:solidFill>
              </a:rPr>
              <a:t>Carolyn Crichton (Governance support)</a:t>
            </a:r>
          </a:p>
          <a:p>
            <a:pPr algn="ctr"/>
            <a:r>
              <a:rPr lang="en-GB" b="1" dirty="0">
                <a:solidFill>
                  <a:schemeClr val="tx1"/>
                </a:solidFill>
              </a:rPr>
              <a:t>Charles Mudd (Legal advisor)</a:t>
            </a:r>
          </a:p>
          <a:p>
            <a:pPr algn="ctr"/>
            <a:r>
              <a:rPr lang="en-GB" b="1" dirty="0">
                <a:solidFill>
                  <a:schemeClr val="tx1"/>
                </a:solidFill>
              </a:rPr>
              <a:t>William McGinn (Project Manager)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328584-B9EE-C5AA-FA03-E904D6E2B19F}"/>
              </a:ext>
            </a:extLst>
          </p:cNvPr>
          <p:cNvSpPr>
            <a:spLocks noGrp="1"/>
          </p:cNvSpPr>
          <p:nvPr>
            <p:ph type="ctrTitle"/>
          </p:nvPr>
        </p:nvSpPr>
        <p:spPr/>
        <p:txBody>
          <a:bodyPr/>
          <a:lstStyle/>
          <a:p>
            <a:r>
              <a:rPr lang="en-GB" dirty="0"/>
              <a:t>Hubs spotlight</a:t>
            </a:r>
          </a:p>
        </p:txBody>
      </p:sp>
      <p:sp>
        <p:nvSpPr>
          <p:cNvPr id="5" name="Subtitle 4">
            <a:extLst>
              <a:ext uri="{FF2B5EF4-FFF2-40B4-BE49-F238E27FC236}">
                <a16:creationId xmlns:a16="http://schemas.microsoft.com/office/drawing/2014/main" id="{10AD13E4-A734-1681-7EAF-31A080FDA887}"/>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4119310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AE302-E68B-3AC2-0E2E-DE3C891481DD}"/>
              </a:ext>
            </a:extLst>
          </p:cNvPr>
          <p:cNvSpPr>
            <a:spLocks noGrp="1"/>
          </p:cNvSpPr>
          <p:nvPr>
            <p:ph type="title"/>
          </p:nvPr>
        </p:nvSpPr>
        <p:spPr/>
        <p:txBody>
          <a:bodyPr/>
          <a:lstStyle/>
          <a:p>
            <a:r>
              <a:rPr lang="en-GB" dirty="0"/>
              <a:t>SatHub </a:t>
            </a:r>
            <a:br>
              <a:rPr lang="en-GB" dirty="0"/>
            </a:br>
            <a:r>
              <a:rPr lang="en-GB" sz="3200" dirty="0"/>
              <a:t>(observations, mitigation and prediction software)</a:t>
            </a:r>
            <a:endParaRPr lang="en-GB" dirty="0"/>
          </a:p>
        </p:txBody>
      </p:sp>
      <p:sp>
        <p:nvSpPr>
          <p:cNvPr id="3" name="Text Placeholder 2">
            <a:extLst>
              <a:ext uri="{FF2B5EF4-FFF2-40B4-BE49-F238E27FC236}">
                <a16:creationId xmlns:a16="http://schemas.microsoft.com/office/drawing/2014/main" id="{07C82454-53EA-F7C6-29CF-43ED8A369101}"/>
              </a:ext>
            </a:extLst>
          </p:cNvPr>
          <p:cNvSpPr>
            <a:spLocks noGrp="1"/>
          </p:cNvSpPr>
          <p:nvPr>
            <p:ph type="body" idx="1"/>
          </p:nvPr>
        </p:nvSpPr>
        <p:spPr>
          <a:xfrm>
            <a:off x="287216" y="1690687"/>
            <a:ext cx="8135816" cy="4802187"/>
          </a:xfrm>
        </p:spPr>
        <p:txBody>
          <a:bodyPr>
            <a:normAutofit/>
          </a:bodyPr>
          <a:lstStyle/>
          <a:p>
            <a:r>
              <a:rPr lang="en-GB" dirty="0"/>
              <a:t>Active collaboration on Slack for </a:t>
            </a:r>
            <a:r>
              <a:rPr lang="en-GB" b="1" dirty="0"/>
              <a:t>observations of satellites in optical and radio</a:t>
            </a:r>
          </a:p>
          <a:p>
            <a:r>
              <a:rPr lang="en-GB" dirty="0"/>
              <a:t>Meet with Space Situational Awareness data provider to discuss possible collaborations to obtain </a:t>
            </a:r>
            <a:r>
              <a:rPr lang="en-GB" b="1" dirty="0"/>
              <a:t>high accuracy ephemerides </a:t>
            </a:r>
            <a:r>
              <a:rPr lang="en-GB" dirty="0"/>
              <a:t>and </a:t>
            </a:r>
            <a:r>
              <a:rPr lang="en-GB" b="1" dirty="0"/>
              <a:t>reflectivity predictions </a:t>
            </a:r>
            <a:r>
              <a:rPr lang="en-GB" dirty="0"/>
              <a:t>(Will establish a group of astronomers to test their data)</a:t>
            </a:r>
          </a:p>
          <a:p>
            <a:r>
              <a:rPr lang="en-GB" dirty="0"/>
              <a:t>Assembling teams to develop software for prediction and post processing mitigation (free access)</a:t>
            </a:r>
          </a:p>
        </p:txBody>
      </p:sp>
      <p:pic>
        <p:nvPicPr>
          <p:cNvPr id="7" name="Picture 6">
            <a:extLst>
              <a:ext uri="{FF2B5EF4-FFF2-40B4-BE49-F238E27FC236}">
                <a16:creationId xmlns:a16="http://schemas.microsoft.com/office/drawing/2014/main" id="{CF4A6E0D-66D9-5164-B8AB-535A1EEDE628}"/>
              </a:ext>
            </a:extLst>
          </p:cNvPr>
          <p:cNvPicPr>
            <a:picLocks noChangeAspect="1"/>
          </p:cNvPicPr>
          <p:nvPr/>
        </p:nvPicPr>
        <p:blipFill>
          <a:blip r:embed="rId3"/>
          <a:stretch>
            <a:fillRect/>
          </a:stretch>
        </p:blipFill>
        <p:spPr>
          <a:xfrm>
            <a:off x="8886093" y="3873732"/>
            <a:ext cx="2932233" cy="2345787"/>
          </a:xfrm>
          <a:prstGeom prst="rect">
            <a:avLst/>
          </a:prstGeom>
        </p:spPr>
      </p:pic>
    </p:spTree>
    <p:extLst>
      <p:ext uri="{BB962C8B-B14F-4D97-AF65-F5344CB8AC3E}">
        <p14:creationId xmlns:p14="http://schemas.microsoft.com/office/powerpoint/2010/main" val="1644159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B473F-9D73-CEE0-D4C7-783E0770B87D}"/>
              </a:ext>
            </a:extLst>
          </p:cNvPr>
          <p:cNvSpPr>
            <a:spLocks noGrp="1"/>
          </p:cNvSpPr>
          <p:nvPr>
            <p:ph type="title"/>
          </p:nvPr>
        </p:nvSpPr>
        <p:spPr/>
        <p:txBody>
          <a:bodyPr/>
          <a:lstStyle/>
          <a:p>
            <a:r>
              <a:rPr lang="en-GB" dirty="0"/>
              <a:t>Policy Hub</a:t>
            </a:r>
          </a:p>
        </p:txBody>
      </p:sp>
      <p:sp>
        <p:nvSpPr>
          <p:cNvPr id="3" name="Text Placeholder 2">
            <a:extLst>
              <a:ext uri="{FF2B5EF4-FFF2-40B4-BE49-F238E27FC236}">
                <a16:creationId xmlns:a16="http://schemas.microsoft.com/office/drawing/2014/main" id="{66A9E266-8F36-F1D2-493A-6C23A371E4BA}"/>
              </a:ext>
            </a:extLst>
          </p:cNvPr>
          <p:cNvSpPr>
            <a:spLocks noGrp="1"/>
          </p:cNvSpPr>
          <p:nvPr>
            <p:ph type="body" idx="1"/>
          </p:nvPr>
        </p:nvSpPr>
        <p:spPr>
          <a:xfrm>
            <a:off x="416169" y="1808040"/>
            <a:ext cx="8264445" cy="4351338"/>
          </a:xfrm>
        </p:spPr>
        <p:txBody>
          <a:bodyPr/>
          <a:lstStyle/>
          <a:p>
            <a:r>
              <a:rPr lang="en-GB" dirty="0"/>
              <a:t>Working on the “Astronomy Module” for the </a:t>
            </a:r>
            <a:r>
              <a:rPr lang="en-GB" b="1" dirty="0"/>
              <a:t>Space Sustainability Rating </a:t>
            </a:r>
          </a:p>
          <a:p>
            <a:pPr lvl="1"/>
            <a:r>
              <a:rPr lang="en-GB" dirty="0"/>
              <a:t>Expert group defined (4 optical, 2 radio)</a:t>
            </a:r>
          </a:p>
          <a:p>
            <a:pPr lvl="1"/>
            <a:r>
              <a:rPr lang="en-GB" dirty="0"/>
              <a:t>Next meeting end October</a:t>
            </a:r>
          </a:p>
          <a:p>
            <a:r>
              <a:rPr lang="en-GB" dirty="0"/>
              <a:t>IAU contributed a paper to the Informal Consultation on the </a:t>
            </a:r>
            <a:r>
              <a:rPr lang="en-GB" b="1" dirty="0"/>
              <a:t>Long Term Sustainability</a:t>
            </a:r>
            <a:r>
              <a:rPr lang="en-GB" dirty="0"/>
              <a:t> group of </a:t>
            </a:r>
            <a:r>
              <a:rPr lang="en-GB" b="1" dirty="0"/>
              <a:t>UN COPUOS</a:t>
            </a:r>
          </a:p>
          <a:p>
            <a:r>
              <a:rPr lang="en-GB" dirty="0"/>
              <a:t>Assisting in coordination for next UN COPUOS STSC</a:t>
            </a:r>
          </a:p>
        </p:txBody>
      </p:sp>
    </p:spTree>
    <p:extLst>
      <p:ext uri="{BB962C8B-B14F-4D97-AF65-F5344CB8AC3E}">
        <p14:creationId xmlns:p14="http://schemas.microsoft.com/office/powerpoint/2010/main" val="30039251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B473F-9D73-CEE0-D4C7-783E0770B87D}"/>
              </a:ext>
            </a:extLst>
          </p:cNvPr>
          <p:cNvSpPr>
            <a:spLocks noGrp="1"/>
          </p:cNvSpPr>
          <p:nvPr>
            <p:ph type="title"/>
          </p:nvPr>
        </p:nvSpPr>
        <p:spPr/>
        <p:txBody>
          <a:bodyPr/>
          <a:lstStyle/>
          <a:p>
            <a:r>
              <a:rPr lang="en-GB" dirty="0"/>
              <a:t>Community Engagement Hub</a:t>
            </a:r>
          </a:p>
        </p:txBody>
      </p:sp>
      <p:sp>
        <p:nvSpPr>
          <p:cNvPr id="3" name="Text Placeholder 2">
            <a:extLst>
              <a:ext uri="{FF2B5EF4-FFF2-40B4-BE49-F238E27FC236}">
                <a16:creationId xmlns:a16="http://schemas.microsoft.com/office/drawing/2014/main" id="{66A9E266-8F36-F1D2-493A-6C23A371E4BA}"/>
              </a:ext>
            </a:extLst>
          </p:cNvPr>
          <p:cNvSpPr>
            <a:spLocks noGrp="1"/>
          </p:cNvSpPr>
          <p:nvPr>
            <p:ph type="body" idx="1"/>
          </p:nvPr>
        </p:nvSpPr>
        <p:spPr>
          <a:xfrm>
            <a:off x="838200" y="1825625"/>
            <a:ext cx="8264445" cy="4351338"/>
          </a:xfrm>
        </p:spPr>
        <p:txBody>
          <a:bodyPr/>
          <a:lstStyle/>
          <a:p>
            <a:r>
              <a:rPr lang="en-GB" dirty="0"/>
              <a:t>Developing  an accessible document to communicate the situation with satellite constellations to a broad audience</a:t>
            </a:r>
          </a:p>
          <a:p>
            <a:r>
              <a:rPr lang="en-GB" dirty="0"/>
              <a:t>Defining the focus groups to contact and invite to share perspectives on satellite constellations and the night sky.</a:t>
            </a:r>
          </a:p>
        </p:txBody>
      </p:sp>
    </p:spTree>
    <p:extLst>
      <p:ext uri="{BB962C8B-B14F-4D97-AF65-F5344CB8AC3E}">
        <p14:creationId xmlns:p14="http://schemas.microsoft.com/office/powerpoint/2010/main" val="13741069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B473F-9D73-CEE0-D4C7-783E0770B87D}"/>
              </a:ext>
            </a:extLst>
          </p:cNvPr>
          <p:cNvSpPr>
            <a:spLocks noGrp="1"/>
          </p:cNvSpPr>
          <p:nvPr>
            <p:ph type="title"/>
          </p:nvPr>
        </p:nvSpPr>
        <p:spPr/>
        <p:txBody>
          <a:bodyPr/>
          <a:lstStyle/>
          <a:p>
            <a:r>
              <a:rPr lang="en-GB" dirty="0"/>
              <a:t>Industry Hub</a:t>
            </a:r>
          </a:p>
        </p:txBody>
      </p:sp>
      <p:sp>
        <p:nvSpPr>
          <p:cNvPr id="3" name="Text Placeholder 2">
            <a:extLst>
              <a:ext uri="{FF2B5EF4-FFF2-40B4-BE49-F238E27FC236}">
                <a16:creationId xmlns:a16="http://schemas.microsoft.com/office/drawing/2014/main" id="{66A9E266-8F36-F1D2-493A-6C23A371E4BA}"/>
              </a:ext>
            </a:extLst>
          </p:cNvPr>
          <p:cNvSpPr>
            <a:spLocks noGrp="1"/>
          </p:cNvSpPr>
          <p:nvPr>
            <p:ph type="body" idx="1"/>
          </p:nvPr>
        </p:nvSpPr>
        <p:spPr>
          <a:xfrm>
            <a:off x="838200" y="1825625"/>
            <a:ext cx="8264445" cy="4351338"/>
          </a:xfrm>
        </p:spPr>
        <p:txBody>
          <a:bodyPr/>
          <a:lstStyle/>
          <a:p>
            <a:r>
              <a:rPr lang="en-GB" dirty="0"/>
              <a:t>Approaching and inviting constellation operators to the CPS</a:t>
            </a:r>
            <a:r>
              <a:rPr lang="en-GB" b="1" dirty="0"/>
              <a:t> </a:t>
            </a:r>
          </a:p>
          <a:p>
            <a:r>
              <a:rPr lang="en-GB" dirty="0"/>
              <a:t>Developing  an Astronomy 101 document for industry induction</a:t>
            </a:r>
          </a:p>
          <a:p>
            <a:r>
              <a:rPr lang="en-GB" dirty="0"/>
              <a:t>Discussing reflectivity models and measurements and how the Astro community can verify them</a:t>
            </a:r>
          </a:p>
        </p:txBody>
      </p:sp>
    </p:spTree>
    <p:extLst>
      <p:ext uri="{BB962C8B-B14F-4D97-AF65-F5344CB8AC3E}">
        <p14:creationId xmlns:p14="http://schemas.microsoft.com/office/powerpoint/2010/main" val="2088085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7D9139-E5D7-4DC9-996E-DA2A471D3FD7}"/>
              </a:ext>
            </a:extLst>
          </p:cNvPr>
          <p:cNvSpPr>
            <a:spLocks noGrp="1"/>
          </p:cNvSpPr>
          <p:nvPr>
            <p:ph type="title"/>
          </p:nvPr>
        </p:nvSpPr>
        <p:spPr>
          <a:xfrm>
            <a:off x="400909" y="461912"/>
            <a:ext cx="6241753" cy="3367138"/>
          </a:xfrm>
        </p:spPr>
        <p:txBody>
          <a:bodyPr/>
          <a:lstStyle/>
          <a:p>
            <a:r>
              <a:rPr lang="en-US" sz="4000" dirty="0"/>
              <a:t>Sky view from</a:t>
            </a:r>
            <a:br>
              <a:rPr lang="en-US" sz="4000" dirty="0"/>
            </a:br>
            <a:r>
              <a:rPr lang="en-US" sz="4000" dirty="0"/>
              <a:t>South Africa</a:t>
            </a:r>
            <a:br>
              <a:rPr lang="en-US" sz="4000" dirty="0"/>
            </a:br>
            <a:r>
              <a:rPr lang="en-US" sz="4000" dirty="0"/>
              <a:t>Lat = -31 deg</a:t>
            </a:r>
            <a:br>
              <a:rPr lang="en-US" sz="4000" dirty="0"/>
            </a:br>
            <a:r>
              <a:rPr lang="en-US" sz="4000" dirty="0"/>
              <a:t>60 seconds</a:t>
            </a:r>
            <a:br>
              <a:rPr lang="en-US" sz="4000" dirty="0"/>
            </a:br>
            <a:r>
              <a:rPr lang="en-US" sz="4000" dirty="0" err="1"/>
              <a:t>el</a:t>
            </a:r>
            <a:r>
              <a:rPr lang="en-US" sz="4000" dirty="0"/>
              <a:t>&gt;10 deg</a:t>
            </a:r>
            <a:endParaRPr lang="en-GB" sz="4000" dirty="0"/>
          </a:p>
        </p:txBody>
      </p:sp>
    </p:spTree>
    <p:extLst>
      <p:ext uri="{BB962C8B-B14F-4D97-AF65-F5344CB8AC3E}">
        <p14:creationId xmlns:p14="http://schemas.microsoft.com/office/powerpoint/2010/main" val="246182887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328584-B9EE-C5AA-FA03-E904D6E2B19F}"/>
              </a:ext>
            </a:extLst>
          </p:cNvPr>
          <p:cNvSpPr>
            <a:spLocks noGrp="1"/>
          </p:cNvSpPr>
          <p:nvPr>
            <p:ph type="ctrTitle"/>
          </p:nvPr>
        </p:nvSpPr>
        <p:spPr/>
        <p:txBody>
          <a:bodyPr/>
          <a:lstStyle/>
          <a:p>
            <a:r>
              <a:rPr lang="en-GB" dirty="0"/>
              <a:t>Future activities</a:t>
            </a:r>
          </a:p>
        </p:txBody>
      </p:sp>
      <p:sp>
        <p:nvSpPr>
          <p:cNvPr id="5" name="Subtitle 4">
            <a:extLst>
              <a:ext uri="{FF2B5EF4-FFF2-40B4-BE49-F238E27FC236}">
                <a16:creationId xmlns:a16="http://schemas.microsoft.com/office/drawing/2014/main" id="{10AD13E4-A734-1681-7EAF-31A080FDA887}"/>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1702839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936E3-1B09-1848-D5B0-4167095DAB16}"/>
              </a:ext>
            </a:extLst>
          </p:cNvPr>
          <p:cNvSpPr>
            <a:spLocks noGrp="1"/>
          </p:cNvSpPr>
          <p:nvPr>
            <p:ph type="title"/>
          </p:nvPr>
        </p:nvSpPr>
        <p:spPr>
          <a:xfrm>
            <a:off x="838200" y="365126"/>
            <a:ext cx="10515600" cy="1036342"/>
          </a:xfrm>
        </p:spPr>
        <p:txBody>
          <a:bodyPr/>
          <a:lstStyle/>
          <a:p>
            <a:r>
              <a:rPr lang="en-GB" dirty="0"/>
              <a:t>Future activities</a:t>
            </a:r>
          </a:p>
        </p:txBody>
      </p:sp>
      <p:sp>
        <p:nvSpPr>
          <p:cNvPr id="3" name="Text Placeholder 2">
            <a:extLst>
              <a:ext uri="{FF2B5EF4-FFF2-40B4-BE49-F238E27FC236}">
                <a16:creationId xmlns:a16="http://schemas.microsoft.com/office/drawing/2014/main" id="{795656C4-995E-6939-33E9-3924BFB6C989}"/>
              </a:ext>
            </a:extLst>
          </p:cNvPr>
          <p:cNvSpPr>
            <a:spLocks noGrp="1"/>
          </p:cNvSpPr>
          <p:nvPr>
            <p:ph type="body" idx="1"/>
          </p:nvPr>
        </p:nvSpPr>
        <p:spPr>
          <a:xfrm>
            <a:off x="838200" y="1438227"/>
            <a:ext cx="9105326" cy="4738736"/>
          </a:xfrm>
        </p:spPr>
        <p:txBody>
          <a:bodyPr/>
          <a:lstStyle/>
          <a:p>
            <a:r>
              <a:rPr lang="en-GB" dirty="0"/>
              <a:t>4 Hub kick-off meetings with all members</a:t>
            </a:r>
          </a:p>
          <a:p>
            <a:r>
              <a:rPr lang="en-GB" dirty="0"/>
              <a:t>Creating sub-working groups and produce the first outputs</a:t>
            </a:r>
          </a:p>
          <a:p>
            <a:r>
              <a:rPr lang="en-GB" dirty="0"/>
              <a:t>Plan IAU 385 symposium “Astronomy and Satellite Constellations: Pathways Forward”  (October 2023 - La Palma, Spain)</a:t>
            </a:r>
          </a:p>
          <a:p>
            <a:r>
              <a:rPr lang="en-GB" dirty="0"/>
              <a:t>Establish Contributing Agreements (Organisations and Members)</a:t>
            </a:r>
          </a:p>
        </p:txBody>
      </p:sp>
    </p:spTree>
    <p:extLst>
      <p:ext uri="{BB962C8B-B14F-4D97-AF65-F5344CB8AC3E}">
        <p14:creationId xmlns:p14="http://schemas.microsoft.com/office/powerpoint/2010/main" val="16246772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3"/>
          <p:cNvSpPr txBox="1">
            <a:spLocks noGrp="1"/>
          </p:cNvSpPr>
          <p:nvPr>
            <p:ph type="title"/>
          </p:nvPr>
        </p:nvSpPr>
        <p:spPr>
          <a:xfrm>
            <a:off x="426900" y="729574"/>
            <a:ext cx="10515600" cy="5758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dirty="0"/>
              <a:t>Thank you very much for your attention!</a:t>
            </a:r>
            <a:br>
              <a:rPr lang="en-GB" dirty="0"/>
            </a:br>
            <a:r>
              <a:rPr lang="en-GB" dirty="0">
                <a:hlinkClick r:id="rId3"/>
              </a:rPr>
              <a:t>info@iau.cps.org</a:t>
            </a:r>
            <a:r>
              <a:rPr lang="en-GB" dirty="0"/>
              <a:t> </a:t>
            </a:r>
            <a:br>
              <a:rPr lang="en-GB" dirty="0"/>
            </a:br>
            <a:br>
              <a:rPr lang="en-GB" dirty="0"/>
            </a:br>
            <a:r>
              <a:rPr lang="en-GB" dirty="0">
                <a:hlinkClick r:id="rId4"/>
              </a:rPr>
              <a:t>https://cps.iau.org</a:t>
            </a:r>
            <a:r>
              <a:rPr lang="en-GB" dirty="0"/>
              <a:t> </a:t>
            </a:r>
            <a:br>
              <a:rPr lang="en-GB" dirty="0"/>
            </a:br>
            <a:br>
              <a:rPr lang="en-GB" dirty="0"/>
            </a:br>
            <a:br>
              <a:rPr lang="en-GB" dirty="0"/>
            </a:br>
            <a:r>
              <a:rPr lang="en-GB" sz="2000" dirty="0">
                <a:hlinkClick r:id="rId5"/>
              </a:rPr>
              <a:t>Federico.divruno@skao.int</a:t>
            </a:r>
            <a:br>
              <a:rPr lang="en-GB" sz="2700" dirty="0"/>
            </a:br>
            <a:endParaRPr dirty="0"/>
          </a:p>
        </p:txBody>
      </p:sp>
      <p:pic>
        <p:nvPicPr>
          <p:cNvPr id="3" name="Picture 2">
            <a:extLst>
              <a:ext uri="{FF2B5EF4-FFF2-40B4-BE49-F238E27FC236}">
                <a16:creationId xmlns:a16="http://schemas.microsoft.com/office/drawing/2014/main" id="{D5F1F6D9-25D3-1EB4-D1DD-3047571C178E}"/>
              </a:ext>
            </a:extLst>
          </p:cNvPr>
          <p:cNvPicPr>
            <a:picLocks noChangeAspect="1"/>
          </p:cNvPicPr>
          <p:nvPr/>
        </p:nvPicPr>
        <p:blipFill>
          <a:blip r:embed="rId6"/>
          <a:stretch>
            <a:fillRect/>
          </a:stretch>
        </p:blipFill>
        <p:spPr>
          <a:xfrm>
            <a:off x="5064370" y="2705869"/>
            <a:ext cx="7127630" cy="386223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54E79-C1AF-0B6B-31D7-D095202628F3}"/>
              </a:ext>
            </a:extLst>
          </p:cNvPr>
          <p:cNvSpPr>
            <a:spLocks noGrp="1"/>
          </p:cNvSpPr>
          <p:nvPr>
            <p:ph type="title"/>
          </p:nvPr>
        </p:nvSpPr>
        <p:spPr/>
        <p:txBody>
          <a:bodyPr/>
          <a:lstStyle/>
          <a:p>
            <a:r>
              <a:rPr lang="en-GB" dirty="0"/>
              <a:t>Extra slides</a:t>
            </a:r>
          </a:p>
        </p:txBody>
      </p:sp>
      <p:sp>
        <p:nvSpPr>
          <p:cNvPr id="3" name="Text Placeholder 2">
            <a:extLst>
              <a:ext uri="{FF2B5EF4-FFF2-40B4-BE49-F238E27FC236}">
                <a16:creationId xmlns:a16="http://schemas.microsoft.com/office/drawing/2014/main" id="{B2199CAC-1F15-46B0-16DD-46373391382D}"/>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31497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4"/>
          <p:cNvSpPr txBox="1">
            <a:spLocks noGrp="1"/>
          </p:cNvSpPr>
          <p:nvPr>
            <p:ph type="title"/>
          </p:nvPr>
        </p:nvSpPr>
        <p:spPr>
          <a:xfrm>
            <a:off x="838200" y="365125"/>
            <a:ext cx="10515600" cy="75098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dirty="0"/>
              <a:t>Hubs objectives</a:t>
            </a:r>
            <a:endParaRPr dirty="0"/>
          </a:p>
        </p:txBody>
      </p:sp>
      <p:sp>
        <p:nvSpPr>
          <p:cNvPr id="187" name="Google Shape;187;p24"/>
          <p:cNvSpPr txBox="1">
            <a:spLocks noGrp="1"/>
          </p:cNvSpPr>
          <p:nvPr>
            <p:ph type="body" idx="1"/>
          </p:nvPr>
        </p:nvSpPr>
        <p:spPr>
          <a:xfrm>
            <a:off x="838200" y="1253330"/>
            <a:ext cx="10515600" cy="5239545"/>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SzPts val="1800"/>
              <a:buFont typeface="Noto Sans Symbols"/>
              <a:buChar char="❖"/>
            </a:pPr>
            <a:r>
              <a:rPr lang="en-GB" b="1" dirty="0"/>
              <a:t>SatHub (Meredith Rawls, Mike Peel)</a:t>
            </a:r>
            <a:endParaRPr b="1" dirty="0"/>
          </a:p>
          <a:p>
            <a:pPr marL="914400" lvl="1" indent="-342900" algn="l" rtl="0">
              <a:lnSpc>
                <a:spcPct val="90000"/>
              </a:lnSpc>
              <a:spcBef>
                <a:spcPts val="500"/>
              </a:spcBef>
              <a:spcAft>
                <a:spcPts val="0"/>
              </a:spcAft>
              <a:buSzPts val="1800"/>
              <a:buFont typeface="Courier New"/>
              <a:buChar char="o"/>
            </a:pPr>
            <a:r>
              <a:rPr lang="en-GB" sz="2000" dirty="0"/>
              <a:t>Astronomical Data Repository</a:t>
            </a:r>
            <a:endParaRPr lang="en-GB" dirty="0"/>
          </a:p>
          <a:p>
            <a:pPr marL="914400" lvl="1" indent="-342900" algn="l" rtl="0">
              <a:lnSpc>
                <a:spcPct val="90000"/>
              </a:lnSpc>
              <a:spcBef>
                <a:spcPts val="500"/>
              </a:spcBef>
              <a:spcAft>
                <a:spcPts val="0"/>
              </a:spcAft>
              <a:buSzPts val="1800"/>
              <a:buFont typeface="Courier New"/>
              <a:buChar char="o"/>
            </a:pPr>
            <a:r>
              <a:rPr lang="en-GB" sz="2000" dirty="0"/>
              <a:t>Orbital Solution Portal</a:t>
            </a:r>
            <a:endParaRPr lang="en-GB" dirty="0"/>
          </a:p>
          <a:p>
            <a:pPr marL="914400" lvl="1" indent="-342900" algn="l" rtl="0">
              <a:lnSpc>
                <a:spcPct val="90000"/>
              </a:lnSpc>
              <a:spcBef>
                <a:spcPts val="500"/>
              </a:spcBef>
              <a:spcAft>
                <a:spcPts val="0"/>
              </a:spcAft>
              <a:buSzPts val="1800"/>
              <a:buFont typeface="Courier New"/>
              <a:buChar char="o"/>
            </a:pPr>
            <a:r>
              <a:rPr lang="en-GB" sz="2000" dirty="0"/>
              <a:t>Software Tools</a:t>
            </a:r>
            <a:endParaRPr dirty="0"/>
          </a:p>
          <a:p>
            <a:pPr marL="914400" lvl="1" indent="-342900" algn="l" rtl="0">
              <a:lnSpc>
                <a:spcPct val="90000"/>
              </a:lnSpc>
              <a:spcBef>
                <a:spcPts val="500"/>
              </a:spcBef>
              <a:spcAft>
                <a:spcPts val="0"/>
              </a:spcAft>
              <a:buSzPts val="1800"/>
              <a:buFont typeface="Courier New"/>
              <a:buChar char="o"/>
            </a:pPr>
            <a:r>
              <a:rPr lang="en-GB" sz="2000" dirty="0">
                <a:solidFill>
                  <a:schemeClr val="tx1"/>
                </a:solidFill>
              </a:rPr>
              <a:t>Training Curriculum</a:t>
            </a:r>
            <a:endParaRPr dirty="0">
              <a:solidFill>
                <a:schemeClr val="tx1"/>
              </a:solidFill>
            </a:endParaRPr>
          </a:p>
          <a:p>
            <a:pPr marL="914400" lvl="1" indent="-342900" algn="l" rtl="0">
              <a:lnSpc>
                <a:spcPct val="90000"/>
              </a:lnSpc>
              <a:spcBef>
                <a:spcPts val="500"/>
              </a:spcBef>
              <a:spcAft>
                <a:spcPts val="0"/>
              </a:spcAft>
              <a:buSzPts val="1800"/>
              <a:buFont typeface="Courier New"/>
              <a:buChar char="o"/>
            </a:pPr>
            <a:r>
              <a:rPr lang="en-GB" sz="2000" dirty="0"/>
              <a:t>Real Time Collaboration</a:t>
            </a:r>
            <a:br>
              <a:rPr lang="en-GB" sz="2000" dirty="0"/>
            </a:br>
            <a:endParaRPr sz="2000" b="1" dirty="0">
              <a:solidFill>
                <a:srgbClr val="C00000"/>
              </a:solidFill>
            </a:endParaRPr>
          </a:p>
          <a:p>
            <a:pPr marL="457200" lvl="0" indent="-342900" algn="l" rtl="0">
              <a:lnSpc>
                <a:spcPct val="90000"/>
              </a:lnSpc>
              <a:spcBef>
                <a:spcPts val="1000"/>
              </a:spcBef>
              <a:spcAft>
                <a:spcPts val="0"/>
              </a:spcAft>
              <a:buSzPts val="1800"/>
              <a:buFont typeface="Noto Sans Symbols"/>
              <a:buChar char="❖"/>
            </a:pPr>
            <a:r>
              <a:rPr lang="en-GB" b="1" dirty="0">
                <a:solidFill>
                  <a:schemeClr val="tx1"/>
                </a:solidFill>
              </a:rPr>
              <a:t>Industry &amp; Technology Hub (Tim Stevenson, Chris Hofer)</a:t>
            </a:r>
            <a:endParaRPr dirty="0">
              <a:solidFill>
                <a:schemeClr val="tx1"/>
              </a:solidFill>
            </a:endParaRPr>
          </a:p>
          <a:p>
            <a:pPr marL="914400" lvl="1" indent="-342900" algn="l" rtl="0">
              <a:lnSpc>
                <a:spcPct val="90000"/>
              </a:lnSpc>
              <a:spcBef>
                <a:spcPts val="500"/>
              </a:spcBef>
              <a:spcAft>
                <a:spcPts val="0"/>
              </a:spcAft>
              <a:buSzPts val="1800"/>
              <a:buFont typeface="Courier New"/>
              <a:buChar char="o"/>
            </a:pPr>
            <a:r>
              <a:rPr lang="en-GB" sz="2000" dirty="0">
                <a:solidFill>
                  <a:schemeClr val="tx1"/>
                </a:solidFill>
              </a:rPr>
              <a:t>Build Outreach Plan  for Stakeholders &amp; Public</a:t>
            </a:r>
            <a:endParaRPr dirty="0">
              <a:solidFill>
                <a:schemeClr val="tx1"/>
              </a:solidFill>
            </a:endParaRPr>
          </a:p>
          <a:p>
            <a:pPr marL="914400" lvl="1" indent="-342900" algn="l" rtl="0">
              <a:lnSpc>
                <a:spcPct val="90000"/>
              </a:lnSpc>
              <a:spcBef>
                <a:spcPts val="500"/>
              </a:spcBef>
              <a:spcAft>
                <a:spcPts val="0"/>
              </a:spcAft>
              <a:buSzPts val="1800"/>
              <a:buFont typeface="Courier New"/>
              <a:buChar char="o"/>
            </a:pPr>
            <a:r>
              <a:rPr lang="en-GB" sz="2000" dirty="0">
                <a:solidFill>
                  <a:schemeClr val="tx1"/>
                </a:solidFill>
              </a:rPr>
              <a:t>Create Reference &amp; Educational Materials</a:t>
            </a:r>
            <a:endParaRPr dirty="0">
              <a:solidFill>
                <a:schemeClr val="tx1"/>
              </a:solidFill>
            </a:endParaRPr>
          </a:p>
          <a:p>
            <a:pPr marL="914400" lvl="1" indent="-342900" algn="l" rtl="0">
              <a:lnSpc>
                <a:spcPct val="90000"/>
              </a:lnSpc>
              <a:spcBef>
                <a:spcPts val="500"/>
              </a:spcBef>
              <a:spcAft>
                <a:spcPts val="0"/>
              </a:spcAft>
              <a:buSzPts val="1800"/>
              <a:buFont typeface="Courier New"/>
              <a:buChar char="o"/>
            </a:pPr>
            <a:r>
              <a:rPr lang="en-GB" sz="2000" dirty="0"/>
              <a:t>Advance Mitigations &amp; Analytical Tools</a:t>
            </a:r>
            <a:endParaRPr dirty="0"/>
          </a:p>
          <a:p>
            <a:pPr marL="914400" lvl="1" indent="-342900" algn="l" rtl="0">
              <a:lnSpc>
                <a:spcPct val="90000"/>
              </a:lnSpc>
              <a:spcBef>
                <a:spcPts val="500"/>
              </a:spcBef>
              <a:spcAft>
                <a:spcPts val="0"/>
              </a:spcAft>
              <a:buSzPts val="1800"/>
              <a:buFont typeface="Courier New"/>
              <a:buChar char="o"/>
            </a:pPr>
            <a:r>
              <a:rPr lang="en-GB" sz="2000" dirty="0"/>
              <a:t>Endorse Space Safety Initiatives Helpful to Astronomy</a:t>
            </a:r>
            <a:endParaRPr dirty="0"/>
          </a:p>
          <a:p>
            <a:pPr marL="914400" lvl="1" indent="-342900" algn="l" rtl="0">
              <a:lnSpc>
                <a:spcPct val="90000"/>
              </a:lnSpc>
              <a:spcBef>
                <a:spcPts val="500"/>
              </a:spcBef>
              <a:spcAft>
                <a:spcPts val="0"/>
              </a:spcAft>
              <a:buSzPts val="1800"/>
              <a:buFont typeface="Courier New"/>
              <a:buChar char="o"/>
            </a:pPr>
            <a:r>
              <a:rPr lang="en-GB" sz="2000" dirty="0"/>
              <a:t>Encourage Implementation of Best Practices &amp; Mitigations</a:t>
            </a:r>
            <a:endParaRPr dirty="0"/>
          </a:p>
          <a:p>
            <a:pPr marL="914400" lvl="1" indent="-342900" algn="l" rtl="0">
              <a:lnSpc>
                <a:spcPct val="90000"/>
              </a:lnSpc>
              <a:spcBef>
                <a:spcPts val="500"/>
              </a:spcBef>
              <a:spcAft>
                <a:spcPts val="0"/>
              </a:spcAft>
              <a:buSzPts val="1800"/>
              <a:buFont typeface="Courier New"/>
              <a:buChar char="o"/>
            </a:pPr>
            <a:r>
              <a:rPr lang="en-GB" sz="2000" dirty="0"/>
              <a:t>Develop Standard Measures of Mitigation Success</a:t>
            </a:r>
            <a:endParaRPr dirty="0"/>
          </a:p>
          <a:p>
            <a:pPr marL="914400" lvl="1" indent="-228600" algn="l" rtl="0">
              <a:lnSpc>
                <a:spcPct val="90000"/>
              </a:lnSpc>
              <a:spcBef>
                <a:spcPts val="500"/>
              </a:spcBef>
              <a:spcAft>
                <a:spcPts val="0"/>
              </a:spcAft>
              <a:buSzPts val="1800"/>
              <a:buFont typeface="Noto Sans Symbols"/>
              <a:buNone/>
            </a:pPr>
            <a:endParaRPr dirty="0"/>
          </a:p>
        </p:txBody>
      </p:sp>
    </p:spTree>
    <p:extLst>
      <p:ext uri="{BB962C8B-B14F-4D97-AF65-F5344CB8AC3E}">
        <p14:creationId xmlns:p14="http://schemas.microsoft.com/office/powerpoint/2010/main" val="25786684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5"/>
          <p:cNvSpPr txBox="1">
            <a:spLocks noGrp="1"/>
          </p:cNvSpPr>
          <p:nvPr>
            <p:ph type="title"/>
          </p:nvPr>
        </p:nvSpPr>
        <p:spPr>
          <a:xfrm>
            <a:off x="838200" y="365125"/>
            <a:ext cx="10515600" cy="75098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dirty="0"/>
              <a:t>Hubs objectives</a:t>
            </a:r>
            <a:endParaRPr dirty="0"/>
          </a:p>
        </p:txBody>
      </p:sp>
      <p:sp>
        <p:nvSpPr>
          <p:cNvPr id="193" name="Google Shape;193;p25"/>
          <p:cNvSpPr txBox="1">
            <a:spLocks noGrp="1"/>
          </p:cNvSpPr>
          <p:nvPr>
            <p:ph type="body" idx="1"/>
          </p:nvPr>
        </p:nvSpPr>
        <p:spPr>
          <a:xfrm>
            <a:off x="204094" y="1659261"/>
            <a:ext cx="10515600" cy="4600800"/>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SzPts val="1800"/>
              <a:buFont typeface="Noto Sans Symbols"/>
              <a:buChar char="❖"/>
            </a:pPr>
            <a:r>
              <a:rPr lang="en-GB" b="1" dirty="0"/>
              <a:t>Community Engagement Hub (Jessica Heim, John Barentine)</a:t>
            </a:r>
            <a:endParaRPr dirty="0"/>
          </a:p>
          <a:p>
            <a:pPr marL="914400" lvl="1" indent="-342900" algn="l" rtl="0">
              <a:lnSpc>
                <a:spcPct val="90000"/>
              </a:lnSpc>
              <a:spcBef>
                <a:spcPts val="500"/>
              </a:spcBef>
              <a:spcAft>
                <a:spcPts val="0"/>
              </a:spcAft>
              <a:buSzPts val="1800"/>
              <a:buFont typeface="Courier New"/>
              <a:buChar char="o"/>
            </a:pPr>
            <a:r>
              <a:rPr lang="en-GB" sz="2000" dirty="0"/>
              <a:t>Identify the communities</a:t>
            </a:r>
            <a:endParaRPr sz="2000" dirty="0"/>
          </a:p>
          <a:p>
            <a:pPr marL="914400" lvl="1" indent="-342900" algn="l" rtl="0">
              <a:lnSpc>
                <a:spcPct val="90000"/>
              </a:lnSpc>
              <a:spcBef>
                <a:spcPts val="500"/>
              </a:spcBef>
              <a:spcAft>
                <a:spcPts val="0"/>
              </a:spcAft>
              <a:buSzPts val="1800"/>
              <a:buFont typeface="Courier New"/>
              <a:buChar char="o"/>
            </a:pPr>
            <a:r>
              <a:rPr lang="en-GB" sz="2000" dirty="0"/>
              <a:t>The sat constellations as a case study </a:t>
            </a:r>
            <a:endParaRPr dirty="0"/>
          </a:p>
          <a:p>
            <a:pPr marL="914400" lvl="1" indent="-342900" algn="l" rtl="0">
              <a:lnSpc>
                <a:spcPct val="90000"/>
              </a:lnSpc>
              <a:spcBef>
                <a:spcPts val="500"/>
              </a:spcBef>
              <a:spcAft>
                <a:spcPts val="0"/>
              </a:spcAft>
              <a:buSzPts val="1800"/>
              <a:buFont typeface="Courier New"/>
              <a:buChar char="o"/>
            </a:pPr>
            <a:r>
              <a:rPr lang="en-GB" sz="2000" dirty="0"/>
              <a:t>Fair-minded </a:t>
            </a:r>
            <a:r>
              <a:rPr lang="en-GB" sz="2000" dirty="0">
                <a:solidFill>
                  <a:schemeClr val="tx1"/>
                </a:solidFill>
              </a:rPr>
              <a:t>discussion material on technological development vs human progress</a:t>
            </a:r>
            <a:endParaRPr dirty="0">
              <a:solidFill>
                <a:schemeClr val="tx1"/>
              </a:solidFill>
            </a:endParaRPr>
          </a:p>
          <a:p>
            <a:pPr marL="914400" lvl="1" indent="-342900" algn="l" rtl="0">
              <a:lnSpc>
                <a:spcPct val="90000"/>
              </a:lnSpc>
              <a:spcBef>
                <a:spcPts val="500"/>
              </a:spcBef>
              <a:spcAft>
                <a:spcPts val="0"/>
              </a:spcAft>
              <a:buSzPts val="1800"/>
              <a:buFont typeface="Courier New"/>
              <a:buChar char="o"/>
            </a:pPr>
            <a:r>
              <a:rPr lang="en-GB" sz="2000" dirty="0"/>
              <a:t>Collaboration with the IAU Offices (OAO, OAD, OAE)</a:t>
            </a:r>
            <a:br>
              <a:rPr lang="en-GB" sz="2000" dirty="0"/>
            </a:br>
            <a:endParaRPr sz="2000" dirty="0"/>
          </a:p>
          <a:p>
            <a:pPr marL="457200" lvl="0" indent="-342900" algn="l" rtl="0">
              <a:lnSpc>
                <a:spcPct val="90000"/>
              </a:lnSpc>
              <a:spcBef>
                <a:spcPts val="1000"/>
              </a:spcBef>
              <a:spcAft>
                <a:spcPts val="0"/>
              </a:spcAft>
              <a:buSzPts val="1800"/>
              <a:buFont typeface="Noto Sans Symbols"/>
              <a:buChar char="❖"/>
            </a:pPr>
            <a:r>
              <a:rPr lang="en-GB" b="1" dirty="0"/>
              <a:t>Policy Hub (Andrew Williams, Richard Green)</a:t>
            </a:r>
            <a:endParaRPr dirty="0"/>
          </a:p>
          <a:p>
            <a:pPr marL="914400" lvl="1" indent="-342900" algn="l" rtl="0">
              <a:lnSpc>
                <a:spcPct val="90000"/>
              </a:lnSpc>
              <a:spcBef>
                <a:spcPts val="500"/>
              </a:spcBef>
              <a:spcAft>
                <a:spcPts val="0"/>
              </a:spcAft>
              <a:buSzPts val="1800"/>
              <a:buFont typeface="Courier New"/>
              <a:buChar char="o"/>
            </a:pPr>
            <a:r>
              <a:rPr lang="en-GB" sz="2000" dirty="0"/>
              <a:t>Portal of existing national and international policies and regulations.</a:t>
            </a:r>
            <a:endParaRPr dirty="0"/>
          </a:p>
          <a:p>
            <a:pPr marL="914400" lvl="1" indent="-342900" algn="l" rtl="0">
              <a:lnSpc>
                <a:spcPct val="90000"/>
              </a:lnSpc>
              <a:spcBef>
                <a:spcPts val="500"/>
              </a:spcBef>
              <a:spcAft>
                <a:spcPts val="0"/>
              </a:spcAft>
              <a:buSzPts val="1800"/>
              <a:buFont typeface="Courier New"/>
              <a:buChar char="o"/>
            </a:pPr>
            <a:r>
              <a:rPr lang="en-GB" sz="2000" dirty="0"/>
              <a:t>Policy forum for interested national policy makers and stakeholders (Fall 2022)</a:t>
            </a:r>
            <a:endParaRPr dirty="0"/>
          </a:p>
          <a:p>
            <a:pPr marL="914400" lvl="1" indent="-342900" algn="l" rtl="0">
              <a:lnSpc>
                <a:spcPct val="90000"/>
              </a:lnSpc>
              <a:spcBef>
                <a:spcPts val="500"/>
              </a:spcBef>
              <a:spcAft>
                <a:spcPts val="0"/>
              </a:spcAft>
              <a:buSzPts val="1800"/>
              <a:buFont typeface="Courier New"/>
              <a:buChar char="o"/>
            </a:pPr>
            <a:r>
              <a:rPr lang="en-GB" sz="2000" dirty="0"/>
              <a:t>Coordinate actions (in D&amp;QS) among COPUOS Delegates and Observers</a:t>
            </a:r>
            <a:endParaRPr dirty="0"/>
          </a:p>
          <a:p>
            <a:pPr marL="914400" lvl="1" indent="-342900" algn="l" rtl="0">
              <a:lnSpc>
                <a:spcPct val="90000"/>
              </a:lnSpc>
              <a:spcBef>
                <a:spcPts val="500"/>
              </a:spcBef>
              <a:spcAft>
                <a:spcPts val="0"/>
              </a:spcAft>
              <a:buSzPts val="1800"/>
              <a:buFont typeface="Courier New"/>
              <a:buChar char="o"/>
            </a:pPr>
            <a:r>
              <a:rPr lang="en-GB" sz="2000" dirty="0"/>
              <a:t>Study and compare ITU-R regulations for possible extensions to O/IR case</a:t>
            </a:r>
          </a:p>
        </p:txBody>
      </p:sp>
    </p:spTree>
    <p:extLst>
      <p:ext uri="{BB962C8B-B14F-4D97-AF65-F5344CB8AC3E}">
        <p14:creationId xmlns:p14="http://schemas.microsoft.com/office/powerpoint/2010/main" val="1012136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Chart&#10;&#10;Description automatically generated">
            <a:extLst>
              <a:ext uri="{FF2B5EF4-FFF2-40B4-BE49-F238E27FC236}">
                <a16:creationId xmlns:a16="http://schemas.microsoft.com/office/drawing/2014/main" id="{47BE847F-DA5E-D49D-C125-4047414E003F}"/>
              </a:ext>
            </a:extLst>
          </p:cNvPr>
          <p:cNvPicPr>
            <a:picLocks noChangeAspect="1"/>
          </p:cNvPicPr>
          <p:nvPr/>
        </p:nvPicPr>
        <p:blipFill>
          <a:blip r:embed="rId3"/>
          <a:stretch>
            <a:fillRect/>
          </a:stretch>
        </p:blipFill>
        <p:spPr>
          <a:xfrm>
            <a:off x="381000" y="0"/>
            <a:ext cx="11430000" cy="6858000"/>
          </a:xfrm>
          <a:prstGeom prst="rect">
            <a:avLst/>
          </a:prstGeom>
        </p:spPr>
      </p:pic>
      <p:sp>
        <p:nvSpPr>
          <p:cNvPr id="3" name="Title 2">
            <a:extLst>
              <a:ext uri="{FF2B5EF4-FFF2-40B4-BE49-F238E27FC236}">
                <a16:creationId xmlns:a16="http://schemas.microsoft.com/office/drawing/2014/main" id="{237D9139-E5D7-4DC9-996E-DA2A471D3FD7}"/>
              </a:ext>
            </a:extLst>
          </p:cNvPr>
          <p:cNvSpPr>
            <a:spLocks noGrp="1"/>
          </p:cNvSpPr>
          <p:nvPr>
            <p:ph type="title"/>
          </p:nvPr>
        </p:nvSpPr>
        <p:spPr>
          <a:xfrm>
            <a:off x="400909" y="461912"/>
            <a:ext cx="6241753" cy="3367138"/>
          </a:xfrm>
        </p:spPr>
        <p:txBody>
          <a:bodyPr/>
          <a:lstStyle/>
          <a:p>
            <a:r>
              <a:rPr lang="en-US" sz="4000" dirty="0"/>
              <a:t>Sky view from</a:t>
            </a:r>
            <a:br>
              <a:rPr lang="en-US" sz="4000" dirty="0"/>
            </a:br>
            <a:r>
              <a:rPr lang="en-US" sz="4000" dirty="0"/>
              <a:t>South Africa</a:t>
            </a:r>
            <a:br>
              <a:rPr lang="en-US" sz="4000" dirty="0"/>
            </a:br>
            <a:r>
              <a:rPr lang="en-US" sz="4000" dirty="0"/>
              <a:t>Lat = -31 deg</a:t>
            </a:r>
            <a:br>
              <a:rPr lang="en-US" sz="4000" dirty="0"/>
            </a:br>
            <a:r>
              <a:rPr lang="en-US" sz="4000" dirty="0"/>
              <a:t>60 seconds</a:t>
            </a:r>
            <a:br>
              <a:rPr lang="en-US" sz="4000" dirty="0"/>
            </a:br>
            <a:r>
              <a:rPr lang="en-US" sz="4000" dirty="0" err="1"/>
              <a:t>el</a:t>
            </a:r>
            <a:r>
              <a:rPr lang="en-US" sz="4000" dirty="0"/>
              <a:t>&gt;10 deg</a:t>
            </a:r>
            <a:endParaRPr lang="en-GB" sz="4000" dirty="0"/>
          </a:p>
        </p:txBody>
      </p:sp>
    </p:spTree>
    <p:extLst>
      <p:ext uri="{BB962C8B-B14F-4D97-AF65-F5344CB8AC3E}">
        <p14:creationId xmlns:p14="http://schemas.microsoft.com/office/powerpoint/2010/main" val="198362185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Chart&#10;&#10;Description automatically generated">
            <a:extLst>
              <a:ext uri="{FF2B5EF4-FFF2-40B4-BE49-F238E27FC236}">
                <a16:creationId xmlns:a16="http://schemas.microsoft.com/office/drawing/2014/main" id="{47BE847F-DA5E-D49D-C125-4047414E003F}"/>
              </a:ext>
            </a:extLst>
          </p:cNvPr>
          <p:cNvPicPr>
            <a:picLocks noChangeAspect="1"/>
          </p:cNvPicPr>
          <p:nvPr/>
        </p:nvPicPr>
        <p:blipFill>
          <a:blip r:embed="rId3"/>
          <a:stretch>
            <a:fillRect/>
          </a:stretch>
        </p:blipFill>
        <p:spPr>
          <a:xfrm>
            <a:off x="381000" y="0"/>
            <a:ext cx="11430000" cy="6858000"/>
          </a:xfrm>
          <a:prstGeom prst="rect">
            <a:avLst/>
          </a:prstGeom>
        </p:spPr>
      </p:pic>
      <p:pic>
        <p:nvPicPr>
          <p:cNvPr id="21" name="Picture 20" descr="Chart, diagram&#10;&#10;Description automatically generated">
            <a:extLst>
              <a:ext uri="{FF2B5EF4-FFF2-40B4-BE49-F238E27FC236}">
                <a16:creationId xmlns:a16="http://schemas.microsoft.com/office/drawing/2014/main" id="{A9255476-13E8-065A-AA91-2515CDD7D2B0}"/>
              </a:ext>
            </a:extLst>
          </p:cNvPr>
          <p:cNvPicPr>
            <a:picLocks noChangeAspect="1"/>
          </p:cNvPicPr>
          <p:nvPr/>
        </p:nvPicPr>
        <p:blipFill>
          <a:blip r:embed="rId4"/>
          <a:stretch>
            <a:fillRect/>
          </a:stretch>
        </p:blipFill>
        <p:spPr>
          <a:xfrm>
            <a:off x="381000" y="0"/>
            <a:ext cx="11430000" cy="6858000"/>
          </a:xfrm>
          <a:prstGeom prst="rect">
            <a:avLst/>
          </a:prstGeom>
        </p:spPr>
      </p:pic>
      <p:sp>
        <p:nvSpPr>
          <p:cNvPr id="3" name="Title 2">
            <a:extLst>
              <a:ext uri="{FF2B5EF4-FFF2-40B4-BE49-F238E27FC236}">
                <a16:creationId xmlns:a16="http://schemas.microsoft.com/office/drawing/2014/main" id="{237D9139-E5D7-4DC9-996E-DA2A471D3FD7}"/>
              </a:ext>
            </a:extLst>
          </p:cNvPr>
          <p:cNvSpPr>
            <a:spLocks noGrp="1"/>
          </p:cNvSpPr>
          <p:nvPr>
            <p:ph type="title"/>
          </p:nvPr>
        </p:nvSpPr>
        <p:spPr>
          <a:xfrm>
            <a:off x="400909" y="461912"/>
            <a:ext cx="6241753" cy="3367138"/>
          </a:xfrm>
        </p:spPr>
        <p:txBody>
          <a:bodyPr/>
          <a:lstStyle/>
          <a:p>
            <a:r>
              <a:rPr lang="en-US" sz="4000" dirty="0"/>
              <a:t>Sky view from</a:t>
            </a:r>
            <a:br>
              <a:rPr lang="en-US" sz="4000" dirty="0"/>
            </a:br>
            <a:r>
              <a:rPr lang="en-US" sz="4000" dirty="0"/>
              <a:t>South Africa</a:t>
            </a:r>
            <a:br>
              <a:rPr lang="en-US" sz="4000" dirty="0"/>
            </a:br>
            <a:r>
              <a:rPr lang="en-US" sz="4000" dirty="0"/>
              <a:t>Lat = -31 deg</a:t>
            </a:r>
            <a:br>
              <a:rPr lang="en-US" sz="4000" dirty="0"/>
            </a:br>
            <a:r>
              <a:rPr lang="en-US" sz="4000" dirty="0"/>
              <a:t>60 seconds</a:t>
            </a:r>
            <a:br>
              <a:rPr lang="en-US" sz="4000" dirty="0"/>
            </a:br>
            <a:r>
              <a:rPr lang="en-US" sz="4000" dirty="0" err="1"/>
              <a:t>el</a:t>
            </a:r>
            <a:r>
              <a:rPr lang="en-US" sz="4000" dirty="0"/>
              <a:t>&gt;10 deg</a:t>
            </a:r>
            <a:endParaRPr lang="en-GB" sz="4000" dirty="0"/>
          </a:p>
        </p:txBody>
      </p:sp>
    </p:spTree>
    <p:extLst>
      <p:ext uri="{BB962C8B-B14F-4D97-AF65-F5344CB8AC3E}">
        <p14:creationId xmlns:p14="http://schemas.microsoft.com/office/powerpoint/2010/main" val="187421940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Chart&#10;&#10;Description automatically generated">
            <a:extLst>
              <a:ext uri="{FF2B5EF4-FFF2-40B4-BE49-F238E27FC236}">
                <a16:creationId xmlns:a16="http://schemas.microsoft.com/office/drawing/2014/main" id="{47BE847F-DA5E-D49D-C125-4047414E003F}"/>
              </a:ext>
            </a:extLst>
          </p:cNvPr>
          <p:cNvPicPr>
            <a:picLocks noChangeAspect="1"/>
          </p:cNvPicPr>
          <p:nvPr/>
        </p:nvPicPr>
        <p:blipFill>
          <a:blip r:embed="rId3"/>
          <a:stretch>
            <a:fillRect/>
          </a:stretch>
        </p:blipFill>
        <p:spPr>
          <a:xfrm>
            <a:off x="381000" y="0"/>
            <a:ext cx="11430000" cy="6858000"/>
          </a:xfrm>
          <a:prstGeom prst="rect">
            <a:avLst/>
          </a:prstGeom>
        </p:spPr>
      </p:pic>
      <p:pic>
        <p:nvPicPr>
          <p:cNvPr id="21" name="Picture 20" descr="Chart, diagram&#10;&#10;Description automatically generated">
            <a:extLst>
              <a:ext uri="{FF2B5EF4-FFF2-40B4-BE49-F238E27FC236}">
                <a16:creationId xmlns:a16="http://schemas.microsoft.com/office/drawing/2014/main" id="{A9255476-13E8-065A-AA91-2515CDD7D2B0}"/>
              </a:ext>
            </a:extLst>
          </p:cNvPr>
          <p:cNvPicPr>
            <a:picLocks noChangeAspect="1"/>
          </p:cNvPicPr>
          <p:nvPr/>
        </p:nvPicPr>
        <p:blipFill>
          <a:blip r:embed="rId4"/>
          <a:stretch>
            <a:fillRect/>
          </a:stretch>
        </p:blipFill>
        <p:spPr>
          <a:xfrm>
            <a:off x="381000" y="0"/>
            <a:ext cx="11430000" cy="6858000"/>
          </a:xfrm>
          <a:prstGeom prst="rect">
            <a:avLst/>
          </a:prstGeom>
        </p:spPr>
      </p:pic>
      <p:pic>
        <p:nvPicPr>
          <p:cNvPr id="25" name="Picture 24" descr="Chart, diagram&#10;&#10;Description automatically generated">
            <a:extLst>
              <a:ext uri="{FF2B5EF4-FFF2-40B4-BE49-F238E27FC236}">
                <a16:creationId xmlns:a16="http://schemas.microsoft.com/office/drawing/2014/main" id="{3F455997-3967-A0A8-644B-958DAF3C74F7}"/>
              </a:ext>
            </a:extLst>
          </p:cNvPr>
          <p:cNvPicPr>
            <a:picLocks noChangeAspect="1"/>
          </p:cNvPicPr>
          <p:nvPr/>
        </p:nvPicPr>
        <p:blipFill>
          <a:blip r:embed="rId5"/>
          <a:stretch>
            <a:fillRect/>
          </a:stretch>
        </p:blipFill>
        <p:spPr>
          <a:xfrm>
            <a:off x="381000" y="0"/>
            <a:ext cx="11430000" cy="6858000"/>
          </a:xfrm>
          <a:prstGeom prst="rect">
            <a:avLst/>
          </a:prstGeom>
        </p:spPr>
      </p:pic>
      <p:sp>
        <p:nvSpPr>
          <p:cNvPr id="3" name="Title 2">
            <a:extLst>
              <a:ext uri="{FF2B5EF4-FFF2-40B4-BE49-F238E27FC236}">
                <a16:creationId xmlns:a16="http://schemas.microsoft.com/office/drawing/2014/main" id="{237D9139-E5D7-4DC9-996E-DA2A471D3FD7}"/>
              </a:ext>
            </a:extLst>
          </p:cNvPr>
          <p:cNvSpPr>
            <a:spLocks noGrp="1"/>
          </p:cNvSpPr>
          <p:nvPr>
            <p:ph type="title"/>
          </p:nvPr>
        </p:nvSpPr>
        <p:spPr>
          <a:xfrm>
            <a:off x="400909" y="461912"/>
            <a:ext cx="6241753" cy="3367138"/>
          </a:xfrm>
        </p:spPr>
        <p:txBody>
          <a:bodyPr/>
          <a:lstStyle/>
          <a:p>
            <a:r>
              <a:rPr lang="en-US" sz="4000" dirty="0"/>
              <a:t>Sky view from</a:t>
            </a:r>
            <a:br>
              <a:rPr lang="en-US" sz="4000" dirty="0"/>
            </a:br>
            <a:r>
              <a:rPr lang="en-US" sz="4000" dirty="0"/>
              <a:t>South Africa</a:t>
            </a:r>
            <a:br>
              <a:rPr lang="en-US" sz="4000" dirty="0"/>
            </a:br>
            <a:r>
              <a:rPr lang="en-US" sz="4000" dirty="0"/>
              <a:t>Lat = -31 deg</a:t>
            </a:r>
            <a:br>
              <a:rPr lang="en-US" sz="4000" dirty="0"/>
            </a:br>
            <a:r>
              <a:rPr lang="en-US" sz="4000" dirty="0"/>
              <a:t>60 seconds</a:t>
            </a:r>
            <a:br>
              <a:rPr lang="en-US" sz="4000" dirty="0"/>
            </a:br>
            <a:r>
              <a:rPr lang="en-US" sz="4000" dirty="0" err="1"/>
              <a:t>el</a:t>
            </a:r>
            <a:r>
              <a:rPr lang="en-US" sz="4000" dirty="0"/>
              <a:t>&gt;10 deg</a:t>
            </a:r>
            <a:endParaRPr lang="en-GB" sz="4000" dirty="0"/>
          </a:p>
        </p:txBody>
      </p:sp>
    </p:spTree>
    <p:extLst>
      <p:ext uri="{BB962C8B-B14F-4D97-AF65-F5344CB8AC3E}">
        <p14:creationId xmlns:p14="http://schemas.microsoft.com/office/powerpoint/2010/main" val="407952364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Chart&#10;&#10;Description automatically generated">
            <a:extLst>
              <a:ext uri="{FF2B5EF4-FFF2-40B4-BE49-F238E27FC236}">
                <a16:creationId xmlns:a16="http://schemas.microsoft.com/office/drawing/2014/main" id="{47BE847F-DA5E-D49D-C125-4047414E003F}"/>
              </a:ext>
            </a:extLst>
          </p:cNvPr>
          <p:cNvPicPr>
            <a:picLocks noChangeAspect="1"/>
          </p:cNvPicPr>
          <p:nvPr/>
        </p:nvPicPr>
        <p:blipFill>
          <a:blip r:embed="rId3"/>
          <a:stretch>
            <a:fillRect/>
          </a:stretch>
        </p:blipFill>
        <p:spPr>
          <a:xfrm>
            <a:off x="381000" y="0"/>
            <a:ext cx="11430000" cy="6858000"/>
          </a:xfrm>
          <a:prstGeom prst="rect">
            <a:avLst/>
          </a:prstGeom>
        </p:spPr>
      </p:pic>
      <p:pic>
        <p:nvPicPr>
          <p:cNvPr id="21" name="Picture 20" descr="Chart, diagram&#10;&#10;Description automatically generated">
            <a:extLst>
              <a:ext uri="{FF2B5EF4-FFF2-40B4-BE49-F238E27FC236}">
                <a16:creationId xmlns:a16="http://schemas.microsoft.com/office/drawing/2014/main" id="{A9255476-13E8-065A-AA91-2515CDD7D2B0}"/>
              </a:ext>
            </a:extLst>
          </p:cNvPr>
          <p:cNvPicPr>
            <a:picLocks noChangeAspect="1"/>
          </p:cNvPicPr>
          <p:nvPr/>
        </p:nvPicPr>
        <p:blipFill>
          <a:blip r:embed="rId4"/>
          <a:stretch>
            <a:fillRect/>
          </a:stretch>
        </p:blipFill>
        <p:spPr>
          <a:xfrm>
            <a:off x="381000" y="0"/>
            <a:ext cx="11430000" cy="6858000"/>
          </a:xfrm>
          <a:prstGeom prst="rect">
            <a:avLst/>
          </a:prstGeom>
        </p:spPr>
      </p:pic>
      <p:pic>
        <p:nvPicPr>
          <p:cNvPr id="25" name="Picture 24" descr="Chart, diagram&#10;&#10;Description automatically generated">
            <a:extLst>
              <a:ext uri="{FF2B5EF4-FFF2-40B4-BE49-F238E27FC236}">
                <a16:creationId xmlns:a16="http://schemas.microsoft.com/office/drawing/2014/main" id="{3F455997-3967-A0A8-644B-958DAF3C74F7}"/>
              </a:ext>
            </a:extLst>
          </p:cNvPr>
          <p:cNvPicPr>
            <a:picLocks noChangeAspect="1"/>
          </p:cNvPicPr>
          <p:nvPr/>
        </p:nvPicPr>
        <p:blipFill>
          <a:blip r:embed="rId5"/>
          <a:stretch>
            <a:fillRect/>
          </a:stretch>
        </p:blipFill>
        <p:spPr>
          <a:xfrm>
            <a:off x="381000" y="0"/>
            <a:ext cx="11430000" cy="6858000"/>
          </a:xfrm>
          <a:prstGeom prst="rect">
            <a:avLst/>
          </a:prstGeom>
        </p:spPr>
      </p:pic>
      <p:pic>
        <p:nvPicPr>
          <p:cNvPr id="30" name="Picture 29" descr="Diagram&#10;&#10;Description automatically generated">
            <a:extLst>
              <a:ext uri="{FF2B5EF4-FFF2-40B4-BE49-F238E27FC236}">
                <a16:creationId xmlns:a16="http://schemas.microsoft.com/office/drawing/2014/main" id="{DFDBB8F0-6973-FE5C-1128-108E4562AFD9}"/>
              </a:ext>
            </a:extLst>
          </p:cNvPr>
          <p:cNvPicPr>
            <a:picLocks noChangeAspect="1"/>
          </p:cNvPicPr>
          <p:nvPr/>
        </p:nvPicPr>
        <p:blipFill>
          <a:blip r:embed="rId6"/>
          <a:stretch>
            <a:fillRect/>
          </a:stretch>
        </p:blipFill>
        <p:spPr>
          <a:xfrm>
            <a:off x="381000" y="0"/>
            <a:ext cx="11430000" cy="6858000"/>
          </a:xfrm>
          <a:prstGeom prst="rect">
            <a:avLst/>
          </a:prstGeom>
        </p:spPr>
      </p:pic>
      <p:sp>
        <p:nvSpPr>
          <p:cNvPr id="3" name="Title 2">
            <a:extLst>
              <a:ext uri="{FF2B5EF4-FFF2-40B4-BE49-F238E27FC236}">
                <a16:creationId xmlns:a16="http://schemas.microsoft.com/office/drawing/2014/main" id="{237D9139-E5D7-4DC9-996E-DA2A471D3FD7}"/>
              </a:ext>
            </a:extLst>
          </p:cNvPr>
          <p:cNvSpPr>
            <a:spLocks noGrp="1"/>
          </p:cNvSpPr>
          <p:nvPr>
            <p:ph type="title"/>
          </p:nvPr>
        </p:nvSpPr>
        <p:spPr>
          <a:xfrm>
            <a:off x="400909" y="461912"/>
            <a:ext cx="6241753" cy="3367138"/>
          </a:xfrm>
        </p:spPr>
        <p:txBody>
          <a:bodyPr/>
          <a:lstStyle/>
          <a:p>
            <a:r>
              <a:rPr lang="en-US" sz="4000" dirty="0"/>
              <a:t>Sky view from</a:t>
            </a:r>
            <a:br>
              <a:rPr lang="en-US" sz="4000" dirty="0"/>
            </a:br>
            <a:r>
              <a:rPr lang="en-US" sz="4000" dirty="0"/>
              <a:t>South Africa</a:t>
            </a:r>
            <a:br>
              <a:rPr lang="en-US" sz="4000" dirty="0"/>
            </a:br>
            <a:r>
              <a:rPr lang="en-US" sz="4000" dirty="0"/>
              <a:t>Lat = -31 deg</a:t>
            </a:r>
            <a:br>
              <a:rPr lang="en-US" sz="4000" dirty="0"/>
            </a:br>
            <a:r>
              <a:rPr lang="en-US" sz="4000" dirty="0"/>
              <a:t>60 seconds</a:t>
            </a:r>
            <a:br>
              <a:rPr lang="en-US" sz="4000" dirty="0"/>
            </a:br>
            <a:r>
              <a:rPr lang="en-US" sz="4000" dirty="0" err="1"/>
              <a:t>el</a:t>
            </a:r>
            <a:r>
              <a:rPr lang="en-US" sz="4000" dirty="0"/>
              <a:t>&gt;10 deg</a:t>
            </a:r>
            <a:endParaRPr lang="en-GB" sz="4000" dirty="0"/>
          </a:p>
        </p:txBody>
      </p:sp>
    </p:spTree>
    <p:extLst>
      <p:ext uri="{BB962C8B-B14F-4D97-AF65-F5344CB8AC3E}">
        <p14:creationId xmlns:p14="http://schemas.microsoft.com/office/powerpoint/2010/main" val="264368874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Chart&#10;&#10;Description automatically generated">
            <a:extLst>
              <a:ext uri="{FF2B5EF4-FFF2-40B4-BE49-F238E27FC236}">
                <a16:creationId xmlns:a16="http://schemas.microsoft.com/office/drawing/2014/main" id="{47BE847F-DA5E-D49D-C125-4047414E003F}"/>
              </a:ext>
            </a:extLst>
          </p:cNvPr>
          <p:cNvPicPr>
            <a:picLocks noChangeAspect="1"/>
          </p:cNvPicPr>
          <p:nvPr/>
        </p:nvPicPr>
        <p:blipFill>
          <a:blip r:embed="rId3"/>
          <a:stretch>
            <a:fillRect/>
          </a:stretch>
        </p:blipFill>
        <p:spPr>
          <a:xfrm>
            <a:off x="381000" y="0"/>
            <a:ext cx="11430000" cy="6858000"/>
          </a:xfrm>
          <a:prstGeom prst="rect">
            <a:avLst/>
          </a:prstGeom>
        </p:spPr>
      </p:pic>
      <p:pic>
        <p:nvPicPr>
          <p:cNvPr id="21" name="Picture 20" descr="Chart, diagram&#10;&#10;Description automatically generated">
            <a:extLst>
              <a:ext uri="{FF2B5EF4-FFF2-40B4-BE49-F238E27FC236}">
                <a16:creationId xmlns:a16="http://schemas.microsoft.com/office/drawing/2014/main" id="{A9255476-13E8-065A-AA91-2515CDD7D2B0}"/>
              </a:ext>
            </a:extLst>
          </p:cNvPr>
          <p:cNvPicPr>
            <a:picLocks noChangeAspect="1"/>
          </p:cNvPicPr>
          <p:nvPr/>
        </p:nvPicPr>
        <p:blipFill>
          <a:blip r:embed="rId4"/>
          <a:stretch>
            <a:fillRect/>
          </a:stretch>
        </p:blipFill>
        <p:spPr>
          <a:xfrm>
            <a:off x="381000" y="0"/>
            <a:ext cx="11430000" cy="6858000"/>
          </a:xfrm>
          <a:prstGeom prst="rect">
            <a:avLst/>
          </a:prstGeom>
        </p:spPr>
      </p:pic>
      <p:pic>
        <p:nvPicPr>
          <p:cNvPr id="25" name="Picture 24" descr="Chart, diagram&#10;&#10;Description automatically generated">
            <a:extLst>
              <a:ext uri="{FF2B5EF4-FFF2-40B4-BE49-F238E27FC236}">
                <a16:creationId xmlns:a16="http://schemas.microsoft.com/office/drawing/2014/main" id="{3F455997-3967-A0A8-644B-958DAF3C74F7}"/>
              </a:ext>
            </a:extLst>
          </p:cNvPr>
          <p:cNvPicPr>
            <a:picLocks noChangeAspect="1"/>
          </p:cNvPicPr>
          <p:nvPr/>
        </p:nvPicPr>
        <p:blipFill>
          <a:blip r:embed="rId5"/>
          <a:stretch>
            <a:fillRect/>
          </a:stretch>
        </p:blipFill>
        <p:spPr>
          <a:xfrm>
            <a:off x="381000" y="0"/>
            <a:ext cx="11430000" cy="6858000"/>
          </a:xfrm>
          <a:prstGeom prst="rect">
            <a:avLst/>
          </a:prstGeom>
        </p:spPr>
      </p:pic>
      <p:pic>
        <p:nvPicPr>
          <p:cNvPr id="30" name="Picture 29" descr="Diagram&#10;&#10;Description automatically generated">
            <a:extLst>
              <a:ext uri="{FF2B5EF4-FFF2-40B4-BE49-F238E27FC236}">
                <a16:creationId xmlns:a16="http://schemas.microsoft.com/office/drawing/2014/main" id="{DFDBB8F0-6973-FE5C-1128-108E4562AFD9}"/>
              </a:ext>
            </a:extLst>
          </p:cNvPr>
          <p:cNvPicPr>
            <a:picLocks noChangeAspect="1"/>
          </p:cNvPicPr>
          <p:nvPr/>
        </p:nvPicPr>
        <p:blipFill>
          <a:blip r:embed="rId6"/>
          <a:stretch>
            <a:fillRect/>
          </a:stretch>
        </p:blipFill>
        <p:spPr>
          <a:xfrm>
            <a:off x="381000" y="0"/>
            <a:ext cx="11430000" cy="6858000"/>
          </a:xfrm>
          <a:prstGeom prst="rect">
            <a:avLst/>
          </a:prstGeom>
        </p:spPr>
      </p:pic>
      <p:pic>
        <p:nvPicPr>
          <p:cNvPr id="34" name="Picture 33" descr="Diagram&#10;&#10;Description automatically generated">
            <a:extLst>
              <a:ext uri="{FF2B5EF4-FFF2-40B4-BE49-F238E27FC236}">
                <a16:creationId xmlns:a16="http://schemas.microsoft.com/office/drawing/2014/main" id="{FA50188C-A062-736D-F17A-F45280ECB75F}"/>
              </a:ext>
            </a:extLst>
          </p:cNvPr>
          <p:cNvPicPr>
            <a:picLocks noChangeAspect="1"/>
          </p:cNvPicPr>
          <p:nvPr/>
        </p:nvPicPr>
        <p:blipFill>
          <a:blip r:embed="rId7"/>
          <a:stretch>
            <a:fillRect/>
          </a:stretch>
        </p:blipFill>
        <p:spPr>
          <a:xfrm>
            <a:off x="381000" y="4713"/>
            <a:ext cx="11430000" cy="6858000"/>
          </a:xfrm>
          <a:prstGeom prst="rect">
            <a:avLst/>
          </a:prstGeom>
        </p:spPr>
      </p:pic>
      <p:sp>
        <p:nvSpPr>
          <p:cNvPr id="3" name="Title 2">
            <a:extLst>
              <a:ext uri="{FF2B5EF4-FFF2-40B4-BE49-F238E27FC236}">
                <a16:creationId xmlns:a16="http://schemas.microsoft.com/office/drawing/2014/main" id="{237D9139-E5D7-4DC9-996E-DA2A471D3FD7}"/>
              </a:ext>
            </a:extLst>
          </p:cNvPr>
          <p:cNvSpPr>
            <a:spLocks noGrp="1"/>
          </p:cNvSpPr>
          <p:nvPr>
            <p:ph type="title"/>
          </p:nvPr>
        </p:nvSpPr>
        <p:spPr>
          <a:xfrm>
            <a:off x="400909" y="461912"/>
            <a:ext cx="6241753" cy="3367138"/>
          </a:xfrm>
        </p:spPr>
        <p:txBody>
          <a:bodyPr/>
          <a:lstStyle/>
          <a:p>
            <a:r>
              <a:rPr lang="en-US" sz="4000" dirty="0"/>
              <a:t>Sky view from</a:t>
            </a:r>
            <a:br>
              <a:rPr lang="en-US" sz="4000" dirty="0"/>
            </a:br>
            <a:r>
              <a:rPr lang="en-US" sz="4000" dirty="0"/>
              <a:t>South Africa</a:t>
            </a:r>
            <a:br>
              <a:rPr lang="en-US" sz="4000" dirty="0"/>
            </a:br>
            <a:r>
              <a:rPr lang="en-US" sz="4000" dirty="0"/>
              <a:t>Lat = -31 deg</a:t>
            </a:r>
            <a:br>
              <a:rPr lang="en-US" sz="4000" dirty="0"/>
            </a:br>
            <a:r>
              <a:rPr lang="en-US" sz="4000" dirty="0"/>
              <a:t>60 seconds</a:t>
            </a:r>
            <a:br>
              <a:rPr lang="en-US" sz="4000" dirty="0"/>
            </a:br>
            <a:r>
              <a:rPr lang="en-US" sz="4000" dirty="0" err="1"/>
              <a:t>el</a:t>
            </a:r>
            <a:r>
              <a:rPr lang="en-US" sz="4000" dirty="0"/>
              <a:t>&gt;10 deg</a:t>
            </a:r>
            <a:endParaRPr lang="en-GB" sz="4000" dirty="0"/>
          </a:p>
        </p:txBody>
      </p:sp>
    </p:spTree>
    <p:extLst>
      <p:ext uri="{BB962C8B-B14F-4D97-AF65-F5344CB8AC3E}">
        <p14:creationId xmlns:p14="http://schemas.microsoft.com/office/powerpoint/2010/main" val="69054088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Chart&#10;&#10;Description automatically generated">
            <a:extLst>
              <a:ext uri="{FF2B5EF4-FFF2-40B4-BE49-F238E27FC236}">
                <a16:creationId xmlns:a16="http://schemas.microsoft.com/office/drawing/2014/main" id="{47BE847F-DA5E-D49D-C125-4047414E003F}"/>
              </a:ext>
            </a:extLst>
          </p:cNvPr>
          <p:cNvPicPr>
            <a:picLocks noChangeAspect="1"/>
          </p:cNvPicPr>
          <p:nvPr/>
        </p:nvPicPr>
        <p:blipFill>
          <a:blip r:embed="rId3"/>
          <a:stretch>
            <a:fillRect/>
          </a:stretch>
        </p:blipFill>
        <p:spPr>
          <a:xfrm>
            <a:off x="381000" y="0"/>
            <a:ext cx="11430000" cy="6858000"/>
          </a:xfrm>
          <a:prstGeom prst="rect">
            <a:avLst/>
          </a:prstGeom>
        </p:spPr>
      </p:pic>
      <p:pic>
        <p:nvPicPr>
          <p:cNvPr id="21" name="Picture 20" descr="Chart, diagram&#10;&#10;Description automatically generated">
            <a:extLst>
              <a:ext uri="{FF2B5EF4-FFF2-40B4-BE49-F238E27FC236}">
                <a16:creationId xmlns:a16="http://schemas.microsoft.com/office/drawing/2014/main" id="{A9255476-13E8-065A-AA91-2515CDD7D2B0}"/>
              </a:ext>
            </a:extLst>
          </p:cNvPr>
          <p:cNvPicPr>
            <a:picLocks noChangeAspect="1"/>
          </p:cNvPicPr>
          <p:nvPr/>
        </p:nvPicPr>
        <p:blipFill>
          <a:blip r:embed="rId4"/>
          <a:stretch>
            <a:fillRect/>
          </a:stretch>
        </p:blipFill>
        <p:spPr>
          <a:xfrm>
            <a:off x="381000" y="0"/>
            <a:ext cx="11430000" cy="6858000"/>
          </a:xfrm>
          <a:prstGeom prst="rect">
            <a:avLst/>
          </a:prstGeom>
        </p:spPr>
      </p:pic>
      <p:pic>
        <p:nvPicPr>
          <p:cNvPr id="25" name="Picture 24" descr="Chart, diagram&#10;&#10;Description automatically generated">
            <a:extLst>
              <a:ext uri="{FF2B5EF4-FFF2-40B4-BE49-F238E27FC236}">
                <a16:creationId xmlns:a16="http://schemas.microsoft.com/office/drawing/2014/main" id="{3F455997-3967-A0A8-644B-958DAF3C74F7}"/>
              </a:ext>
            </a:extLst>
          </p:cNvPr>
          <p:cNvPicPr>
            <a:picLocks noChangeAspect="1"/>
          </p:cNvPicPr>
          <p:nvPr/>
        </p:nvPicPr>
        <p:blipFill>
          <a:blip r:embed="rId5"/>
          <a:stretch>
            <a:fillRect/>
          </a:stretch>
        </p:blipFill>
        <p:spPr>
          <a:xfrm>
            <a:off x="381000" y="0"/>
            <a:ext cx="11430000" cy="6858000"/>
          </a:xfrm>
          <a:prstGeom prst="rect">
            <a:avLst/>
          </a:prstGeom>
        </p:spPr>
      </p:pic>
      <p:pic>
        <p:nvPicPr>
          <p:cNvPr id="30" name="Picture 29" descr="Diagram&#10;&#10;Description automatically generated">
            <a:extLst>
              <a:ext uri="{FF2B5EF4-FFF2-40B4-BE49-F238E27FC236}">
                <a16:creationId xmlns:a16="http://schemas.microsoft.com/office/drawing/2014/main" id="{DFDBB8F0-6973-FE5C-1128-108E4562AFD9}"/>
              </a:ext>
            </a:extLst>
          </p:cNvPr>
          <p:cNvPicPr>
            <a:picLocks noChangeAspect="1"/>
          </p:cNvPicPr>
          <p:nvPr/>
        </p:nvPicPr>
        <p:blipFill>
          <a:blip r:embed="rId6"/>
          <a:stretch>
            <a:fillRect/>
          </a:stretch>
        </p:blipFill>
        <p:spPr>
          <a:xfrm>
            <a:off x="381000" y="0"/>
            <a:ext cx="11430000" cy="6858000"/>
          </a:xfrm>
          <a:prstGeom prst="rect">
            <a:avLst/>
          </a:prstGeom>
        </p:spPr>
      </p:pic>
      <p:pic>
        <p:nvPicPr>
          <p:cNvPr id="34" name="Picture 33" descr="Diagram&#10;&#10;Description automatically generated">
            <a:extLst>
              <a:ext uri="{FF2B5EF4-FFF2-40B4-BE49-F238E27FC236}">
                <a16:creationId xmlns:a16="http://schemas.microsoft.com/office/drawing/2014/main" id="{FA50188C-A062-736D-F17A-F45280ECB75F}"/>
              </a:ext>
            </a:extLst>
          </p:cNvPr>
          <p:cNvPicPr>
            <a:picLocks noChangeAspect="1"/>
          </p:cNvPicPr>
          <p:nvPr/>
        </p:nvPicPr>
        <p:blipFill>
          <a:blip r:embed="rId7"/>
          <a:stretch>
            <a:fillRect/>
          </a:stretch>
        </p:blipFill>
        <p:spPr>
          <a:xfrm>
            <a:off x="381000" y="4713"/>
            <a:ext cx="11430000" cy="6858000"/>
          </a:xfrm>
          <a:prstGeom prst="rect">
            <a:avLst/>
          </a:prstGeom>
        </p:spPr>
      </p:pic>
      <p:pic>
        <p:nvPicPr>
          <p:cNvPr id="17" name="Picture 16" descr="Chart, scatter chart&#10;&#10;Description automatically generated">
            <a:extLst>
              <a:ext uri="{FF2B5EF4-FFF2-40B4-BE49-F238E27FC236}">
                <a16:creationId xmlns:a16="http://schemas.microsoft.com/office/drawing/2014/main" id="{531D800A-F574-B3A8-DA11-A86F51416AD7}"/>
              </a:ext>
            </a:extLst>
          </p:cNvPr>
          <p:cNvPicPr>
            <a:picLocks noChangeAspect="1"/>
          </p:cNvPicPr>
          <p:nvPr/>
        </p:nvPicPr>
        <p:blipFill>
          <a:blip r:embed="rId8"/>
          <a:stretch>
            <a:fillRect/>
          </a:stretch>
        </p:blipFill>
        <p:spPr>
          <a:xfrm>
            <a:off x="381000" y="0"/>
            <a:ext cx="11430000" cy="6858000"/>
          </a:xfrm>
          <a:prstGeom prst="rect">
            <a:avLst/>
          </a:prstGeom>
        </p:spPr>
      </p:pic>
      <p:sp>
        <p:nvSpPr>
          <p:cNvPr id="3" name="Title 2">
            <a:extLst>
              <a:ext uri="{FF2B5EF4-FFF2-40B4-BE49-F238E27FC236}">
                <a16:creationId xmlns:a16="http://schemas.microsoft.com/office/drawing/2014/main" id="{237D9139-E5D7-4DC9-996E-DA2A471D3FD7}"/>
              </a:ext>
            </a:extLst>
          </p:cNvPr>
          <p:cNvSpPr>
            <a:spLocks noGrp="1"/>
          </p:cNvSpPr>
          <p:nvPr>
            <p:ph type="title"/>
          </p:nvPr>
        </p:nvSpPr>
        <p:spPr>
          <a:xfrm>
            <a:off x="400909" y="461912"/>
            <a:ext cx="6241753" cy="3367138"/>
          </a:xfrm>
        </p:spPr>
        <p:txBody>
          <a:bodyPr/>
          <a:lstStyle/>
          <a:p>
            <a:r>
              <a:rPr lang="en-US" sz="4000" dirty="0"/>
              <a:t>Sky view from</a:t>
            </a:r>
            <a:br>
              <a:rPr lang="en-US" sz="4000" dirty="0"/>
            </a:br>
            <a:r>
              <a:rPr lang="en-US" sz="4000" dirty="0"/>
              <a:t>South Africa</a:t>
            </a:r>
            <a:br>
              <a:rPr lang="en-US" sz="4000" dirty="0"/>
            </a:br>
            <a:r>
              <a:rPr lang="en-US" sz="4000" dirty="0"/>
              <a:t>Lat = -31 deg</a:t>
            </a:r>
            <a:br>
              <a:rPr lang="en-US" sz="4000" dirty="0"/>
            </a:br>
            <a:r>
              <a:rPr lang="en-US" sz="4000" dirty="0"/>
              <a:t>60 seconds</a:t>
            </a:r>
            <a:br>
              <a:rPr lang="en-US" sz="4000" dirty="0"/>
            </a:br>
            <a:r>
              <a:rPr lang="en-US" sz="4000" dirty="0" err="1"/>
              <a:t>el</a:t>
            </a:r>
            <a:r>
              <a:rPr lang="en-US" sz="4000" dirty="0"/>
              <a:t>&gt;10 deg</a:t>
            </a:r>
            <a:endParaRPr lang="en-GB" sz="4000" dirty="0"/>
          </a:p>
        </p:txBody>
      </p:sp>
    </p:spTree>
    <p:extLst>
      <p:ext uri="{BB962C8B-B14F-4D97-AF65-F5344CB8AC3E}">
        <p14:creationId xmlns:p14="http://schemas.microsoft.com/office/powerpoint/2010/main" val="112082263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Chart&#10;&#10;Description automatically generated">
            <a:extLst>
              <a:ext uri="{FF2B5EF4-FFF2-40B4-BE49-F238E27FC236}">
                <a16:creationId xmlns:a16="http://schemas.microsoft.com/office/drawing/2014/main" id="{47BE847F-DA5E-D49D-C125-4047414E003F}"/>
              </a:ext>
            </a:extLst>
          </p:cNvPr>
          <p:cNvPicPr>
            <a:picLocks noChangeAspect="1"/>
          </p:cNvPicPr>
          <p:nvPr/>
        </p:nvPicPr>
        <p:blipFill>
          <a:blip r:embed="rId3"/>
          <a:stretch>
            <a:fillRect/>
          </a:stretch>
        </p:blipFill>
        <p:spPr>
          <a:xfrm>
            <a:off x="381000" y="0"/>
            <a:ext cx="11430000" cy="6858000"/>
          </a:xfrm>
          <a:prstGeom prst="rect">
            <a:avLst/>
          </a:prstGeom>
        </p:spPr>
      </p:pic>
      <p:pic>
        <p:nvPicPr>
          <p:cNvPr id="21" name="Picture 20" descr="Chart, diagram&#10;&#10;Description automatically generated">
            <a:extLst>
              <a:ext uri="{FF2B5EF4-FFF2-40B4-BE49-F238E27FC236}">
                <a16:creationId xmlns:a16="http://schemas.microsoft.com/office/drawing/2014/main" id="{A9255476-13E8-065A-AA91-2515CDD7D2B0}"/>
              </a:ext>
            </a:extLst>
          </p:cNvPr>
          <p:cNvPicPr>
            <a:picLocks noChangeAspect="1"/>
          </p:cNvPicPr>
          <p:nvPr/>
        </p:nvPicPr>
        <p:blipFill>
          <a:blip r:embed="rId4"/>
          <a:stretch>
            <a:fillRect/>
          </a:stretch>
        </p:blipFill>
        <p:spPr>
          <a:xfrm>
            <a:off x="381000" y="0"/>
            <a:ext cx="11430000" cy="6858000"/>
          </a:xfrm>
          <a:prstGeom prst="rect">
            <a:avLst/>
          </a:prstGeom>
        </p:spPr>
      </p:pic>
      <p:pic>
        <p:nvPicPr>
          <p:cNvPr id="25" name="Picture 24" descr="Chart, diagram&#10;&#10;Description automatically generated">
            <a:extLst>
              <a:ext uri="{FF2B5EF4-FFF2-40B4-BE49-F238E27FC236}">
                <a16:creationId xmlns:a16="http://schemas.microsoft.com/office/drawing/2014/main" id="{3F455997-3967-A0A8-644B-958DAF3C74F7}"/>
              </a:ext>
            </a:extLst>
          </p:cNvPr>
          <p:cNvPicPr>
            <a:picLocks noChangeAspect="1"/>
          </p:cNvPicPr>
          <p:nvPr/>
        </p:nvPicPr>
        <p:blipFill>
          <a:blip r:embed="rId5"/>
          <a:stretch>
            <a:fillRect/>
          </a:stretch>
        </p:blipFill>
        <p:spPr>
          <a:xfrm>
            <a:off x="381000" y="0"/>
            <a:ext cx="11430000" cy="6858000"/>
          </a:xfrm>
          <a:prstGeom prst="rect">
            <a:avLst/>
          </a:prstGeom>
        </p:spPr>
      </p:pic>
      <p:pic>
        <p:nvPicPr>
          <p:cNvPr id="30" name="Picture 29" descr="Diagram&#10;&#10;Description automatically generated">
            <a:extLst>
              <a:ext uri="{FF2B5EF4-FFF2-40B4-BE49-F238E27FC236}">
                <a16:creationId xmlns:a16="http://schemas.microsoft.com/office/drawing/2014/main" id="{DFDBB8F0-6973-FE5C-1128-108E4562AFD9}"/>
              </a:ext>
            </a:extLst>
          </p:cNvPr>
          <p:cNvPicPr>
            <a:picLocks noChangeAspect="1"/>
          </p:cNvPicPr>
          <p:nvPr/>
        </p:nvPicPr>
        <p:blipFill>
          <a:blip r:embed="rId6"/>
          <a:stretch>
            <a:fillRect/>
          </a:stretch>
        </p:blipFill>
        <p:spPr>
          <a:xfrm>
            <a:off x="381000" y="0"/>
            <a:ext cx="11430000" cy="6858000"/>
          </a:xfrm>
          <a:prstGeom prst="rect">
            <a:avLst/>
          </a:prstGeom>
        </p:spPr>
      </p:pic>
      <p:pic>
        <p:nvPicPr>
          <p:cNvPr id="34" name="Picture 33" descr="Diagram&#10;&#10;Description automatically generated">
            <a:extLst>
              <a:ext uri="{FF2B5EF4-FFF2-40B4-BE49-F238E27FC236}">
                <a16:creationId xmlns:a16="http://schemas.microsoft.com/office/drawing/2014/main" id="{FA50188C-A062-736D-F17A-F45280ECB75F}"/>
              </a:ext>
            </a:extLst>
          </p:cNvPr>
          <p:cNvPicPr>
            <a:picLocks noChangeAspect="1"/>
          </p:cNvPicPr>
          <p:nvPr/>
        </p:nvPicPr>
        <p:blipFill>
          <a:blip r:embed="rId7"/>
          <a:stretch>
            <a:fillRect/>
          </a:stretch>
        </p:blipFill>
        <p:spPr>
          <a:xfrm>
            <a:off x="381000" y="4713"/>
            <a:ext cx="11430000" cy="6858000"/>
          </a:xfrm>
          <a:prstGeom prst="rect">
            <a:avLst/>
          </a:prstGeom>
        </p:spPr>
      </p:pic>
      <p:pic>
        <p:nvPicPr>
          <p:cNvPr id="17" name="Picture 16" descr="Chart, scatter chart&#10;&#10;Description automatically generated">
            <a:extLst>
              <a:ext uri="{FF2B5EF4-FFF2-40B4-BE49-F238E27FC236}">
                <a16:creationId xmlns:a16="http://schemas.microsoft.com/office/drawing/2014/main" id="{531D800A-F574-B3A8-DA11-A86F51416AD7}"/>
              </a:ext>
            </a:extLst>
          </p:cNvPr>
          <p:cNvPicPr>
            <a:picLocks noChangeAspect="1"/>
          </p:cNvPicPr>
          <p:nvPr/>
        </p:nvPicPr>
        <p:blipFill>
          <a:blip r:embed="rId8"/>
          <a:stretch>
            <a:fillRect/>
          </a:stretch>
        </p:blipFill>
        <p:spPr>
          <a:xfrm>
            <a:off x="381000" y="0"/>
            <a:ext cx="11430000" cy="6858000"/>
          </a:xfrm>
          <a:prstGeom prst="rect">
            <a:avLst/>
          </a:prstGeom>
        </p:spPr>
      </p:pic>
      <p:sp>
        <p:nvSpPr>
          <p:cNvPr id="43" name="Title 2">
            <a:extLst>
              <a:ext uri="{FF2B5EF4-FFF2-40B4-BE49-F238E27FC236}">
                <a16:creationId xmlns:a16="http://schemas.microsoft.com/office/drawing/2014/main" id="{71CEBEB4-A841-B4FD-2EA7-93D3D2F10572}"/>
              </a:ext>
            </a:extLst>
          </p:cNvPr>
          <p:cNvSpPr txBox="1">
            <a:spLocks/>
          </p:cNvSpPr>
          <p:nvPr/>
        </p:nvSpPr>
        <p:spPr>
          <a:xfrm>
            <a:off x="8606673" y="5561815"/>
            <a:ext cx="3124199" cy="1385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0" rIns="25400" bIns="25400" anchor="t" anchorCtr="0">
            <a:noAutofit/>
          </a:bodyPr>
          <a:lstStyle>
            <a:lvl1pPr marL="0" marR="0" indent="0" algn="l" defTabSz="825500" rtl="0" eaLnBrk="1" latinLnBrk="0" hangingPunct="1">
              <a:lnSpc>
                <a:spcPct val="100000"/>
              </a:lnSpc>
              <a:spcBef>
                <a:spcPts val="0"/>
              </a:spcBef>
              <a:spcAft>
                <a:spcPts val="0"/>
              </a:spcAft>
              <a:buClrTx/>
              <a:buSzTx/>
              <a:buFontTx/>
              <a:buNone/>
              <a:tabLst/>
              <a:defRPr sz="6000" b="1" i="0" u="none" strike="noStrike" cap="none" spc="0" baseline="0">
                <a:solidFill>
                  <a:schemeClr val="accent2"/>
                </a:solidFill>
                <a:uFillTx/>
                <a:latin typeface="+mj-lt"/>
                <a:ea typeface="+mn-ea"/>
                <a:cs typeface="+mn-cs"/>
                <a:sym typeface="Verdana"/>
              </a:defRPr>
            </a:lvl1pPr>
            <a:lvl2pPr marL="0" marR="0" indent="0" algn="l" defTabSz="825500" rtl="0" eaLnBrk="1" latinLnBrk="0" hangingPunct="1">
              <a:lnSpc>
                <a:spcPct val="100000"/>
              </a:lnSpc>
              <a:spcBef>
                <a:spcPts val="0"/>
              </a:spcBef>
              <a:spcAft>
                <a:spcPts val="0"/>
              </a:spcAft>
              <a:buClrTx/>
              <a:buSzTx/>
              <a:buFontTx/>
              <a:buNone/>
              <a:tabLst/>
              <a:defRPr sz="6000" b="1" i="0" u="none" strike="noStrike" cap="none" spc="0" baseline="0">
                <a:solidFill>
                  <a:srgbClr val="070168"/>
                </a:solidFill>
                <a:uFillTx/>
                <a:latin typeface="+mn-lt"/>
                <a:ea typeface="+mn-ea"/>
                <a:cs typeface="+mn-cs"/>
                <a:sym typeface="Verdana"/>
              </a:defRPr>
            </a:lvl2pPr>
            <a:lvl3pPr marL="0" marR="0" indent="0" algn="l" defTabSz="825500" rtl="0" eaLnBrk="1" latinLnBrk="0" hangingPunct="1">
              <a:lnSpc>
                <a:spcPct val="100000"/>
              </a:lnSpc>
              <a:spcBef>
                <a:spcPts val="0"/>
              </a:spcBef>
              <a:spcAft>
                <a:spcPts val="0"/>
              </a:spcAft>
              <a:buClrTx/>
              <a:buSzTx/>
              <a:buFontTx/>
              <a:buNone/>
              <a:tabLst/>
              <a:defRPr sz="6000" b="1" i="0" u="none" strike="noStrike" cap="none" spc="0" baseline="0">
                <a:solidFill>
                  <a:srgbClr val="070168"/>
                </a:solidFill>
                <a:uFillTx/>
                <a:latin typeface="+mn-lt"/>
                <a:ea typeface="+mn-ea"/>
                <a:cs typeface="+mn-cs"/>
                <a:sym typeface="Verdana"/>
              </a:defRPr>
            </a:lvl3pPr>
            <a:lvl4pPr marL="0" marR="0" indent="0" algn="l" defTabSz="825500" rtl="0" eaLnBrk="1" latinLnBrk="0" hangingPunct="1">
              <a:lnSpc>
                <a:spcPct val="100000"/>
              </a:lnSpc>
              <a:spcBef>
                <a:spcPts val="0"/>
              </a:spcBef>
              <a:spcAft>
                <a:spcPts val="0"/>
              </a:spcAft>
              <a:buClrTx/>
              <a:buSzTx/>
              <a:buFontTx/>
              <a:buNone/>
              <a:tabLst/>
              <a:defRPr sz="6000" b="1" i="0" u="none" strike="noStrike" cap="none" spc="0" baseline="0">
                <a:solidFill>
                  <a:srgbClr val="070168"/>
                </a:solidFill>
                <a:uFillTx/>
                <a:latin typeface="+mn-lt"/>
                <a:ea typeface="+mn-ea"/>
                <a:cs typeface="+mn-cs"/>
                <a:sym typeface="Verdana"/>
              </a:defRPr>
            </a:lvl4pPr>
            <a:lvl5pPr marL="0" marR="0" indent="0" algn="l" defTabSz="825500" rtl="0" eaLnBrk="1" latinLnBrk="0" hangingPunct="1">
              <a:lnSpc>
                <a:spcPct val="100000"/>
              </a:lnSpc>
              <a:spcBef>
                <a:spcPts val="0"/>
              </a:spcBef>
              <a:spcAft>
                <a:spcPts val="0"/>
              </a:spcAft>
              <a:buClrTx/>
              <a:buSzTx/>
              <a:buFontTx/>
              <a:buNone/>
              <a:tabLst/>
              <a:defRPr sz="6000" b="1" i="0" u="none" strike="noStrike" cap="none" spc="0" baseline="0">
                <a:solidFill>
                  <a:srgbClr val="070168"/>
                </a:solidFill>
                <a:uFillTx/>
                <a:latin typeface="+mn-lt"/>
                <a:ea typeface="+mn-ea"/>
                <a:cs typeface="+mn-cs"/>
                <a:sym typeface="Verdana"/>
              </a:defRPr>
            </a:lvl5pPr>
            <a:lvl6pPr marL="0" marR="0" indent="0" algn="l" defTabSz="825500" rtl="0" eaLnBrk="1" latinLnBrk="0" hangingPunct="1">
              <a:lnSpc>
                <a:spcPct val="100000"/>
              </a:lnSpc>
              <a:spcBef>
                <a:spcPts val="0"/>
              </a:spcBef>
              <a:spcAft>
                <a:spcPts val="0"/>
              </a:spcAft>
              <a:buClrTx/>
              <a:buSzTx/>
              <a:buFontTx/>
              <a:buNone/>
              <a:tabLst/>
              <a:defRPr sz="6000" b="1" i="0" u="none" strike="noStrike" cap="none" spc="0" baseline="0">
                <a:solidFill>
                  <a:srgbClr val="070168"/>
                </a:solidFill>
                <a:uFillTx/>
                <a:latin typeface="+mn-lt"/>
                <a:ea typeface="+mn-ea"/>
                <a:cs typeface="+mn-cs"/>
                <a:sym typeface="Verdana"/>
              </a:defRPr>
            </a:lvl6pPr>
            <a:lvl7pPr marL="0" marR="0" indent="0" algn="l" defTabSz="825500" rtl="0" eaLnBrk="1" latinLnBrk="0" hangingPunct="1">
              <a:lnSpc>
                <a:spcPct val="100000"/>
              </a:lnSpc>
              <a:spcBef>
                <a:spcPts val="0"/>
              </a:spcBef>
              <a:spcAft>
                <a:spcPts val="0"/>
              </a:spcAft>
              <a:buClrTx/>
              <a:buSzTx/>
              <a:buFontTx/>
              <a:buNone/>
              <a:tabLst/>
              <a:defRPr sz="6000" b="1" i="0" u="none" strike="noStrike" cap="none" spc="0" baseline="0">
                <a:solidFill>
                  <a:srgbClr val="070168"/>
                </a:solidFill>
                <a:uFillTx/>
                <a:latin typeface="+mn-lt"/>
                <a:ea typeface="+mn-ea"/>
                <a:cs typeface="+mn-cs"/>
                <a:sym typeface="Verdana"/>
              </a:defRPr>
            </a:lvl7pPr>
            <a:lvl8pPr marL="0" marR="0" indent="0" algn="l" defTabSz="825500" rtl="0" eaLnBrk="1" latinLnBrk="0" hangingPunct="1">
              <a:lnSpc>
                <a:spcPct val="100000"/>
              </a:lnSpc>
              <a:spcBef>
                <a:spcPts val="0"/>
              </a:spcBef>
              <a:spcAft>
                <a:spcPts val="0"/>
              </a:spcAft>
              <a:buClrTx/>
              <a:buSzTx/>
              <a:buFontTx/>
              <a:buNone/>
              <a:tabLst/>
              <a:defRPr sz="6000" b="1" i="0" u="none" strike="noStrike" cap="none" spc="0" baseline="0">
                <a:solidFill>
                  <a:srgbClr val="070168"/>
                </a:solidFill>
                <a:uFillTx/>
                <a:latin typeface="+mn-lt"/>
                <a:ea typeface="+mn-ea"/>
                <a:cs typeface="+mn-cs"/>
                <a:sym typeface="Verdana"/>
              </a:defRPr>
            </a:lvl8pPr>
            <a:lvl9pPr marL="0" marR="0" indent="0" algn="l" defTabSz="825500" rtl="0" eaLnBrk="1" latinLnBrk="0" hangingPunct="1">
              <a:lnSpc>
                <a:spcPct val="100000"/>
              </a:lnSpc>
              <a:spcBef>
                <a:spcPts val="0"/>
              </a:spcBef>
              <a:spcAft>
                <a:spcPts val="0"/>
              </a:spcAft>
              <a:buClrTx/>
              <a:buSzTx/>
              <a:buFontTx/>
              <a:buNone/>
              <a:tabLst/>
              <a:defRPr sz="6000" b="1" i="0" u="none" strike="noStrike" cap="none" spc="0" baseline="0">
                <a:solidFill>
                  <a:srgbClr val="070168"/>
                </a:solidFill>
                <a:uFillTx/>
                <a:latin typeface="+mn-lt"/>
                <a:ea typeface="+mn-ea"/>
                <a:cs typeface="+mn-cs"/>
                <a:sym typeface="Verdana"/>
              </a:defRPr>
            </a:lvl9pPr>
          </a:lstStyle>
          <a:p>
            <a:r>
              <a:rPr lang="en-US" sz="2400" dirty="0">
                <a:solidFill>
                  <a:schemeClr val="tx1"/>
                </a:solidFill>
              </a:rPr>
              <a:t>Satellites from large-constellations above 10 deg = 1395 </a:t>
            </a:r>
            <a:endParaRPr lang="en-GB" sz="2400" dirty="0">
              <a:solidFill>
                <a:schemeClr val="tx1"/>
              </a:solidFill>
            </a:endParaRPr>
          </a:p>
        </p:txBody>
      </p:sp>
      <p:sp>
        <p:nvSpPr>
          <p:cNvPr id="3" name="Title 2">
            <a:extLst>
              <a:ext uri="{FF2B5EF4-FFF2-40B4-BE49-F238E27FC236}">
                <a16:creationId xmlns:a16="http://schemas.microsoft.com/office/drawing/2014/main" id="{237D9139-E5D7-4DC9-996E-DA2A471D3FD7}"/>
              </a:ext>
            </a:extLst>
          </p:cNvPr>
          <p:cNvSpPr>
            <a:spLocks noGrp="1"/>
          </p:cNvSpPr>
          <p:nvPr>
            <p:ph type="title"/>
          </p:nvPr>
        </p:nvSpPr>
        <p:spPr>
          <a:xfrm>
            <a:off x="400909" y="461912"/>
            <a:ext cx="6241753" cy="3367138"/>
          </a:xfrm>
        </p:spPr>
        <p:txBody>
          <a:bodyPr/>
          <a:lstStyle/>
          <a:p>
            <a:r>
              <a:rPr lang="en-US" sz="4000" dirty="0"/>
              <a:t>Sky view from</a:t>
            </a:r>
            <a:br>
              <a:rPr lang="en-US" sz="4000" dirty="0"/>
            </a:br>
            <a:r>
              <a:rPr lang="en-US" sz="4000" dirty="0"/>
              <a:t>South Africa</a:t>
            </a:r>
            <a:br>
              <a:rPr lang="en-US" sz="4000" dirty="0"/>
            </a:br>
            <a:r>
              <a:rPr lang="en-US" sz="4000" dirty="0"/>
              <a:t>Lat = -31 deg</a:t>
            </a:r>
            <a:br>
              <a:rPr lang="en-US" sz="4000" dirty="0"/>
            </a:br>
            <a:r>
              <a:rPr lang="en-US" sz="4000" dirty="0"/>
              <a:t>60 seconds</a:t>
            </a:r>
            <a:br>
              <a:rPr lang="en-US" sz="4000" dirty="0"/>
            </a:br>
            <a:r>
              <a:rPr lang="en-US" sz="4000" dirty="0" err="1"/>
              <a:t>el</a:t>
            </a:r>
            <a:r>
              <a:rPr lang="en-US" sz="4000" dirty="0"/>
              <a:t>&gt;10 deg</a:t>
            </a:r>
            <a:endParaRPr lang="en-GB" sz="4000" dirty="0"/>
          </a:p>
        </p:txBody>
      </p:sp>
    </p:spTree>
    <p:extLst>
      <p:ext uri="{BB962C8B-B14F-4D97-AF65-F5344CB8AC3E}">
        <p14:creationId xmlns:p14="http://schemas.microsoft.com/office/powerpoint/2010/main" val="3087778650"/>
      </p:ext>
    </p:extLst>
  </p:cSld>
  <p:clrMapOvr>
    <a:masterClrMapping/>
  </p:clrMapOvr>
  <p:transition spd="med"/>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3569</Words>
  <Application>Microsoft Office PowerPoint</Application>
  <PresentationFormat>Widescreen</PresentationFormat>
  <Paragraphs>170</Paragraphs>
  <Slides>25</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Calibri</vt:lpstr>
      <vt:lpstr>Noto Sans Symbols</vt:lpstr>
      <vt:lpstr>basel-neue</vt:lpstr>
      <vt:lpstr>Arial</vt:lpstr>
      <vt:lpstr>Courier New</vt:lpstr>
      <vt:lpstr>Office Theme</vt:lpstr>
      <vt:lpstr>IAU Centre for the Protection of the Dark and Quiet Sky from Satellite Constellation Interference (IAU CPS)</vt:lpstr>
      <vt:lpstr>Sky view from South Africa Lat = -31 deg 60 seconds el&gt;10 deg</vt:lpstr>
      <vt:lpstr>Sky view from South Africa Lat = -31 deg 60 seconds el&gt;10 deg</vt:lpstr>
      <vt:lpstr>Sky view from South Africa Lat = -31 deg 60 seconds el&gt;10 deg</vt:lpstr>
      <vt:lpstr>Sky view from South Africa Lat = -31 deg 60 seconds el&gt;10 deg</vt:lpstr>
      <vt:lpstr>Sky view from South Africa Lat = -31 deg 60 seconds el&gt;10 deg</vt:lpstr>
      <vt:lpstr>Sky view from South Africa Lat = -31 deg 60 seconds el&gt;10 deg</vt:lpstr>
      <vt:lpstr>Sky view from South Africa Lat = -31 deg 60 seconds el&gt;10 deg</vt:lpstr>
      <vt:lpstr>Sky view from South Africa Lat = -31 deg 60 seconds el&gt;10 deg</vt:lpstr>
      <vt:lpstr>Effects of mega-constellations</vt:lpstr>
      <vt:lpstr>Effects of mega-constellations</vt:lpstr>
      <vt:lpstr>The SKA Observatory + IAU response</vt:lpstr>
      <vt:lpstr>CPS - a brief summary https://cps.iau.org </vt:lpstr>
      <vt:lpstr>Organigram of the CPS</vt:lpstr>
      <vt:lpstr>Hubs spotlight</vt:lpstr>
      <vt:lpstr>SatHub  (observations, mitigation and prediction software)</vt:lpstr>
      <vt:lpstr>Policy Hub</vt:lpstr>
      <vt:lpstr>Community Engagement Hub</vt:lpstr>
      <vt:lpstr>Industry Hub</vt:lpstr>
      <vt:lpstr>Future activities</vt:lpstr>
      <vt:lpstr>Future activities</vt:lpstr>
      <vt:lpstr>Thank you very much for your attention! info@iau.cps.org   https://cps.iau.org    Federico.divruno@skao.int </vt:lpstr>
      <vt:lpstr>Extra slides</vt:lpstr>
      <vt:lpstr>Hubs objectives</vt:lpstr>
      <vt:lpstr>Hubs objectives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2022-10-02T08:47:57Z</dcterms:created>
  <dcterms:modified xsi:type="dcterms:W3CDTF">2022-10-03T09:07:47Z</dcterms:modified>
</cp:coreProperties>
</file>