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5143500" type="screen16x9"/>
  <p:notesSz cx="6858000" cy="9144000"/>
  <p:embeddedFontLst>
    <p:embeddedFont>
      <p:font typeface="Average" panose="02000503040000020003" pitchFamily="2" charset="77"/>
      <p:regular r:id="rId15"/>
    </p:embeddedFont>
    <p:embeddedFont>
      <p:font typeface="Oswald" pitchFamily="2" charset="77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762"/>
  </p:normalViewPr>
  <p:slideViewPr>
    <p:cSldViewPr snapToGrid="0">
      <p:cViewPr varScale="1">
        <p:scale>
          <a:sx n="161" d="100"/>
          <a:sy n="161" d="100"/>
        </p:scale>
        <p:origin x="488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0E33A-5792-4707-8506-6D8B6C76C57B}" type="datetimeFigureOut">
              <a:rPr lang="es-ES" smtClean="0"/>
              <a:t>28/9/22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5B23E-AA2F-4A9E-9382-DF6601DC3B99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5239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390de3445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390de3445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390de34456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390de34456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4b5f4e18b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4b5f4e18b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3296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4b5f4e18b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4b5f4e18b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4b5f4e18b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4b5f4e18b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518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b5f4e18b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b5f4e18b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90ddda33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390ddda33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4b5f4e18b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4b5f4e18b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8f3f3b3fe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8f3f3b3fe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90de3445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390de3445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search/astro-ph?searchtype=author&amp;query=Kromer,+M" TargetMode="External"/><Relationship Id="rId5" Type="http://schemas.openxmlformats.org/officeDocument/2006/relationships/hyperlink" Target="https://arxiv.org/search/astro-ph?searchtype=author&amp;query=Fink,+M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nibas-dmi-hpc/SPH-EXA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mailto:ruben.cabezon@unibas.ch" TargetMode="Externa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jpg"/><Relationship Id="rId12" Type="http://schemas.openxmlformats.org/officeDocument/2006/relationships/hyperlink" Target="mailto:axel.sanz@estudiantat.upc.edu" TargetMode="External"/><Relationship Id="rId17" Type="http://schemas.openxmlformats.org/officeDocument/2006/relationships/hyperlink" Target="mailto:florina.ciorba@unibas.ch" TargetMode="External"/><Relationship Id="rId2" Type="http://schemas.openxmlformats.org/officeDocument/2006/relationships/video" Target="../media/media1.mp4"/><Relationship Id="rId16" Type="http://schemas.openxmlformats.org/officeDocument/2006/relationships/hyperlink" Target="mailto:keller@cscs.ch" TargetMode="External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5" Type="http://schemas.openxmlformats.org/officeDocument/2006/relationships/hyperlink" Target="mailto:osman.simsek@unibas.ch" TargetMode="External"/><Relationship Id="rId10" Type="http://schemas.openxmlformats.org/officeDocument/2006/relationships/image" Target="../media/image17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jpg"/><Relationship Id="rId14" Type="http://schemas.openxmlformats.org/officeDocument/2006/relationships/hyperlink" Target="mailto:domingo.garcia@upc.ed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441750" y="654475"/>
            <a:ext cx="8260500" cy="168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300" dirty="0">
                <a:solidFill>
                  <a:schemeClr val="accent5"/>
                </a:solidFill>
              </a:rPr>
              <a:t>High-resolution simulations of subsonic Turbulence using SPH-EXA</a:t>
            </a:r>
            <a:endParaRPr sz="4300" dirty="0">
              <a:solidFill>
                <a:schemeClr val="accent5"/>
              </a:solidFill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441750" y="3006304"/>
            <a:ext cx="6913200" cy="19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 u="sng" dirty="0"/>
              <a:t>Axel Sanz</a:t>
            </a:r>
            <a:r>
              <a:rPr lang="es" sz="1900" dirty="0"/>
              <a:t> </a:t>
            </a:r>
            <a:r>
              <a:rPr lang="es" sz="1400" dirty="0"/>
              <a:t>(Universitat Politècnica de Catalunya)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/>
              <a:t>Rubén Cabezón </a:t>
            </a:r>
            <a:r>
              <a:rPr lang="es" sz="1400" dirty="0"/>
              <a:t>(sciCORE - University of Basel)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/>
              <a:t>Domingo García-Senz </a:t>
            </a:r>
            <a:r>
              <a:rPr lang="es" sz="1400" dirty="0"/>
              <a:t>(Universitat Politècnica de Catalunya)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/>
              <a:t>Osman Seckin </a:t>
            </a:r>
            <a:r>
              <a:rPr lang="es" sz="1400" dirty="0"/>
              <a:t>(University of Basel)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/>
              <a:t>Sebastian Keller </a:t>
            </a:r>
            <a:r>
              <a:rPr lang="es" sz="1400" dirty="0"/>
              <a:t>(Swiss National Supercomputing Centre, CSCS)</a:t>
            </a:r>
            <a:endParaRPr sz="1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/>
              <a:t>Florina Ciorba </a:t>
            </a:r>
            <a:r>
              <a:rPr lang="es" sz="1400" dirty="0"/>
              <a:t>(University of Basel)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l="-7109" t="-3689" r="7109" b="3690"/>
          <a:stretch/>
        </p:blipFill>
        <p:spPr>
          <a:xfrm>
            <a:off x="6438537" y="3214164"/>
            <a:ext cx="1832825" cy="135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311700" y="244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Backup Slides: Highest resolution run (N = 1000</a:t>
            </a:r>
            <a:r>
              <a:rPr lang="es" baseline="30000"/>
              <a:t>3</a:t>
            </a:r>
            <a:r>
              <a:rPr lang="es"/>
              <a:t>)</a:t>
            </a:r>
            <a:endParaRPr/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600" y="872575"/>
            <a:ext cx="4333700" cy="410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300" y="884525"/>
            <a:ext cx="4333699" cy="4084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311700" y="244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Backup Slides: Highest resolution run (N = 1000</a:t>
            </a:r>
            <a:r>
              <a:rPr lang="es" baseline="30000"/>
              <a:t>3</a:t>
            </a:r>
            <a:r>
              <a:rPr lang="es"/>
              <a:t>)</a:t>
            </a:r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50" y="849675"/>
            <a:ext cx="4380474" cy="415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1400" y="849675"/>
            <a:ext cx="4333432" cy="415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Why caring about turbulence in Astrophysics?</a:t>
            </a: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107411" y="1304874"/>
            <a:ext cx="3095920" cy="8605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457200">
              <a:spcAft>
                <a:spcPts val="1600"/>
              </a:spcAft>
              <a:buNone/>
            </a:pPr>
            <a:r>
              <a:rPr lang="es" dirty="0"/>
              <a:t>SN Ia ignition</a:t>
            </a:r>
            <a:endParaRPr dirty="0"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089" y="1853575"/>
            <a:ext cx="457199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l="17917" t="15507" r="17678" b="11923"/>
          <a:stretch/>
        </p:blipFill>
        <p:spPr>
          <a:xfrm>
            <a:off x="701243" y="1853575"/>
            <a:ext cx="2990289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4720586" y="4510263"/>
            <a:ext cx="3099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dirty="0">
                <a:solidFill>
                  <a:schemeClr val="accent3"/>
                </a:solidFill>
              </a:rPr>
              <a:t>James Webb telescope image of Carina Nebula.</a:t>
            </a:r>
            <a:endParaRPr sz="1050" dirty="0">
              <a:solidFill>
                <a:schemeClr val="accent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dirty="0">
                <a:solidFill>
                  <a:schemeClr val="accent3"/>
                </a:solidFill>
              </a:rPr>
              <a:t> Credit: NASA, ESA, CSA, and STScI (2022)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107411" y="4502613"/>
            <a:ext cx="420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dirty="0">
                <a:solidFill>
                  <a:schemeClr val="accent3"/>
                </a:solidFill>
              </a:rPr>
              <a:t>SN Ia of a rapidly rotating WD as a delayed detonation</a:t>
            </a:r>
            <a:endParaRPr sz="1050" dirty="0">
              <a:solidFill>
                <a:schemeClr val="accent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dirty="0">
                <a:solidFill>
                  <a:schemeClr val="accent3"/>
                </a:solidFill>
              </a:rPr>
              <a:t> Credit: </a:t>
            </a:r>
            <a:r>
              <a:rPr lang="es" sz="1100" dirty="0">
                <a:solidFill>
                  <a:schemeClr val="accent3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Fink</a:t>
            </a:r>
            <a:r>
              <a:rPr lang="es" sz="1150" dirty="0">
                <a:solidFill>
                  <a:schemeClr val="accent3"/>
                </a:solidFill>
              </a:rPr>
              <a:t>, </a:t>
            </a:r>
            <a:r>
              <a:rPr lang="es" sz="1100" dirty="0">
                <a:solidFill>
                  <a:schemeClr val="accent3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Kromer</a:t>
            </a:r>
            <a:r>
              <a:rPr lang="es" sz="1150" dirty="0">
                <a:solidFill>
                  <a:schemeClr val="accent3"/>
                </a:solidFill>
              </a:rPr>
              <a:t>, et al</a:t>
            </a:r>
            <a:r>
              <a:rPr lang="es" sz="1050" dirty="0">
                <a:solidFill>
                  <a:schemeClr val="accent3"/>
                </a:solidFill>
              </a:rPr>
              <a:t>. (2020)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8" name="Google Shape;67;p14"/>
          <p:cNvSpPr txBox="1">
            <a:spLocks/>
          </p:cNvSpPr>
          <p:nvPr/>
        </p:nvSpPr>
        <p:spPr>
          <a:xfrm>
            <a:off x="4045727" y="1304874"/>
            <a:ext cx="3439094" cy="86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914400" indent="457200">
              <a:spcAft>
                <a:spcPts val="1600"/>
              </a:spcAft>
              <a:buFont typeface="Average"/>
              <a:buNone/>
            </a:pPr>
            <a:r>
              <a:rPr lang="sv-SE" dirty="0"/>
              <a:t>Star Formation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786199" y="8865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accent3"/>
                </a:solidFill>
                <a:latin typeface="+mn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25988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11700" y="232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Previous Work: issues in SPH at subsonic regimes</a:t>
            </a:r>
            <a:endParaRPr dirty="0"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168150" y="730575"/>
            <a:ext cx="5067238" cy="40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dirty="0"/>
              <a:t>Latest important work on SPH-based turbulence by Andreas </a:t>
            </a:r>
            <a:r>
              <a:rPr lang="es" dirty="0">
                <a:solidFill>
                  <a:schemeClr val="accent5"/>
                </a:solidFill>
              </a:rPr>
              <a:t>Bauer</a:t>
            </a:r>
            <a:r>
              <a:rPr lang="es" dirty="0"/>
              <a:t> &amp; Volker </a:t>
            </a:r>
            <a:r>
              <a:rPr lang="es" dirty="0">
                <a:solidFill>
                  <a:schemeClr val="accent5"/>
                </a:solidFill>
              </a:rPr>
              <a:t>Springel (2012)</a:t>
            </a:r>
            <a:r>
              <a:rPr lang="es" dirty="0"/>
              <a:t>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accent5"/>
                </a:solidFill>
              </a:rPr>
              <a:t>Old SPH formulation </a:t>
            </a:r>
            <a:r>
              <a:rPr lang="es" dirty="0"/>
              <a:t>(based on standard SPH from 70s &amp; 80s) provided poor results due to </a:t>
            </a:r>
            <a:r>
              <a:rPr lang="es" dirty="0">
                <a:solidFill>
                  <a:schemeClr val="accent5"/>
                </a:solidFill>
              </a:rPr>
              <a:t>lack of small scale</a:t>
            </a:r>
            <a:r>
              <a:rPr lang="es" dirty="0"/>
              <a:t> structure. Causes: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s" dirty="0">
                <a:solidFill>
                  <a:schemeClr val="accent5"/>
                </a:solidFill>
              </a:rPr>
              <a:t>Low accuracy</a:t>
            </a:r>
            <a:r>
              <a:rPr lang="es" dirty="0"/>
              <a:t> calculation of </a:t>
            </a:r>
            <a:r>
              <a:rPr lang="es" dirty="0">
                <a:solidFill>
                  <a:schemeClr val="accent5"/>
                </a:solidFill>
              </a:rPr>
              <a:t>gradients</a:t>
            </a:r>
            <a:endParaRPr dirty="0">
              <a:solidFill>
                <a:schemeClr val="accent5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dirty="0">
                <a:solidFill>
                  <a:schemeClr val="accent5"/>
                </a:solidFill>
              </a:rPr>
              <a:t>Viscosity </a:t>
            </a:r>
            <a:r>
              <a:rPr lang="es" dirty="0"/>
              <a:t>(Artificial Viscosity) to be improved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dirty="0"/>
              <a:t>New methods for improving these results: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s" dirty="0">
                <a:solidFill>
                  <a:schemeClr val="accent5"/>
                </a:solidFill>
              </a:rPr>
              <a:t>Integral </a:t>
            </a:r>
            <a:r>
              <a:rPr lang="es" dirty="0"/>
              <a:t>approach to </a:t>
            </a:r>
            <a:r>
              <a:rPr lang="es" dirty="0">
                <a:solidFill>
                  <a:schemeClr val="accent5"/>
                </a:solidFill>
              </a:rPr>
              <a:t>gradients</a:t>
            </a:r>
            <a:r>
              <a:rPr lang="es" dirty="0"/>
              <a:t>, AV</a:t>
            </a:r>
            <a:r>
              <a:rPr lang="es" dirty="0">
                <a:solidFill>
                  <a:schemeClr val="accent5"/>
                </a:solidFill>
              </a:rPr>
              <a:t> switches </a:t>
            </a:r>
            <a:r>
              <a:rPr lang="es" dirty="0"/>
              <a:t>&amp;</a:t>
            </a:r>
            <a:r>
              <a:rPr lang="es" dirty="0">
                <a:solidFill>
                  <a:schemeClr val="accent5"/>
                </a:solidFill>
              </a:rPr>
              <a:t> cleaning, </a:t>
            </a:r>
            <a:r>
              <a:rPr lang="es" dirty="0"/>
              <a:t>generalized Volume Elements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dirty="0"/>
              <a:t>Achieved </a:t>
            </a:r>
            <a:r>
              <a:rPr lang="es" dirty="0">
                <a:solidFill>
                  <a:schemeClr val="accent5"/>
                </a:solidFill>
              </a:rPr>
              <a:t>higher resolutions (N = 1000</a:t>
            </a:r>
            <a:r>
              <a:rPr lang="es" baseline="30000" dirty="0">
                <a:solidFill>
                  <a:schemeClr val="accent5"/>
                </a:solidFill>
              </a:rPr>
              <a:t>3</a:t>
            </a:r>
            <a:r>
              <a:rPr lang="es" dirty="0">
                <a:solidFill>
                  <a:schemeClr val="accent5"/>
                </a:solidFill>
              </a:rPr>
              <a:t>)</a:t>
            </a:r>
            <a:endParaRPr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63196"/>
          <a:stretch/>
        </p:blipFill>
        <p:spPr>
          <a:xfrm>
            <a:off x="5166475" y="1093037"/>
            <a:ext cx="3841585" cy="195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6487" y="3250331"/>
            <a:ext cx="3841575" cy="180484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6441300" y="730575"/>
            <a:ext cx="153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velocity field</a:t>
            </a:r>
            <a:endParaRPr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6648513" y="2938450"/>
            <a:ext cx="87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curl field</a:t>
            </a:r>
            <a:endParaRPr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786199" y="8865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accent3"/>
                </a:solidFill>
                <a:latin typeface="+mn-lt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SPH-EXA: </a:t>
            </a:r>
            <a:r>
              <a:rPr lang="en-GB" dirty="0">
                <a:solidFill>
                  <a:schemeClr val="accent5"/>
                </a:solidFill>
              </a:rPr>
              <a:t>S</a:t>
            </a:r>
            <a:r>
              <a:rPr lang="en-GB" dirty="0"/>
              <a:t>moothed </a:t>
            </a:r>
            <a:r>
              <a:rPr lang="en-GB" dirty="0">
                <a:solidFill>
                  <a:schemeClr val="accent5"/>
                </a:solidFill>
              </a:rPr>
              <a:t>P</a:t>
            </a:r>
            <a:r>
              <a:rPr lang="en-GB" dirty="0"/>
              <a:t>article </a:t>
            </a:r>
            <a:r>
              <a:rPr lang="en-GB" dirty="0">
                <a:solidFill>
                  <a:schemeClr val="accent5"/>
                </a:solidFill>
              </a:rPr>
              <a:t>H</a:t>
            </a:r>
            <a:r>
              <a:rPr lang="en-GB" dirty="0"/>
              <a:t>ydrodynamics at </a:t>
            </a:r>
            <a:r>
              <a:rPr lang="en-GB" dirty="0" err="1">
                <a:solidFill>
                  <a:schemeClr val="accent5"/>
                </a:solidFill>
              </a:rPr>
              <a:t>Exa</a:t>
            </a:r>
            <a:r>
              <a:rPr lang="en-GB" dirty="0" err="1"/>
              <a:t>scale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F8B15-EE0B-307C-0D45-3AE91414687F}"/>
              </a:ext>
            </a:extLst>
          </p:cNvPr>
          <p:cNvSpPr txBox="1"/>
          <p:nvPr/>
        </p:nvSpPr>
        <p:spPr>
          <a:xfrm>
            <a:off x="0" y="4877809"/>
            <a:ext cx="52263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1: SPH-EXA repo</a:t>
            </a:r>
            <a:r>
              <a:rPr lang="en-US" sz="1000" dirty="0">
                <a:solidFill>
                  <a:schemeClr val="accent4"/>
                </a:solidFill>
              </a:rPr>
              <a:t>: </a:t>
            </a:r>
            <a:r>
              <a:rPr lang="en-US" sz="1000" dirty="0">
                <a:solidFill>
                  <a:schemeClr val="accent4"/>
                </a:solidFill>
                <a:hlinkClick r:id="rId3"/>
              </a:rPr>
              <a:t>https://</a:t>
            </a:r>
            <a:r>
              <a:rPr lang="en-US" sz="1000" dirty="0" err="1">
                <a:solidFill>
                  <a:schemeClr val="accent4"/>
                </a:solidFill>
                <a:hlinkClick r:id="rId3"/>
              </a:rPr>
              <a:t>github.com</a:t>
            </a:r>
            <a:r>
              <a:rPr lang="en-US" sz="1000" dirty="0">
                <a:solidFill>
                  <a:schemeClr val="accent4"/>
                </a:solidFill>
                <a:hlinkClick r:id="rId3"/>
              </a:rPr>
              <a:t>/</a:t>
            </a:r>
            <a:r>
              <a:rPr lang="en-US" sz="1000" dirty="0" err="1">
                <a:solidFill>
                  <a:schemeClr val="accent4"/>
                </a:solidFill>
                <a:hlinkClick r:id="rId3"/>
              </a:rPr>
              <a:t>unibas-dmi-hpc</a:t>
            </a:r>
            <a:r>
              <a:rPr lang="en-US" sz="1000" dirty="0">
                <a:solidFill>
                  <a:schemeClr val="accent4"/>
                </a:solidFill>
                <a:hlinkClick r:id="rId3"/>
              </a:rPr>
              <a:t>/SPH-EXA</a:t>
            </a:r>
            <a:endParaRPr lang="en-US" sz="1000" dirty="0">
              <a:solidFill>
                <a:schemeClr val="accent4"/>
              </a:solidFill>
            </a:endParaRPr>
          </a:p>
        </p:txBody>
      </p:sp>
      <p:sp>
        <p:nvSpPr>
          <p:cNvPr id="7" name="Google Shape;78;p15">
            <a:extLst>
              <a:ext uri="{FF2B5EF4-FFF2-40B4-BE49-F238E27FC236}">
                <a16:creationId xmlns:a16="http://schemas.microsoft.com/office/drawing/2014/main" id="{82E5C623-559B-1086-6B37-57E52A6C6C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898100"/>
            <a:ext cx="5764458" cy="37829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</a:rPr>
              <a:t>SPH-EXA</a:t>
            </a:r>
            <a:r>
              <a:rPr lang="en-US" baseline="30000" dirty="0">
                <a:solidFill>
                  <a:schemeClr val="accent5"/>
                </a:solidFill>
              </a:rPr>
              <a:t>1</a:t>
            </a:r>
            <a:r>
              <a:rPr lang="en-US" dirty="0">
                <a:solidFill>
                  <a:schemeClr val="accent5"/>
                </a:solidFill>
              </a:rPr>
              <a:t>:</a:t>
            </a:r>
            <a:r>
              <a:rPr lang="en-US" dirty="0"/>
              <a:t> first Swiss </a:t>
            </a:r>
            <a:r>
              <a:rPr lang="en-US" dirty="0">
                <a:solidFill>
                  <a:schemeClr val="accent5"/>
                </a:solidFill>
              </a:rPr>
              <a:t>scalable</a:t>
            </a:r>
            <a:r>
              <a:rPr lang="en-US" dirty="0"/>
              <a:t> and </a:t>
            </a:r>
            <a:r>
              <a:rPr lang="en-US" dirty="0">
                <a:solidFill>
                  <a:schemeClr val="accent5"/>
                </a:solidFill>
              </a:rPr>
              <a:t>fault-tolerant</a:t>
            </a:r>
            <a:r>
              <a:rPr lang="en-US" dirty="0"/>
              <a:t> SPH framework.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Interdisciplinary co-design between computer scientists, astrophysicists, cosmologists, and visualization specialists.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Provides optimized C++ implementation, employing </a:t>
            </a:r>
            <a:r>
              <a:rPr lang="en-US" dirty="0">
                <a:solidFill>
                  <a:schemeClr val="accent5"/>
                </a:solidFill>
              </a:rPr>
              <a:t>adaptive load balancing</a:t>
            </a:r>
            <a:r>
              <a:rPr lang="en-US" dirty="0"/>
              <a:t> and </a:t>
            </a:r>
            <a:r>
              <a:rPr lang="en-US" dirty="0">
                <a:solidFill>
                  <a:schemeClr val="accent5"/>
                </a:solidFill>
              </a:rPr>
              <a:t>fault-tolerance.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Implements basic to advanced </a:t>
            </a:r>
            <a:r>
              <a:rPr lang="en-US" dirty="0">
                <a:solidFill>
                  <a:schemeClr val="accent5"/>
                </a:solidFill>
              </a:rPr>
              <a:t>SPH operands.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Extensible framework that can be collaboratively added for </a:t>
            </a:r>
            <a:r>
              <a:rPr lang="en-US" dirty="0">
                <a:solidFill>
                  <a:schemeClr val="accent5"/>
                </a:solidFill>
              </a:rPr>
              <a:t>high performance</a:t>
            </a:r>
            <a:r>
              <a:rPr lang="en-US" dirty="0"/>
              <a:t> and </a:t>
            </a:r>
            <a:r>
              <a:rPr lang="en-US" dirty="0">
                <a:solidFill>
                  <a:schemeClr val="accent5"/>
                </a:solidFill>
              </a:rPr>
              <a:t>scalability.</a:t>
            </a:r>
            <a:endParaRPr dirty="0">
              <a:solidFill>
                <a:schemeClr val="accent5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F1899A-8656-F687-2E3B-33C1133CE0AE}"/>
              </a:ext>
            </a:extLst>
          </p:cNvPr>
          <p:cNvGrpSpPr/>
          <p:nvPr/>
        </p:nvGrpSpPr>
        <p:grpSpPr>
          <a:xfrm>
            <a:off x="5815128" y="1213575"/>
            <a:ext cx="1804794" cy="1845885"/>
            <a:chOff x="448497" y="1371374"/>
            <a:chExt cx="1323074" cy="14577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3B164A-DA34-65EB-B84D-6A774ECEB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6740" y="1371374"/>
              <a:ext cx="606590" cy="123348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4E51BC-9C97-46B5-F56D-A365197BE676}"/>
                </a:ext>
              </a:extLst>
            </p:cNvPr>
            <p:cNvSpPr txBox="1"/>
            <p:nvPr/>
          </p:nvSpPr>
          <p:spPr>
            <a:xfrm>
              <a:off x="448497" y="2575250"/>
              <a:ext cx="132307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3"/>
                  </a:solidFill>
                </a:rPr>
                <a:t>Hydrodynamics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831FB-25AF-4DF5-4C7B-D523693624AC}"/>
              </a:ext>
            </a:extLst>
          </p:cNvPr>
          <p:cNvGrpSpPr/>
          <p:nvPr/>
        </p:nvGrpSpPr>
        <p:grpSpPr>
          <a:xfrm>
            <a:off x="7398302" y="1213574"/>
            <a:ext cx="1779755" cy="1845885"/>
            <a:chOff x="3273143" y="1361028"/>
            <a:chExt cx="1323074" cy="14577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689426-33D0-2862-ABDD-A54DB2933F5D}"/>
                </a:ext>
              </a:extLst>
            </p:cNvPr>
            <p:cNvSpPr txBox="1"/>
            <p:nvPr/>
          </p:nvSpPr>
          <p:spPr>
            <a:xfrm>
              <a:off x="3273143" y="2564908"/>
              <a:ext cx="132307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3"/>
                  </a:solidFill>
                </a:rPr>
                <a:t>Magnetic fields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7DA412-AA1C-6F1B-6FE5-106139AFE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043" y="1361028"/>
              <a:ext cx="1105274" cy="123348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5268A-C871-BA3B-274F-40ED4095BFFB}"/>
              </a:ext>
            </a:extLst>
          </p:cNvPr>
          <p:cNvGrpSpPr/>
          <p:nvPr/>
        </p:nvGrpSpPr>
        <p:grpSpPr>
          <a:xfrm>
            <a:off x="7546088" y="3191028"/>
            <a:ext cx="1492862" cy="1705141"/>
            <a:chOff x="8600045" y="1361028"/>
            <a:chExt cx="1492399" cy="150251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41AF44-A2D3-8E35-1FBC-792B8E8BE073}"/>
                </a:ext>
              </a:extLst>
            </p:cNvPr>
            <p:cNvSpPr txBox="1"/>
            <p:nvPr/>
          </p:nvSpPr>
          <p:spPr>
            <a:xfrm>
              <a:off x="8600045" y="2564908"/>
              <a:ext cx="1469857" cy="29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3"/>
                  </a:solidFill>
                </a:rPr>
                <a:t>Nuclear Physics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011554-B54F-5E10-81D4-C35A58E24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9" r="14673"/>
            <a:stretch/>
          </p:blipFill>
          <p:spPr>
            <a:xfrm>
              <a:off x="8602100" y="1361028"/>
              <a:ext cx="1490344" cy="123348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6DE775-4CD8-0F50-68FC-63D00C050721}"/>
              </a:ext>
            </a:extLst>
          </p:cNvPr>
          <p:cNvGrpSpPr/>
          <p:nvPr/>
        </p:nvGrpSpPr>
        <p:grpSpPr>
          <a:xfrm>
            <a:off x="5815128" y="3191028"/>
            <a:ext cx="1699477" cy="1705141"/>
            <a:chOff x="6759204" y="1361029"/>
            <a:chExt cx="1626874" cy="14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485D15-8651-2133-695A-F0ABE3758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6" r="12103"/>
            <a:stretch/>
          </p:blipFill>
          <p:spPr>
            <a:xfrm>
              <a:off x="6870546" y="1361029"/>
              <a:ext cx="1404197" cy="123348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98CA7A-DA28-6FC2-BC0A-83CC869463EC}"/>
                </a:ext>
              </a:extLst>
            </p:cNvPr>
            <p:cNvSpPr txBox="1"/>
            <p:nvPr/>
          </p:nvSpPr>
          <p:spPr>
            <a:xfrm>
              <a:off x="6759204" y="2564904"/>
              <a:ext cx="1626874" cy="270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3"/>
                  </a:solidFill>
                </a:rPr>
                <a:t>General Relativity</a:t>
              </a:r>
            </a:p>
          </p:txBody>
        </p:sp>
      </p:grpSp>
      <p:sp>
        <p:nvSpPr>
          <p:cNvPr id="24" name="CuadroTexto 23"/>
          <p:cNvSpPr txBox="1"/>
          <p:nvPr/>
        </p:nvSpPr>
        <p:spPr>
          <a:xfrm>
            <a:off x="8786199" y="8865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accent3"/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81196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227150"/>
            <a:ext cx="2388900" cy="10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Results </a:t>
            </a: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156600" y="719850"/>
            <a:ext cx="2544000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dirty="0"/>
              <a:t>New SPH formulation + higher resolution allows </a:t>
            </a:r>
            <a:r>
              <a:rPr lang="es" dirty="0">
                <a:solidFill>
                  <a:schemeClr val="accent5"/>
                </a:solidFill>
              </a:rPr>
              <a:t>reaching smaller scales</a:t>
            </a:r>
            <a:r>
              <a:rPr lang="es" dirty="0"/>
              <a:t> without losing them to dissipation.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dirty="0"/>
              <a:t>Implemented on SPH-EXA framework. </a:t>
            </a:r>
            <a:endParaRPr lang="es" sz="11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dirty="0"/>
              <a:t>Simulations run on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dirty="0"/>
              <a:t>Piz Daint (CSCS)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6125" y="136552"/>
            <a:ext cx="6030074" cy="46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2829853" y="4745450"/>
            <a:ext cx="56667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      50</a:t>
            </a:r>
            <a:r>
              <a:rPr lang="es" baseline="30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r>
              <a:rPr lang="es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	          100</a:t>
            </a:r>
            <a:r>
              <a:rPr lang="es" baseline="30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r>
              <a:rPr lang="es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	             200</a:t>
            </a:r>
            <a:r>
              <a:rPr lang="es" baseline="30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r>
              <a:rPr lang="es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                400</a:t>
            </a:r>
            <a:r>
              <a:rPr lang="es" baseline="30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r>
              <a:rPr lang="es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	1000</a:t>
            </a:r>
            <a:r>
              <a:rPr lang="es" baseline="30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endParaRPr baseline="300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1022950" y="4745450"/>
            <a:ext cx="180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Number of particles:</a:t>
            </a:r>
            <a:endParaRPr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786199" y="8865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accent3"/>
                </a:solidFill>
                <a:latin typeface="+mn-lt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11700" y="306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Power Spectra for Increasing Number of Particles (N)</a:t>
            </a:r>
            <a:endParaRPr dirty="0"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168125" y="1163525"/>
            <a:ext cx="236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Increasing resolution further sustains energy before decaying to ~ </a:t>
            </a:r>
            <a:r>
              <a:rPr lang="es">
                <a:solidFill>
                  <a:schemeClr val="accent5"/>
                </a:solidFill>
              </a:rPr>
              <a:t>-4 slope</a:t>
            </a:r>
            <a:r>
              <a:rPr lang="es"/>
              <a:t> characteristic of </a:t>
            </a:r>
            <a:r>
              <a:rPr lang="es">
                <a:solidFill>
                  <a:schemeClr val="accent5"/>
                </a:solidFill>
              </a:rPr>
              <a:t>SPH</a:t>
            </a:r>
            <a:r>
              <a:rPr lang="es"/>
              <a:t>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More resolution also extends the inertial range similar to Kolmogorov slope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075" y="977075"/>
            <a:ext cx="6600326" cy="39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8786199" y="8865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accent3"/>
                </a:solidFill>
                <a:latin typeface="+mn-lt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223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Conclusions</a:t>
            </a:r>
            <a:endParaRPr dirty="0"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92675" y="888300"/>
            <a:ext cx="2969700" cy="4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Achieved </a:t>
            </a:r>
            <a:r>
              <a:rPr lang="es" dirty="0">
                <a:solidFill>
                  <a:schemeClr val="accent5"/>
                </a:solidFill>
              </a:rPr>
              <a:t>competitive results</a:t>
            </a:r>
            <a:r>
              <a:rPr lang="es" dirty="0"/>
              <a:t> with SPH-EXA (comparable to mesh-based codes).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dirty="0"/>
              <a:t>Clear evidence hinting to a </a:t>
            </a:r>
            <a:r>
              <a:rPr lang="es" dirty="0">
                <a:solidFill>
                  <a:schemeClr val="accent5"/>
                </a:solidFill>
              </a:rPr>
              <a:t>much extended inertial range</a:t>
            </a:r>
            <a:r>
              <a:rPr lang="es" dirty="0"/>
              <a:t> than in previous studies.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dirty="0"/>
              <a:t>The </a:t>
            </a:r>
            <a:r>
              <a:rPr lang="es" dirty="0">
                <a:solidFill>
                  <a:schemeClr val="accent5"/>
                </a:solidFill>
              </a:rPr>
              <a:t>inertial range depends on resolution</a:t>
            </a:r>
            <a:r>
              <a:rPr lang="es" dirty="0"/>
              <a:t>, not the case in previous works due to the errors in SPH derivatives</a:t>
            </a:r>
            <a:endParaRPr dirty="0"/>
          </a:p>
        </p:txBody>
      </p:sp>
      <p:pic>
        <p:nvPicPr>
          <p:cNvPr id="104" name="Google Shape;104;p18"/>
          <p:cNvPicPr preferRelativeResize="0"/>
          <p:nvPr/>
        </p:nvPicPr>
        <p:blipFill rotWithShape="1">
          <a:blip r:embed="rId3">
            <a:alphaModFix/>
          </a:blip>
          <a:srcRect l="1039"/>
          <a:stretch/>
        </p:blipFill>
        <p:spPr>
          <a:xfrm>
            <a:off x="3106375" y="493300"/>
            <a:ext cx="5967251" cy="40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3232500" y="4604925"/>
            <a:ext cx="571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Results obtained with SPH-EXA (</a:t>
            </a:r>
            <a:r>
              <a:rPr lang="es">
                <a:solidFill>
                  <a:srgbClr val="00FFFF"/>
                </a:solidFill>
                <a:latin typeface="Average"/>
                <a:ea typeface="Average"/>
                <a:cs typeface="Average"/>
                <a:sym typeface="Average"/>
              </a:rPr>
              <a:t>github.com/unibas-dmi-hpc/SPH-EXA</a:t>
            </a:r>
            <a:r>
              <a:rPr lang="es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)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86199" y="8865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accent3"/>
                </a:solidFill>
                <a:latin typeface="+mn-lt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1700" y="121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Acknowledgments</a:t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75" y="1838964"/>
            <a:ext cx="1077227" cy="7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6175" y="1920200"/>
            <a:ext cx="1742007" cy="5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763" y="3512425"/>
            <a:ext cx="2925968" cy="55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1303" y="1318527"/>
            <a:ext cx="1186213" cy="55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0774" y="1313031"/>
            <a:ext cx="1522775" cy="48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0777" y="737836"/>
            <a:ext cx="2556503" cy="5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0775" y="2675700"/>
            <a:ext cx="2877500" cy="79829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247975" y="4349150"/>
            <a:ext cx="1808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12"/>
              </a:rPr>
              <a:t>axel.sanz@estudiantat.upc.edu</a:t>
            </a:r>
            <a:endParaRPr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13"/>
              </a:rPr>
              <a:t>ruben.cabezon@unibas.ch</a:t>
            </a:r>
            <a:endParaRPr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14"/>
              </a:rPr>
              <a:t>domingo.garcia@upc.edu</a:t>
            </a:r>
            <a:endParaRPr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2120075" y="4349150"/>
            <a:ext cx="174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osman.simsek@unibas.ch</a:t>
            </a:r>
            <a:endParaRPr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keller@cscs.ch</a:t>
            </a:r>
            <a:endParaRPr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florina.ciorba@unibas.ch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" name="turbulence_video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62175" y="121200"/>
            <a:ext cx="4879400" cy="4896342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786199" y="8865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chemeClr val="accent3"/>
                </a:solidFill>
                <a:latin typeface="+mn-lt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Backup Slides: Artificial Viscosity</a:t>
            </a:r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Algorithm used to mimic </a:t>
            </a:r>
            <a:r>
              <a:rPr lang="es">
                <a:solidFill>
                  <a:schemeClr val="accent5"/>
                </a:solidFill>
              </a:rPr>
              <a:t>viscous effects</a:t>
            </a:r>
            <a:r>
              <a:rPr lang="es"/>
              <a:t> in the fluid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5"/>
                </a:solidFill>
              </a:rPr>
              <a:t>Accurate at super-sonic</a:t>
            </a:r>
            <a:r>
              <a:rPr lang="es"/>
              <a:t> regimes and shocks,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but typically </a:t>
            </a:r>
            <a:r>
              <a:rPr lang="es">
                <a:solidFill>
                  <a:schemeClr val="accent5"/>
                </a:solidFill>
              </a:rPr>
              <a:t>poor for sub-sonic</a:t>
            </a:r>
            <a:r>
              <a:rPr lang="es"/>
              <a:t> velocities.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AV active when particles </a:t>
            </a:r>
            <a:r>
              <a:rPr lang="es">
                <a:solidFill>
                  <a:schemeClr val="accent5"/>
                </a:solidFill>
              </a:rPr>
              <a:t>approach</a:t>
            </a:r>
            <a:r>
              <a:rPr lang="es"/>
              <a:t> each other: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Problems in </a:t>
            </a:r>
            <a:r>
              <a:rPr lang="es">
                <a:solidFill>
                  <a:schemeClr val="accent5"/>
                </a:solidFill>
              </a:rPr>
              <a:t>shear flows</a:t>
            </a:r>
            <a:r>
              <a:rPr lang="es"/>
              <a:t> due to </a:t>
            </a:r>
            <a:r>
              <a:rPr lang="es">
                <a:solidFill>
                  <a:schemeClr val="accent5"/>
                </a:solidFill>
              </a:rPr>
              <a:t>no compression</a:t>
            </a:r>
            <a:endParaRPr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1925" y="3693724"/>
            <a:ext cx="1559500" cy="35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3626" y="1054600"/>
            <a:ext cx="3064924" cy="3186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555</Words>
  <Application>Microsoft Macintosh PowerPoint</Application>
  <PresentationFormat>Affichage à l'écran (16:9)</PresentationFormat>
  <Paragraphs>74</Paragraphs>
  <Slides>11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Oswald</vt:lpstr>
      <vt:lpstr>Average</vt:lpstr>
      <vt:lpstr>Arial</vt:lpstr>
      <vt:lpstr>Slate</vt:lpstr>
      <vt:lpstr>High-resolution simulations of subsonic Turbulence using SPH-EXA</vt:lpstr>
      <vt:lpstr>Why caring about turbulence in Astrophysics?</vt:lpstr>
      <vt:lpstr>Previous Work: issues in SPH at subsonic regimes</vt:lpstr>
      <vt:lpstr>SPH-EXA: Smoothed Particle Hydrodynamics at Exascale</vt:lpstr>
      <vt:lpstr>Results </vt:lpstr>
      <vt:lpstr>Power Spectra for Increasing Number of Particles (N)</vt:lpstr>
      <vt:lpstr>Conclusions</vt:lpstr>
      <vt:lpstr>Acknowledgments</vt:lpstr>
      <vt:lpstr>Backup Slides: Artificial Viscosity</vt:lpstr>
      <vt:lpstr>Backup Slides: Highest resolution run (N = 10003)</vt:lpstr>
      <vt:lpstr>Backup Slides: Highest resolution run (N = 10003)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High-resolution simulations of subsonic Turbulence using SPH-EXA</dc:title>
  <dc:creator>Axel Sanz</dc:creator>
  <cp:lastModifiedBy>Microsoft Office User</cp:lastModifiedBy>
  <cp:revision>7</cp:revision>
  <dcterms:modified xsi:type="dcterms:W3CDTF">2022-09-28T11:20:18Z</dcterms:modified>
</cp:coreProperties>
</file>