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7" r:id="rId3"/>
    <p:sldId id="341" r:id="rId4"/>
    <p:sldId id="263" r:id="rId5"/>
    <p:sldId id="271" r:id="rId6"/>
    <p:sldId id="266" r:id="rId7"/>
    <p:sldId id="296" r:id="rId8"/>
    <p:sldId id="342" r:id="rId9"/>
    <p:sldId id="291" r:id="rId10"/>
    <p:sldId id="333" r:id="rId11"/>
    <p:sldId id="340" r:id="rId12"/>
    <p:sldId id="292" r:id="rId13"/>
    <p:sldId id="328" r:id="rId14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2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40"/>
    <p:restoredTop sz="94703"/>
  </p:normalViewPr>
  <p:slideViewPr>
    <p:cSldViewPr snapToGrid="0">
      <p:cViewPr>
        <p:scale>
          <a:sx n="111" d="100"/>
          <a:sy n="111" d="100"/>
        </p:scale>
        <p:origin x="1040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2" d="100"/>
          <a:sy n="102" d="100"/>
        </p:scale>
        <p:origin x="385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E7FDFF-DD99-4ABF-828E-430DB6DCBC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BB12AC-459B-4977-886B-C7A698360949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1AF07B-54C8-4729-926E-3D520C6AB158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9/22/22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2EE304-C720-4B09-AD53-58E25F842748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57BD3-596C-4761-B4E7-20E6CE780883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25B21F-2C8B-45A3-B23A-66EB8E9ACE59}" type="slidenum">
              <a:t>‹#›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870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63930F-859C-4371-AD03-693CED4D74F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C9F2FC-F199-4322-A909-FAEB13356CF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AB395CF-C71D-42EC-8EE4-3A3984E87AF5}" type="datetime1">
              <a:rPr lang="en-US"/>
              <a:pPr lvl="0"/>
              <a:t>9/22/22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A38CC96-BE74-4F52-B217-9B6DD030A8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F2E865B-FC3D-498E-A01A-163C6C8634F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188748-DC6B-40E0-B570-73DD02CA6AE6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3EFF70-AB27-418D-A268-7DFFE28223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563AFDA-1B12-482C-AB8B-67675AAEF5A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1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6563AFDA-1B12-482C-AB8B-67675AAEF5A9}" type="slidenum">
              <a:rPr lang="en-CH" smtClean="0"/>
              <a:t>12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6291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1F21-C9A9-4299-BAB1-36C664A908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7835" y="265002"/>
            <a:ext cx="8485321" cy="26735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88C3AA-94EB-475B-AEA1-1B053F835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7836" y="3414285"/>
            <a:ext cx="8485320" cy="48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7298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Author</a:t>
            </a:r>
            <a:endParaRPr lang="LID4096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BA89F74-861B-4C44-A353-98596C5CB0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17836" y="4131368"/>
            <a:ext cx="8485320" cy="4827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7298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email</a:t>
            </a:r>
            <a:endParaRPr lang="LID4096"/>
          </a:p>
        </p:txBody>
      </p:sp>
      <p:pic>
        <p:nvPicPr>
          <p:cNvPr id="1026" name="Picture 2" descr="Informatique scientifique et support applicatif ‐ EPFL">
            <a:extLst>
              <a:ext uri="{FF2B5EF4-FFF2-40B4-BE49-F238E27FC236}">
                <a16:creationId xmlns:a16="http://schemas.microsoft.com/office/drawing/2014/main" id="{C2540CB9-573C-4227-9119-8DD149D3C7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564" y="6103246"/>
            <a:ext cx="2059824" cy="68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ED57D65-5B02-4195-AAEC-80EF23D7C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158" y="6224836"/>
            <a:ext cx="1514279" cy="44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9234C-4367-48A6-9C1B-6A8CAB0F47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17836" y="4906409"/>
            <a:ext cx="8485320" cy="48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Thursday, 09 February 2022</a:t>
            </a:r>
            <a:endParaRPr lang="LID4096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E9A7802-B6F3-4C30-8DF7-50BC22C4AE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17835" y="5504827"/>
            <a:ext cx="8485320" cy="48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Meeting name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1857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1F21-C9A9-4299-BAB1-36C664A908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17835" y="265002"/>
            <a:ext cx="8485321" cy="26735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988C3AA-94EB-475B-AEA1-1B053F835D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17836" y="3414285"/>
            <a:ext cx="8485320" cy="210193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7298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Author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962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5B2C5-DA84-409A-9D2F-2A6F9CB5B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586374"/>
            <a:ext cx="12191996" cy="36576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60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3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971C4-4CA3-4799-9325-E25BDB7EF7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8337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1F2E47-B981-4B31-BE14-95345C0F4F8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9448796" y="6492870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C0DF824-4413-4DA5-81FB-9CB744A476EE}" type="slidenum">
              <a:rPr lang="en-DE" smtClean="0"/>
              <a:pPr/>
              <a:t>‹#›</a:t>
            </a:fld>
            <a:endParaRPr lang="en-D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CA3F1A-49FB-40E7-BFF1-EEF7B1238C88}"/>
              </a:ext>
            </a:extLst>
          </p:cNvPr>
          <p:cNvSpPr txBox="1">
            <a:spLocks/>
          </p:cNvSpPr>
          <p:nvPr userDrawn="1"/>
        </p:nvSpPr>
        <p:spPr>
          <a:xfrm>
            <a:off x="9448796" y="649287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LID4096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DF824-4413-4DA5-81FB-9CB744A476EE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125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3B0C4-CBF0-4357-92D2-11EB7E5433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8337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87777-23B3-4016-8DB0-CFCAA63335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8063" y="955959"/>
            <a:ext cx="11978640" cy="5536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Clr>
                <a:srgbClr val="C00000"/>
              </a:buClr>
              <a:buNone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R="0" lvl="1" fontAlgn="auto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/>
              <a:buChar char="§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marR="0" lvl="2" indent="-457200" fontAlgn="auto">
              <a:spcAft>
                <a:spcPts val="0"/>
              </a:spcAft>
              <a:buClr>
                <a:srgbClr val="C00000"/>
              </a:buClr>
              <a:buSzPct val="100000"/>
              <a:buFont typeface="Calibri Light"/>
              <a:buAutoNum type="arabicPeriod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R="0" lvl="3" fontAlgn="auto"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/>
              <a:buChar char="o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R="0" lvl="4" fontAlgn="auto">
              <a:spcAft>
                <a:spcPts val="0"/>
              </a:spcAft>
              <a:buClr>
                <a:srgbClr val="C00000"/>
              </a:buClr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590AB4B-B7E7-41F5-9892-75E536380268}"/>
              </a:ext>
            </a:extLst>
          </p:cNvPr>
          <p:cNvSpPr txBox="1">
            <a:spLocks/>
          </p:cNvSpPr>
          <p:nvPr userDrawn="1"/>
        </p:nvSpPr>
        <p:spPr>
          <a:xfrm>
            <a:off x="9448796" y="649287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LID4096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DF824-4413-4DA5-81FB-9CB744A476EE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7003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35D9C-83D8-4521-A3C5-D20832DD7C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1996" cy="83372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fontAlgn="auto">
              <a:spcBef>
                <a:spcPts val="0"/>
              </a:spcBef>
              <a:spcAft>
                <a:spcPts val="0"/>
              </a:spcAft>
              <a:tabLst/>
              <a:defRPr lang="en-US" sz="4800" b="1" i="0" u="none" strike="noStrike" cap="none" spc="0" baseline="0">
                <a:solidFill>
                  <a:srgbClr val="172983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ABCAFC7-5560-4818-9CC2-E78B0369801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0" y="955959"/>
            <a:ext cx="5987937" cy="5536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Clr>
                <a:srgbClr val="C00000"/>
              </a:buClr>
              <a:buNone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R="0" lvl="1" fontAlgn="auto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/>
              <a:buChar char="§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marR="0" lvl="2" indent="-457200" fontAlgn="auto">
              <a:spcAft>
                <a:spcPts val="0"/>
              </a:spcAft>
              <a:buClr>
                <a:srgbClr val="C00000"/>
              </a:buClr>
              <a:buSzPct val="100000"/>
              <a:buFont typeface="Calibri Light"/>
              <a:buAutoNum type="arabicPeriod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R="0" lvl="3" fontAlgn="auto"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/>
              <a:buChar char="o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R="0" lvl="4" fontAlgn="auto">
              <a:spcAft>
                <a:spcPts val="0"/>
              </a:spcAft>
              <a:buClr>
                <a:srgbClr val="C00000"/>
              </a:buClr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97AA006-FE61-41C8-B3C6-BFA27B78AD37}"/>
              </a:ext>
            </a:extLst>
          </p:cNvPr>
          <p:cNvSpPr txBox="1">
            <a:spLocks noGrp="1"/>
          </p:cNvSpPr>
          <p:nvPr>
            <p:ph idx="10"/>
          </p:nvPr>
        </p:nvSpPr>
        <p:spPr>
          <a:xfrm>
            <a:off x="108063" y="955958"/>
            <a:ext cx="5987937" cy="55369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Clr>
                <a:srgbClr val="C00000"/>
              </a:buClr>
              <a:buNone/>
              <a:tabLst/>
              <a:defRPr lang="en-US" sz="32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R="0" lvl="1" fontAlgn="auto">
              <a:spcAft>
                <a:spcPts val="0"/>
              </a:spcAft>
              <a:buClr>
                <a:srgbClr val="C00000"/>
              </a:buClr>
              <a:buSzPct val="100000"/>
              <a:buFont typeface="Wingdings" pitchFamily="2"/>
              <a:buChar char="§"/>
              <a:tabLst/>
              <a:defRPr lang="en-US" sz="28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marR="0" lvl="2" indent="-457200" fontAlgn="auto">
              <a:spcAft>
                <a:spcPts val="0"/>
              </a:spcAft>
              <a:buClr>
                <a:srgbClr val="C00000"/>
              </a:buClr>
              <a:buSzPct val="100000"/>
              <a:buFont typeface="Calibri Light"/>
              <a:buAutoNum type="arabicPeriod"/>
              <a:tabLst/>
              <a:defRPr lang="en-US" sz="24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R="0" lvl="3" fontAlgn="auto">
              <a:spcAft>
                <a:spcPts val="0"/>
              </a:spcAft>
              <a:buClr>
                <a:srgbClr val="C00000"/>
              </a:buClr>
              <a:buSzPct val="100000"/>
              <a:buFont typeface="Courier New" pitchFamily="49"/>
              <a:buChar char="o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R="0" lvl="4" fontAlgn="auto">
              <a:spcAft>
                <a:spcPts val="0"/>
              </a:spcAft>
              <a:buClr>
                <a:srgbClr val="C00000"/>
              </a:buClr>
              <a:buSzPct val="100000"/>
              <a:buFont typeface="Arial" pitchFamily="34"/>
              <a:tabLst/>
              <a:defRPr lang="en-US" sz="2000" b="0" i="0" u="none" strike="noStrike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B9E3CEF-1D67-4C14-A9E5-8DB7F70D2E58}"/>
              </a:ext>
            </a:extLst>
          </p:cNvPr>
          <p:cNvSpPr txBox="1">
            <a:spLocks/>
          </p:cNvSpPr>
          <p:nvPr userDrawn="1"/>
        </p:nvSpPr>
        <p:spPr>
          <a:xfrm>
            <a:off x="9448796" y="649287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defPPr>
              <a:defRPr lang="LID4096"/>
            </a:defPPr>
            <a:lvl1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800" b="1" i="1" u="none" strike="noStrike" kern="1200" cap="none" spc="0" baseline="0">
                <a:solidFill>
                  <a:srgbClr val="000000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0DF824-4413-4DA5-81FB-9CB744A476EE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3796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0" r:id="rId3"/>
    <p:sldLayoutId id="2147483651" r:id="rId4"/>
    <p:sldLayoutId id="2147483652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stefano.corda@epfl.ch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stefano.corda@epfl.ch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netherlands.skatelescope.org/2016/11/03/ogen-gericht-op-de-toekomst-tijdens-staatsbezoek-australi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0946-44EB-D7A2-75E3-AA1A7251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Radio-astronomical imaging with 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70FCA-681C-C56D-57D5-4724562FC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CH" dirty="0"/>
              <a:t>Stefano Corda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F6D7A-FEE6-C11B-2337-107E156EF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53340" y="4047925"/>
            <a:ext cx="8485320" cy="482773"/>
          </a:xfrm>
        </p:spPr>
        <p:txBody>
          <a:bodyPr/>
          <a:lstStyle/>
          <a:p>
            <a:r>
              <a:rPr lang="en-GB" dirty="0">
                <a:hlinkClick r:id="rId2"/>
              </a:rPr>
              <a:t>stefano.corda@epfl.ch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E6A0E-7A66-E2CD-8320-63F55022E3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lIns="91440" tIns="45720" rIns="91440" bIns="45720" anchor="t"/>
          <a:lstStyle/>
          <a:p>
            <a:r>
              <a:rPr lang="en-CH" dirty="0">
                <a:latin typeface="Times New Roman"/>
                <a:cs typeface="Times New Roman"/>
              </a:rPr>
              <a:t>04-10-2022</a:t>
            </a:r>
            <a:endParaRPr lang="en-CH" dirty="0"/>
          </a:p>
        </p:txBody>
      </p:sp>
      <p:pic>
        <p:nvPicPr>
          <p:cNvPr id="1028" name="Picture 4" descr="SKAO — Cat OPIDoR">
            <a:extLst>
              <a:ext uri="{FF2B5EF4-FFF2-40B4-BE49-F238E27FC236}">
                <a16:creationId xmlns:a16="http://schemas.microsoft.com/office/drawing/2014/main" id="{7F4A1621-B0E3-C362-47BA-BF7CED6C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" y="6229090"/>
            <a:ext cx="2273165" cy="6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51E2A0-2A5D-6AC7-EC08-4F776B07C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latin typeface="Times New Roman"/>
                <a:cs typeface="Times New Roman"/>
              </a:rPr>
              <a:t>Swiss SKA Days, Lugano</a:t>
            </a:r>
            <a:endParaRPr lang="en-CH" dirty="0"/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BA2D7514-D100-0071-FAE6-800ADB422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641" y="5740186"/>
            <a:ext cx="2216524" cy="1105725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8F7E394-9A9A-3B80-D2E4-45CF90F1A7DE}"/>
              </a:ext>
            </a:extLst>
          </p:cNvPr>
          <p:cNvSpPr txBox="1">
            <a:spLocks/>
          </p:cNvSpPr>
          <p:nvPr/>
        </p:nvSpPr>
        <p:spPr>
          <a:xfrm>
            <a:off x="9414457" y="3158916"/>
            <a:ext cx="2614411" cy="80388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729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sz="2000" dirty="0">
                <a:solidFill>
                  <a:schemeClr val="tx1"/>
                </a:solidFill>
              </a:rPr>
              <a:t>In collaboration with:</a:t>
            </a:r>
          </a:p>
          <a:p>
            <a:r>
              <a:rPr lang="en-CH" sz="2000" dirty="0">
                <a:solidFill>
                  <a:schemeClr val="tx1"/>
                </a:solidFill>
              </a:rPr>
              <a:t>Bram Veenboer</a:t>
            </a:r>
          </a:p>
        </p:txBody>
      </p:sp>
      <p:pic>
        <p:nvPicPr>
          <p:cNvPr id="1026" name="Picture 2" descr="ASTRON - Wikipedia">
            <a:extLst>
              <a:ext uri="{FF2B5EF4-FFF2-40B4-BE49-F238E27FC236}">
                <a16:creationId xmlns:a16="http://schemas.microsoft.com/office/drawing/2014/main" id="{34F61BDB-4000-3F1C-8B11-17591594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99" y="3828272"/>
            <a:ext cx="2273926" cy="73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5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45C4-EEB4-4DFA-2877-0B9B9CA7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Times New Roman"/>
                <a:cs typeface="Times New Roman"/>
              </a:rPr>
              <a:t>Performance (gridder)</a:t>
            </a:r>
            <a:endParaRPr lang="it-I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DFF1A-E22A-334F-9469-DFBD6930E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94" y="805303"/>
            <a:ext cx="5137020" cy="44879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E7C3CE-038F-1369-2103-6F4D75F25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882" y="817575"/>
            <a:ext cx="5000281" cy="4384484"/>
          </a:xfrm>
          <a:prstGeom prst="rect">
            <a:avLst/>
          </a:prstGeom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F0FA2CAE-6011-A6A3-AE4C-142F0AD79EA9}"/>
              </a:ext>
            </a:extLst>
          </p:cNvPr>
          <p:cNvSpPr txBox="1"/>
          <p:nvPr/>
        </p:nvSpPr>
        <p:spPr>
          <a:xfrm>
            <a:off x="-1" y="6550223"/>
            <a:ext cx="11320531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CH" sz="1400" i="1" dirty="0">
                <a:solidFill>
                  <a:srgbClr val="333333"/>
                </a:solidFill>
                <a:latin typeface="Arial" panose="020B0604020202020204" pitchFamily="34" charset="0"/>
              </a:rPr>
              <a:t>S. Corda, B. Veenboer and E. Tolley, “PMT: Power Measurement Toolkit”, accepted at Supercomputing Conference 2022 (HUST workshop)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4DFA9-C6DD-6B82-26FF-E580573BDA7C}"/>
              </a:ext>
            </a:extLst>
          </p:cNvPr>
          <p:cNvSpPr txBox="1">
            <a:spLocks/>
          </p:cNvSpPr>
          <p:nvPr/>
        </p:nvSpPr>
        <p:spPr>
          <a:xfrm>
            <a:off x="108063" y="5202059"/>
            <a:ext cx="11508681" cy="129081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>
                <a:latin typeface="Times New Roman"/>
                <a:cs typeface="Times New Roman"/>
              </a:rPr>
              <a:t>CDNA2 shows good potential by exploiting FP32 packed instructions (v9)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>
                <a:latin typeface="Times New Roman"/>
                <a:cs typeface="Times New Roman"/>
              </a:rPr>
              <a:t>Application code needs additional tuning to achieve better performance</a:t>
            </a:r>
          </a:p>
        </p:txBody>
      </p:sp>
    </p:spTree>
    <p:extLst>
      <p:ext uri="{BB962C8B-B14F-4D97-AF65-F5344CB8AC3E}">
        <p14:creationId xmlns:p14="http://schemas.microsoft.com/office/powerpoint/2010/main" val="4198834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D1276-6E58-DB55-314C-A5C0A803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Large 2D FFTs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E3C332A-4EBB-CBC8-AC15-60F2241B4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1040"/>
            <a:ext cx="10087335" cy="276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B74491C-ED7E-FC57-911B-B9B65D87D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911"/>
            <a:ext cx="10002282" cy="2766940"/>
          </a:xfrm>
          <a:prstGeom prst="rect">
            <a:avLst/>
          </a:prstGeom>
        </p:spPr>
      </p:pic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9C1DE9E-79A4-3ADD-C17B-B456F61959F4}"/>
              </a:ext>
            </a:extLst>
          </p:cNvPr>
          <p:cNvSpPr txBox="1">
            <a:spLocks/>
          </p:cNvSpPr>
          <p:nvPr/>
        </p:nvSpPr>
        <p:spPr>
          <a:xfrm>
            <a:off x="10002282" y="1650982"/>
            <a:ext cx="2189714" cy="431633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>
                <a:latin typeface="Times New Roman"/>
                <a:cs typeface="Times New Roman"/>
              </a:rPr>
              <a:t>“Cold run” issue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GB" dirty="0">
              <a:latin typeface="Times New Roman"/>
              <a:cs typeface="Times New Roman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GB" dirty="0">
              <a:latin typeface="Times New Roman"/>
              <a:cs typeface="Times New Roman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GB" dirty="0">
              <a:latin typeface="Times New Roman"/>
              <a:cs typeface="Times New Roman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GB" dirty="0">
              <a:latin typeface="Times New Roman"/>
              <a:cs typeface="Times New Roman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>
                <a:latin typeface="Times New Roman"/>
                <a:cs typeface="Times New Roman"/>
              </a:rPr>
              <a:t>GPUs outperform CPUs</a:t>
            </a:r>
            <a:endParaRPr lang="en-GB" dirty="0">
              <a:latin typeface="Times New Roman"/>
              <a:cs typeface="Times New Roman"/>
            </a:endParaRP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GB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38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8C6A3-E5E9-87D5-A61F-7A6452BB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>
                <a:latin typeface="Times New Roman"/>
                <a:cs typeface="Times New Roman"/>
              </a:rPr>
              <a:t>Conclusions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56AB7-36AE-C87F-425E-C91C5B5B2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</a:pPr>
            <a:r>
              <a:rPr lang="en-US" sz="2400" dirty="0">
                <a:latin typeface="Times New Roman"/>
                <a:cs typeface="Times New Roman"/>
              </a:rPr>
              <a:t>HIP provides equivalent performance for the IDG gridder/</a:t>
            </a:r>
            <a:r>
              <a:rPr lang="en-US" sz="2400" dirty="0" err="1">
                <a:latin typeface="Times New Roman"/>
                <a:cs typeface="Times New Roman"/>
              </a:rPr>
              <a:t>degridder</a:t>
            </a:r>
            <a:r>
              <a:rPr lang="en-US" sz="2400" dirty="0">
                <a:latin typeface="Times New Roman"/>
                <a:cs typeface="Times New Roman"/>
              </a:rPr>
              <a:t> on NVIDIA GPUs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</a:pPr>
            <a:endParaRPr lang="en-US"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</a:pPr>
            <a:r>
              <a:rPr lang="en-US" sz="2400" dirty="0">
                <a:latin typeface="Times New Roman"/>
                <a:cs typeface="Times New Roman"/>
              </a:rPr>
              <a:t>HIP provides "acceptable" performance portability to AMD GPUs</a:t>
            </a:r>
            <a:endParaRPr lang="en-US" sz="2400" dirty="0"/>
          </a:p>
          <a:p>
            <a:pPr lvl="2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</a:pPr>
            <a:r>
              <a:rPr lang="en-US" sz="2000" dirty="0">
                <a:latin typeface="Times New Roman"/>
                <a:cs typeface="Times New Roman"/>
              </a:rPr>
              <a:t>Easier than maintaining both a CUDA and OpenCL codebase</a:t>
            </a:r>
          </a:p>
          <a:p>
            <a:pPr lvl="2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</a:pPr>
            <a:r>
              <a:rPr lang="en-US" sz="2000" dirty="0">
                <a:latin typeface="Times New Roman"/>
                <a:cs typeface="Times New Roman"/>
              </a:rPr>
              <a:t>Additional tuning is needed to get closer to peak performance</a:t>
            </a:r>
          </a:p>
          <a:p>
            <a:pPr lvl="2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</a:pPr>
            <a:r>
              <a:rPr lang="en-US" sz="2400" dirty="0">
                <a:latin typeface="Times New Roman"/>
                <a:cs typeface="Times New Roman"/>
              </a:rPr>
              <a:t>Recent AMD GPUs can achieve competitive performance if the application can be re-shaped to support single-precision packed instructions</a:t>
            </a:r>
          </a:p>
          <a:p>
            <a:pPr lvl="1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</a:pPr>
            <a:endParaRPr lang="en-US" sz="240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</a:pPr>
            <a:r>
              <a:rPr lang="en-US" sz="2400" dirty="0"/>
              <a:t>We step on several issues running HIPFFT (performance on AMD and compatibility with NVIDIA).</a:t>
            </a:r>
          </a:p>
          <a:p>
            <a:pPr lvl="1">
              <a:lnSpc>
                <a:spcPct val="100000"/>
              </a:lnSpc>
              <a:spcBef>
                <a:spcPts val="100"/>
              </a:spcBef>
            </a:pPr>
            <a:endParaRPr lang="en-US" sz="2000" dirty="0"/>
          </a:p>
          <a:p>
            <a:pPr lvl="1">
              <a:lnSpc>
                <a:spcPct val="100000"/>
              </a:lnSpc>
              <a:spcBef>
                <a:spcPts val="100"/>
              </a:spcBef>
            </a:pPr>
            <a:r>
              <a:rPr lang="en-US" sz="2000"/>
              <a:t>Next Steps</a:t>
            </a:r>
            <a:r>
              <a:rPr lang="en-US" sz="2400"/>
              <a:t>:</a:t>
            </a:r>
            <a:endParaRPr lang="en-US" sz="2400" dirty="0"/>
          </a:p>
          <a:p>
            <a:pPr lvl="2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/>
              <a:t>Gridder/Degridder performance difference analysis and optimization</a:t>
            </a:r>
            <a:endParaRPr lang="en-US" sz="1800" dirty="0"/>
          </a:p>
          <a:p>
            <a:pPr lvl="2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/>
              <a:t>Discuss with AMD HIPFFT issues</a:t>
            </a:r>
            <a:endParaRPr lang="en-US" sz="1800" dirty="0"/>
          </a:p>
          <a:p>
            <a:pPr lvl="2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/>
              <a:t>Port CUDA production code with HIP</a:t>
            </a:r>
            <a:endParaRPr lang="en-US" sz="1800" dirty="0"/>
          </a:p>
          <a:p>
            <a:pPr lvl="2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1800"/>
              <a:t>Co-design evaluation on several AMD/NVIDIA GPU generations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91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10946-44EB-D7A2-75E3-AA1A7251E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Radio-astronomical imaging on GPUs and FPGAs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70FCA-681C-C56D-57D5-4724562FC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17835" y="4262449"/>
            <a:ext cx="8485320" cy="482773"/>
          </a:xfrm>
        </p:spPr>
        <p:txBody>
          <a:bodyPr/>
          <a:lstStyle/>
          <a:p>
            <a:r>
              <a:rPr lang="en-CH" dirty="0"/>
              <a:t>Stefano Corda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F6D7A-FEE6-C11B-2337-107E156EF9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17835" y="4695042"/>
            <a:ext cx="8485320" cy="482773"/>
          </a:xfrm>
        </p:spPr>
        <p:txBody>
          <a:bodyPr/>
          <a:lstStyle/>
          <a:p>
            <a:r>
              <a:rPr lang="en-GB" dirty="0">
                <a:hlinkClick r:id="rId2"/>
              </a:rPr>
              <a:t>stefano.corda@epfl.ch</a:t>
            </a:r>
            <a:endParaRPr lang="en-CH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E6A0E-7A66-E2CD-8320-63F55022E3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17835" y="5188753"/>
            <a:ext cx="8485320" cy="482600"/>
          </a:xfrm>
        </p:spPr>
        <p:txBody>
          <a:bodyPr lIns="91440" tIns="45720" rIns="91440" bIns="45720" anchor="t"/>
          <a:lstStyle/>
          <a:p>
            <a:r>
              <a:rPr lang="en-CH" dirty="0">
                <a:latin typeface="Times New Roman"/>
                <a:cs typeface="Times New Roman"/>
              </a:rPr>
              <a:t>04-10-2022</a:t>
            </a:r>
            <a:endParaRPr lang="en-CH" dirty="0"/>
          </a:p>
        </p:txBody>
      </p:sp>
      <p:pic>
        <p:nvPicPr>
          <p:cNvPr id="1028" name="Picture 4" descr="SKAO — Cat OPIDoR">
            <a:extLst>
              <a:ext uri="{FF2B5EF4-FFF2-40B4-BE49-F238E27FC236}">
                <a16:creationId xmlns:a16="http://schemas.microsoft.com/office/drawing/2014/main" id="{7F4A1621-B0E3-C362-47BA-BF7CED6C9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" y="6229090"/>
            <a:ext cx="2273165" cy="62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51E2A0-2A5D-6AC7-EC08-4F776B07C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latin typeface="Times New Roman"/>
                <a:cs typeface="Times New Roman"/>
              </a:rPr>
              <a:t>Swiss SKA Days 2022, Lugano</a:t>
            </a:r>
            <a:endParaRPr lang="en-CH" dirty="0"/>
          </a:p>
        </p:txBody>
      </p:sp>
      <p:pic>
        <p:nvPicPr>
          <p:cNvPr id="6" name="Immagine 6">
            <a:extLst>
              <a:ext uri="{FF2B5EF4-FFF2-40B4-BE49-F238E27FC236}">
                <a16:creationId xmlns:a16="http://schemas.microsoft.com/office/drawing/2014/main" id="{BA2D7514-D100-0071-FAE6-800ADB422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2641" y="5740186"/>
            <a:ext cx="2216524" cy="110572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018F8CC-1865-59DE-1CC2-C07A70810F3C}"/>
              </a:ext>
            </a:extLst>
          </p:cNvPr>
          <p:cNvSpPr txBox="1">
            <a:spLocks/>
          </p:cNvSpPr>
          <p:nvPr/>
        </p:nvSpPr>
        <p:spPr>
          <a:xfrm>
            <a:off x="2047932" y="3378466"/>
            <a:ext cx="8485320" cy="48277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17298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H" sz="3200" b="1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99154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AA90-01BC-91FF-A59A-4EE2511C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Square Kilometre Array Challenge</a:t>
            </a:r>
          </a:p>
        </p:txBody>
      </p:sp>
      <p:pic>
        <p:nvPicPr>
          <p:cNvPr id="19" name="Picture 18" descr="Graphical user interface&#10;&#10;Description automatically generated">
            <a:extLst>
              <a:ext uri="{FF2B5EF4-FFF2-40B4-BE49-F238E27FC236}">
                <a16:creationId xmlns:a16="http://schemas.microsoft.com/office/drawing/2014/main" id="{A75DF2D0-5900-0659-0D0E-F7E42A312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837" y="1150535"/>
            <a:ext cx="4325215" cy="3881004"/>
          </a:xfrm>
          <a:prstGeom prst="rect">
            <a:avLst/>
          </a:prstGeom>
        </p:spPr>
      </p:pic>
      <p:pic>
        <p:nvPicPr>
          <p:cNvPr id="21" name="Picture 20" descr="Diagram&#10;&#10;Description automatically generated with low confidence">
            <a:extLst>
              <a:ext uri="{FF2B5EF4-FFF2-40B4-BE49-F238E27FC236}">
                <a16:creationId xmlns:a16="http://schemas.microsoft.com/office/drawing/2014/main" id="{F3F41314-6822-40EB-3EFF-7614C27C3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28" y="1147487"/>
            <a:ext cx="4266767" cy="5073361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AE4D021-1606-D618-74AF-B200B67FF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3" y="955959"/>
            <a:ext cx="3615505" cy="5536911"/>
          </a:xfrm>
        </p:spPr>
        <p:txBody>
          <a:bodyPr/>
          <a:lstStyle/>
          <a:p>
            <a:r>
              <a:rPr lang="en-GB" dirty="0">
                <a:latin typeface="Times New Roman"/>
                <a:cs typeface="Times New Roman"/>
              </a:rPr>
              <a:t>SKA (Square Kilometre Array) requirements (per Science Data Processor (SDP) site): </a:t>
            </a:r>
            <a:endParaRPr lang="en-GB" dirty="0"/>
          </a:p>
          <a:p>
            <a:pPr lvl="1">
              <a:buClr>
                <a:srgbClr val="C00000"/>
              </a:buClr>
            </a:pPr>
            <a:r>
              <a:rPr lang="en-GB" b="1" dirty="0">
                <a:latin typeface="Times New Roman"/>
                <a:cs typeface="Times New Roman"/>
              </a:rPr>
              <a:t>~ 260 </a:t>
            </a:r>
            <a:r>
              <a:rPr lang="en-GB" b="1" dirty="0" err="1">
                <a:latin typeface="Times New Roman"/>
                <a:cs typeface="Times New Roman"/>
              </a:rPr>
              <a:t>PFlop</a:t>
            </a:r>
            <a:r>
              <a:rPr lang="en-GB" b="1" dirty="0">
                <a:latin typeface="Times New Roman"/>
                <a:cs typeface="Times New Roman"/>
              </a:rPr>
              <a:t>/s</a:t>
            </a:r>
          </a:p>
          <a:p>
            <a:pPr lvl="1">
              <a:buClr>
                <a:srgbClr val="C00000"/>
              </a:buClr>
            </a:pPr>
            <a:r>
              <a:rPr lang="en-GB" b="1" dirty="0">
                <a:latin typeface="Times New Roman"/>
                <a:cs typeface="Times New Roman"/>
              </a:rPr>
              <a:t>~ 157 TB/s</a:t>
            </a:r>
          </a:p>
          <a:p>
            <a:pPr lvl="1">
              <a:buClr>
                <a:srgbClr val="C00000"/>
              </a:buClr>
            </a:pPr>
            <a:r>
              <a:rPr lang="en-GB" b="1" dirty="0">
                <a:latin typeface="Times New Roman"/>
                <a:cs typeface="Times New Roman"/>
              </a:rPr>
              <a:t>~</a:t>
            </a:r>
            <a:r>
              <a:rPr lang="en-GB" dirty="0">
                <a:latin typeface="Times New Roman"/>
                <a:cs typeface="Times New Roman"/>
              </a:rPr>
              <a:t> </a:t>
            </a:r>
            <a:r>
              <a:rPr lang="en-GB" b="1" dirty="0">
                <a:latin typeface="Times New Roman"/>
                <a:cs typeface="Times New Roman"/>
              </a:rPr>
              <a:t>5 MW 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D159C75-E0D8-2D3D-926A-1B25A485F918}"/>
              </a:ext>
            </a:extLst>
          </p:cNvPr>
          <p:cNvSpPr txBox="1"/>
          <p:nvPr/>
        </p:nvSpPr>
        <p:spPr>
          <a:xfrm>
            <a:off x="0" y="6332248"/>
            <a:ext cx="11029361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i="1" dirty="0">
                <a:solidFill>
                  <a:srgbClr val="333333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https://netherlands.skatelescope.org/2016/11/03/ogen-gericht-op-de-toekomst-tijdens-staatsbezoek-australie/</a:t>
            </a:r>
            <a:endParaRPr lang="en-US" sz="1400" i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en-GB" sz="1400" i="1" dirty="0">
                <a:solidFill>
                  <a:srgbClr val="333333"/>
                </a:solidFill>
                <a:latin typeface="Arial" panose="020B0604020202020204" pitchFamily="34" charset="0"/>
              </a:rPr>
              <a:t>B. </a:t>
            </a:r>
            <a:r>
              <a:rPr lang="en-GB" sz="1400" i="1" dirty="0" err="1">
                <a:solidFill>
                  <a:srgbClr val="333333"/>
                </a:solidFill>
                <a:latin typeface="Arial" panose="020B0604020202020204" pitchFamily="34" charset="0"/>
              </a:rPr>
              <a:t>Veenboer</a:t>
            </a:r>
            <a:r>
              <a:rPr lang="en-GB" sz="1400" i="1" dirty="0">
                <a:solidFill>
                  <a:srgbClr val="333333"/>
                </a:solidFill>
                <a:latin typeface="Arial" panose="020B0604020202020204" pitchFamily="34" charset="0"/>
              </a:rPr>
              <a:t> et al., “Image-Domain Gridding on Graphics Processors” IPDPS 2017</a:t>
            </a:r>
            <a:endParaRPr lang="en-CH" sz="1400" i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6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07B3-2715-6487-30FF-A831189A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Hardware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DC8F-FA56-DCEF-DF19-66D0325CC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107" y="782260"/>
            <a:ext cx="5124009" cy="5536911"/>
          </a:xfrm>
        </p:spPr>
        <p:txBody>
          <a:bodyPr/>
          <a:lstStyle/>
          <a:p>
            <a:pPr marL="342900" indent="-342900">
              <a:buFont typeface="Wingdings" pitchFamily="2" charset="2"/>
              <a:buChar char="§"/>
            </a:pPr>
            <a:r>
              <a:rPr lang="en-GB" sz="2600">
                <a:latin typeface="Times New Roman"/>
                <a:cs typeface="Times New Roman"/>
              </a:rPr>
              <a:t>Accelerators (GPUs and FPGAs) achieve better performance and energy efficiency than CPUs.</a:t>
            </a:r>
            <a:endParaRPr lang="en-GB" sz="2600" dirty="0">
              <a:latin typeface="Times New Roman"/>
              <a:cs typeface="Times New Roman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GB" sz="2600"/>
              <a:t>Interesting competition in the GPU market (AMD vs NVIDIA).</a:t>
            </a:r>
            <a:endParaRPr lang="en-GB" sz="26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GB" sz="2600"/>
              <a:t>AMD systems are in the first positions of TOP500 and Green500 (ISC 22).</a:t>
            </a:r>
            <a:br>
              <a:rPr lang="en-GB" sz="2600" dirty="0"/>
            </a:br>
            <a:br>
              <a:rPr lang="en-GB" sz="2600" dirty="0"/>
            </a:br>
            <a:endParaRPr lang="en-GB" sz="2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16460-20D3-AC2C-B6C0-0F177D19CFA9}"/>
              </a:ext>
            </a:extLst>
          </p:cNvPr>
          <p:cNvSpPr txBox="1"/>
          <p:nvPr/>
        </p:nvSpPr>
        <p:spPr>
          <a:xfrm>
            <a:off x="9581322" y="259742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endParaRPr lang="en-CH" sz="240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7F18D8-01CD-B556-0F7E-76EEB5497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83916"/>
            <a:ext cx="6855506" cy="4985822"/>
          </a:xfrm>
          <a:prstGeom prst="rect">
            <a:avLst/>
          </a:prstGeom>
        </p:spPr>
      </p:pic>
      <p:pic>
        <p:nvPicPr>
          <p:cNvPr id="2050" name="Picture 2" descr="The main difference between CPUs and GPUs is related to the number of... |  Download Scientific Diagram">
            <a:extLst>
              <a:ext uri="{FF2B5EF4-FFF2-40B4-BE49-F238E27FC236}">
                <a16:creationId xmlns:a16="http://schemas.microsoft.com/office/drawing/2014/main" id="{7CB70393-EE73-F38F-43DA-8B366BD85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388" y="4079905"/>
            <a:ext cx="4244483" cy="277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9A965227-5068-6901-2A95-E17DE6BA3108}"/>
              </a:ext>
            </a:extLst>
          </p:cNvPr>
          <p:cNvSpPr txBox="1"/>
          <p:nvPr/>
        </p:nvSpPr>
        <p:spPr>
          <a:xfrm>
            <a:off x="0" y="6319171"/>
            <a:ext cx="729338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CH" sz="1400" i="1" dirty="0">
                <a:solidFill>
                  <a:srgbClr val="333333"/>
                </a:solidFill>
                <a:latin typeface="Arial" panose="020B0604020202020204" pitchFamily="34" charset="0"/>
              </a:rPr>
              <a:t>A. Manconi et al. “</a:t>
            </a:r>
            <a:r>
              <a:rPr lang="en-GB" sz="1400" i="1" dirty="0">
                <a:solidFill>
                  <a:srgbClr val="333333"/>
                </a:solidFill>
                <a:latin typeface="Arial" panose="020B0604020202020204" pitchFamily="34" charset="0"/>
              </a:rPr>
              <a:t>G-CNV: A GPU-based tool for preparing data to detect CNVs with read-depth methods</a:t>
            </a:r>
            <a:r>
              <a:rPr lang="en-CH" sz="1400" i="1" dirty="0">
                <a:solidFill>
                  <a:srgbClr val="333333"/>
                </a:solidFill>
                <a:latin typeface="Arial" panose="020B0604020202020204" pitchFamily="34" charset="0"/>
              </a:rPr>
              <a:t>”, </a:t>
            </a:r>
            <a:r>
              <a:rPr lang="en-GB" sz="1400" i="1" dirty="0">
                <a:solidFill>
                  <a:srgbClr val="333333"/>
                </a:solidFill>
                <a:latin typeface="Arial" panose="020B0604020202020204" pitchFamily="34" charset="0"/>
              </a:rPr>
              <a:t>Frontiers in Bioengineering and Biotechnology</a:t>
            </a:r>
            <a:r>
              <a:rPr lang="en-CH" sz="1400" i="1" dirty="0">
                <a:solidFill>
                  <a:srgbClr val="333333"/>
                </a:solidFill>
                <a:latin typeface="Arial" panose="020B0604020202020204" pitchFamily="34" charset="0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56313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407B3-2715-6487-30FF-A831189A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6DC8F-FA56-DCEF-DF19-66D0325CCA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63" y="955959"/>
            <a:ext cx="7491617" cy="5536911"/>
          </a:xfrm>
        </p:spPr>
        <p:txBody>
          <a:bodyPr/>
          <a:lstStyle/>
          <a:p>
            <a:r>
              <a:rPr lang="en-GB" b="1">
                <a:latin typeface="Times New Roman"/>
                <a:cs typeface="Times New Roman"/>
              </a:rPr>
              <a:t>Portability</a:t>
            </a:r>
            <a:r>
              <a:rPr lang="en-GB">
                <a:latin typeface="Times New Roman"/>
                <a:cs typeface="Times New Roman"/>
              </a:rPr>
              <a:t>: code is compiled with NVIDIA or AMD compilers.</a:t>
            </a:r>
            <a:endParaRPr lang="en-GB" dirty="0">
              <a:latin typeface="Times New Roman"/>
              <a:cs typeface="Times New Roman"/>
            </a:endParaRPr>
          </a:p>
          <a:p>
            <a:r>
              <a:rPr lang="en-GB" b="1">
                <a:latin typeface="Times New Roman"/>
                <a:cs typeface="Times New Roman"/>
              </a:rPr>
              <a:t>Programmability</a:t>
            </a:r>
            <a:r>
              <a:rPr lang="en-GB">
                <a:latin typeface="Times New Roman"/>
                <a:cs typeface="Times New Roman"/>
              </a:rPr>
              <a:t>: semantic is similar to CUDA (&gt; 99%).</a:t>
            </a:r>
            <a:endParaRPr lang="en-GB" dirty="0">
              <a:latin typeface="Times New Roman"/>
              <a:cs typeface="Times New Roman"/>
            </a:endParaRPr>
          </a:p>
          <a:p>
            <a:pPr lvl="1">
              <a:buClr>
                <a:srgbClr val="C00000"/>
              </a:buClr>
            </a:pPr>
            <a:r>
              <a:rPr lang="en-GB">
                <a:latin typeface="Times New Roman"/>
                <a:cs typeface="Times New Roman"/>
              </a:rPr>
              <a:t>First attempt (industry partner from France):</a:t>
            </a:r>
            <a:endParaRPr lang="en-GB" dirty="0">
              <a:latin typeface="Times New Roman"/>
              <a:cs typeface="Times New Roman"/>
            </a:endParaRPr>
          </a:p>
          <a:p>
            <a:pPr lvl="1" fontAlgn="base">
              <a:buClr>
                <a:srgbClr val="C00000"/>
              </a:buClr>
            </a:pPr>
            <a:r>
              <a:rPr lang="en-GB">
                <a:latin typeface="Times New Roman"/>
                <a:cs typeface="Times New Roman"/>
              </a:rPr>
              <a:t>Porting </a:t>
            </a:r>
            <a:r>
              <a:rPr lang="en-GB" i="1">
                <a:latin typeface="Times New Roman"/>
                <a:cs typeface="Times New Roman"/>
              </a:rPr>
              <a:t>all</a:t>
            </a:r>
            <a:r>
              <a:rPr lang="en-GB">
                <a:latin typeface="Times New Roman"/>
                <a:cs typeface="Times New Roman"/>
              </a:rPr>
              <a:t> CUDA  code to HIP with Hipify</a:t>
            </a:r>
            <a:endParaRPr lang="en-GB" dirty="0">
              <a:latin typeface="Times New Roman"/>
              <a:cs typeface="Times New Roman"/>
            </a:endParaRPr>
          </a:p>
          <a:p>
            <a:pPr lvl="1" fontAlgn="base">
              <a:buClr>
                <a:srgbClr val="C00000"/>
              </a:buClr>
            </a:pPr>
            <a:r>
              <a:rPr lang="en-GB">
                <a:latin typeface="Times New Roman"/>
                <a:cs typeface="Times New Roman"/>
              </a:rPr>
              <a:t>Fixed some compilation issues</a:t>
            </a:r>
            <a:endParaRPr lang="en-GB" dirty="0"/>
          </a:p>
          <a:p>
            <a:pPr lvl="1" fontAlgn="base">
              <a:buClr>
                <a:srgbClr val="C00000"/>
              </a:buClr>
            </a:pPr>
            <a:r>
              <a:rPr lang="en-GB">
                <a:latin typeface="Times New Roman"/>
                <a:cs typeface="Times New Roman"/>
              </a:rPr>
              <a:t>Same performance on NVIDIA GPUs</a:t>
            </a:r>
            <a:endParaRPr lang="en-GB" dirty="0">
              <a:latin typeface="Times New Roman"/>
              <a:cs typeface="Times New Roman"/>
            </a:endParaRPr>
          </a:p>
          <a:p>
            <a:pPr lvl="1" fontAlgn="base">
              <a:buClr>
                <a:srgbClr val="C00000"/>
              </a:buClr>
            </a:pPr>
            <a:r>
              <a:rPr lang="en-GB">
                <a:latin typeface="Times New Roman"/>
                <a:cs typeface="Times New Roman"/>
              </a:rPr>
              <a:t>Poor performance on AMD GPUs</a:t>
            </a:r>
            <a:endParaRPr lang="en-GB" b="1" dirty="0">
              <a:latin typeface="Times New Roman"/>
              <a:cs typeface="Times New Roman"/>
            </a:endParaRPr>
          </a:p>
          <a:p>
            <a:pPr fontAlgn="base"/>
            <a:br>
              <a:rPr lang="en-GB" b="1"/>
            </a:br>
            <a:r>
              <a:rPr lang="en-GB" b="1">
                <a:latin typeface="Times New Roman"/>
                <a:cs typeface="Times New Roman"/>
              </a:rPr>
              <a:t>→Start again, port one kernel at a time</a:t>
            </a:r>
            <a:br>
              <a:rPr lang="en-GB" b="1" dirty="0"/>
            </a:br>
            <a:br>
              <a:rPr lang="en-GB" b="1" dirty="0"/>
            </a:b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16460-20D3-AC2C-B6C0-0F177D19CFA9}"/>
              </a:ext>
            </a:extLst>
          </p:cNvPr>
          <p:cNvSpPr txBox="1"/>
          <p:nvPr/>
        </p:nvSpPr>
        <p:spPr>
          <a:xfrm>
            <a:off x="9581322" y="2597426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endParaRPr lang="en-CH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414C8-1488-EC94-A078-A2AA172E1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677" y="955959"/>
            <a:ext cx="4283079" cy="534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6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AA90-01BC-91FF-A59A-4EE2511C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>
                <a:latin typeface="Times New Roman"/>
                <a:cs typeface="Times New Roman"/>
              </a:rPr>
              <a:t>Interferometry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3AC2269-8C9F-3A25-ED74-04E100066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924"/>
          <a:stretch/>
        </p:blipFill>
        <p:spPr>
          <a:xfrm>
            <a:off x="527864" y="1101264"/>
            <a:ext cx="11136268" cy="4655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BC5D90-2F5A-A327-94D1-C85169870B4A}"/>
              </a:ext>
            </a:extLst>
          </p:cNvPr>
          <p:cNvSpPr txBox="1"/>
          <p:nvPr/>
        </p:nvSpPr>
        <p:spPr>
          <a:xfrm>
            <a:off x="0" y="6550223"/>
            <a:ext cx="11680166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U. Rau et al., “Advances in Calibration and Imaging Techniques in Radio Interferometry”, Proceedings of the IEEE 2009 </a:t>
            </a:r>
            <a:endParaRPr lang="en-GB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0496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FAA90-01BC-91FF-A59A-4EE2511C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Radio-astronomical imaging</a:t>
            </a:r>
          </a:p>
        </p:txBody>
      </p:sp>
      <p:pic>
        <p:nvPicPr>
          <p:cNvPr id="6" name="Elemento grafico 6">
            <a:extLst>
              <a:ext uri="{FF2B5EF4-FFF2-40B4-BE49-F238E27FC236}">
                <a16:creationId xmlns:a16="http://schemas.microsoft.com/office/drawing/2014/main" id="{C797C6DD-ACA5-6EB2-3DF6-066CABC06B2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75" y="1625600"/>
            <a:ext cx="12195175" cy="4319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94FE8E-BFF7-1264-F5DE-1BDC81E86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9780" y="2115448"/>
            <a:ext cx="1674856" cy="16705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C5EDD8-CD70-F8B3-8DB0-F3CD5E283B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1501" y="4751670"/>
            <a:ext cx="1677066" cy="1670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B38840-D495-9B32-4A9E-77451B645EA8}"/>
              </a:ext>
            </a:extLst>
          </p:cNvPr>
          <p:cNvSpPr txBox="1"/>
          <p:nvPr/>
        </p:nvSpPr>
        <p:spPr>
          <a:xfrm>
            <a:off x="4" y="5957982"/>
            <a:ext cx="12191996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S. Van der Tol et al., “Image Domain Gridding: a fast method for convolutional resampling of visibilities”, A&amp;A 2018</a:t>
            </a:r>
            <a:br>
              <a:rPr lang="en-GB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</a:br>
            <a:r>
              <a:rPr lang="en-GB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A. R. </a:t>
            </a:r>
            <a:r>
              <a:rPr lang="en-GB" sz="1400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Offringa</a:t>
            </a:r>
            <a:r>
              <a:rPr lang="en-GB" sz="140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et al., “An optimized algorithm for multiscale wideband deconvolution of radio astronomical images”, MNRAS 2017</a:t>
            </a:r>
          </a:p>
          <a:p>
            <a:r>
              <a:rPr lang="en-GB" sz="1400" i="1" dirty="0">
                <a:solidFill>
                  <a:srgbClr val="333333"/>
                </a:solidFill>
                <a:latin typeface="Arial" panose="020B0604020202020204" pitchFamily="34" charset="0"/>
              </a:rPr>
              <a:t>S. Corda et al, “Near memory acceleration on high resolution radio astronomy imaging”, MECO 2020</a:t>
            </a:r>
            <a:endParaRPr lang="en-GB" sz="1400" i="1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400" i="1" dirty="0">
                <a:solidFill>
                  <a:srgbClr val="333333"/>
                </a:solidFill>
                <a:latin typeface="Arial" panose="020B0604020202020204" pitchFamily="34" charset="0"/>
              </a:rPr>
              <a:t>S. Corda et al., “Reduced-precision acceleration of radio-astronomical imaging on reconfigurable hardware”, IEEE ACCESS 2022</a:t>
            </a:r>
            <a:endParaRPr lang="en-GB" sz="1400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AB53F9-C323-B206-7A83-E14BB576DD5D}"/>
              </a:ext>
            </a:extLst>
          </p:cNvPr>
          <p:cNvSpPr/>
          <p:nvPr/>
        </p:nvSpPr>
        <p:spPr>
          <a:xfrm>
            <a:off x="2338939" y="1625600"/>
            <a:ext cx="3753134" cy="36817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E085A0-726E-B6C6-D2F5-DBCD604FDB35}"/>
              </a:ext>
            </a:extLst>
          </p:cNvPr>
          <p:cNvSpPr txBox="1"/>
          <p:nvPr/>
        </p:nvSpPr>
        <p:spPr>
          <a:xfrm>
            <a:off x="2338939" y="1209415"/>
            <a:ext cx="3753134" cy="341194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r>
              <a:rPr lang="en-CH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Image-Domain Gridding (IDG)</a:t>
            </a:r>
          </a:p>
        </p:txBody>
      </p:sp>
    </p:spTree>
    <p:extLst>
      <p:ext uri="{BB962C8B-B14F-4D97-AF65-F5344CB8AC3E}">
        <p14:creationId xmlns:p14="http://schemas.microsoft.com/office/powerpoint/2010/main" val="26906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F7D39-6645-397B-E70E-C7AF51D1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>
                <a:latin typeface="Times New Roman"/>
                <a:cs typeface="Times New Roman"/>
              </a:rPr>
              <a:t>Performance Metrics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1ABFC-C245-111D-3945-526963BE4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457200"/>
            <a:r>
              <a:rPr lang="en-US" dirty="0">
                <a:latin typeface="Times New Roman"/>
                <a:cs typeface="Times New Roman"/>
              </a:rPr>
              <a:t>The visibilities, which are correlations of station signals, contain information on amplitude and phase of the source.</a:t>
            </a:r>
            <a:endParaRPr lang="en-GB" dirty="0">
              <a:latin typeface="Times New Roman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  <a:p>
            <a:pPr marL="971550" lvl="1" indent="-285750">
              <a:buClr>
                <a:srgbClr val="C00000"/>
              </a:buClr>
            </a:pPr>
            <a:r>
              <a:rPr lang="en-GB" b="1" dirty="0" err="1">
                <a:latin typeface="Times New Roman"/>
                <a:cs typeface="Times New Roman"/>
              </a:rPr>
              <a:t>MVis</a:t>
            </a:r>
            <a:r>
              <a:rPr lang="en-GB" b="1" dirty="0">
                <a:latin typeface="Times New Roman"/>
                <a:cs typeface="Times New Roman"/>
              </a:rPr>
              <a:t>/s</a:t>
            </a:r>
            <a:r>
              <a:rPr lang="en-GB" dirty="0">
                <a:latin typeface="Times New Roman"/>
                <a:cs typeface="Times New Roman"/>
              </a:rPr>
              <a:t>: number of Mega Visibilities per second (throughput)</a:t>
            </a:r>
          </a:p>
          <a:p>
            <a:pPr marL="971550" lvl="1" indent="-285750">
              <a:buClr>
                <a:srgbClr val="C00000"/>
              </a:buClr>
            </a:pPr>
            <a:r>
              <a:rPr lang="en-GB" b="1" dirty="0" err="1">
                <a:latin typeface="Times New Roman"/>
                <a:cs typeface="Times New Roman"/>
              </a:rPr>
              <a:t>MVis</a:t>
            </a:r>
            <a:r>
              <a:rPr lang="en-GB" b="1" dirty="0">
                <a:latin typeface="Times New Roman"/>
                <a:cs typeface="Times New Roman"/>
              </a:rPr>
              <a:t>/J</a:t>
            </a:r>
            <a:r>
              <a:rPr lang="en-GB" dirty="0">
                <a:latin typeface="Times New Roman"/>
                <a:cs typeface="Times New Roman"/>
              </a:rPr>
              <a:t>: number of Mega Visibilities per Joule (energy efficiency)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98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67C16-899D-C019-BA37-2B7B8A4E9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Optimizations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0D6B98-92A9-97DC-EB28-286196A55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40" y="3958968"/>
            <a:ext cx="8134360" cy="25856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0A35D9-5965-2BA1-0F62-F47CCF948DEA}"/>
              </a:ext>
            </a:extLst>
          </p:cNvPr>
          <p:cNvSpPr txBox="1"/>
          <p:nvPr/>
        </p:nvSpPr>
        <p:spPr>
          <a:xfrm>
            <a:off x="6807955" y="6488668"/>
            <a:ext cx="26337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AMD CNDA2 whitepaper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7498E-5FCD-9CAE-9CAA-81BED499F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3722"/>
            <a:ext cx="3976726" cy="45033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192371-A7B5-B543-BF7C-4FE166AC174A}"/>
              </a:ext>
            </a:extLst>
          </p:cNvPr>
          <p:cNvSpPr txBox="1"/>
          <p:nvPr/>
        </p:nvSpPr>
        <p:spPr>
          <a:xfrm>
            <a:off x="671498" y="5436005"/>
            <a:ext cx="2633729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NVIDIA A100 whitepaper</a:t>
            </a:r>
            <a:endParaRPr lang="en-C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D3090A-DE0B-166F-1995-1E319D7FB682}"/>
              </a:ext>
            </a:extLst>
          </p:cNvPr>
          <p:cNvSpPr txBox="1"/>
          <p:nvPr/>
        </p:nvSpPr>
        <p:spPr>
          <a:xfrm>
            <a:off x="2537138" y="606594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 anchorCtr="1" compatLnSpc="1">
            <a:noAutofit/>
          </a:bodyPr>
          <a:lstStyle/>
          <a:p>
            <a:pPr algn="l"/>
            <a:endParaRPr lang="en-CH" sz="2400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FE374C60-4434-BDA3-0993-39125EB8247F}"/>
              </a:ext>
            </a:extLst>
          </p:cNvPr>
          <p:cNvSpPr txBox="1"/>
          <p:nvPr/>
        </p:nvSpPr>
        <p:spPr>
          <a:xfrm>
            <a:off x="7789070" y="3958968"/>
            <a:ext cx="67149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i="1" dirty="0">
                <a:solidFill>
                  <a:srgbClr val="333333"/>
                </a:solidFill>
                <a:latin typeface="Arial" panose="020B0604020202020204" pitchFamily="34" charset="0"/>
              </a:rPr>
              <a:t>v9</a:t>
            </a:r>
            <a:endParaRPr lang="en-CH" b="1" i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BF8B50E3-2BD5-6D8B-29E5-D93D09568C94}"/>
              </a:ext>
            </a:extLst>
          </p:cNvPr>
          <p:cNvSpPr txBox="1"/>
          <p:nvPr/>
        </p:nvSpPr>
        <p:spPr>
          <a:xfrm>
            <a:off x="1888705" y="550167"/>
            <a:ext cx="671498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i="1" dirty="0">
                <a:solidFill>
                  <a:srgbClr val="333333"/>
                </a:solidFill>
                <a:latin typeface="Arial" panose="020B0604020202020204" pitchFamily="34" charset="0"/>
              </a:rPr>
              <a:t>v2</a:t>
            </a:r>
            <a:endParaRPr lang="en-CH" b="1" i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10AE22-FBB4-0D6A-F32A-9DDF9BCB7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0322" y="896192"/>
            <a:ext cx="5749907" cy="3008195"/>
          </a:xfrm>
          <a:prstGeom prst="rect">
            <a:avLst/>
          </a:prstGeom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AA7FCC24-D633-BA54-63C0-58401E770219}"/>
              </a:ext>
            </a:extLst>
          </p:cNvPr>
          <p:cNvSpPr txBox="1"/>
          <p:nvPr/>
        </p:nvSpPr>
        <p:spPr>
          <a:xfrm>
            <a:off x="9708218" y="711526"/>
            <a:ext cx="852457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r>
              <a:rPr lang="en-US" b="1" i="1" dirty="0">
                <a:solidFill>
                  <a:srgbClr val="333333"/>
                </a:solidFill>
                <a:latin typeface="Arial" panose="020B0604020202020204" pitchFamily="34" charset="0"/>
              </a:rPr>
              <a:t>v5/v6</a:t>
            </a:r>
            <a:endParaRPr lang="en-CH" b="1" i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C09089-95F1-5770-B928-A7A64156D6F4}"/>
              </a:ext>
            </a:extLst>
          </p:cNvPr>
          <p:cNvSpPr/>
          <p:nvPr/>
        </p:nvSpPr>
        <p:spPr>
          <a:xfrm>
            <a:off x="6537278" y="3363422"/>
            <a:ext cx="3916907" cy="196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2FFD305-8B2D-1848-BF03-1914A60930E8}"/>
              </a:ext>
            </a:extLst>
          </p:cNvPr>
          <p:cNvSpPr/>
          <p:nvPr/>
        </p:nvSpPr>
        <p:spPr>
          <a:xfrm>
            <a:off x="6095998" y="2986950"/>
            <a:ext cx="2734103" cy="1969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07F9CE2-2E21-2F91-444C-3009E6747CE4}"/>
              </a:ext>
            </a:extLst>
          </p:cNvPr>
          <p:cNvSpPr/>
          <p:nvPr/>
        </p:nvSpPr>
        <p:spPr>
          <a:xfrm>
            <a:off x="5543085" y="1588015"/>
            <a:ext cx="1758468" cy="19693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66B5CE-F33B-B61F-4997-8D94387B027A}"/>
              </a:ext>
            </a:extLst>
          </p:cNvPr>
          <p:cNvSpPr/>
          <p:nvPr/>
        </p:nvSpPr>
        <p:spPr>
          <a:xfrm>
            <a:off x="5704581" y="2287482"/>
            <a:ext cx="1758468" cy="19693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44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4" grpId="0"/>
      <p:bldP spid="15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45C4-EEB4-4DFA-2877-0B9B9CA70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/>
              <a:t>V100: CUDA vs HIP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F368F29-34D5-EA01-D6E8-4CA099ECDC4D}"/>
              </a:ext>
            </a:extLst>
          </p:cNvPr>
          <p:cNvSpPr txBox="1">
            <a:spLocks/>
          </p:cNvSpPr>
          <p:nvPr/>
        </p:nvSpPr>
        <p:spPr>
          <a:xfrm>
            <a:off x="108063" y="2176530"/>
            <a:ext cx="4188539" cy="431633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>
                <a:latin typeface="Times New Roman"/>
                <a:cs typeface="Times New Roman"/>
              </a:rPr>
              <a:t>Marginal differences</a:t>
            </a:r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r>
              <a:rPr lang="en-GB" dirty="0">
                <a:latin typeface="Times New Roman"/>
                <a:cs typeface="Times New Roman"/>
              </a:rPr>
              <a:t>Certain optimization are better implemented by HIP and others by NVIDIA compiler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82CD1-9542-4F7F-050B-58D7FFEA7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730" y="1104111"/>
            <a:ext cx="5919371" cy="499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0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wrap="square" lIns="91440" tIns="45720" rIns="91440" bIns="45720" anchor="ctr" anchorCtr="1" compatLnSpc="1">
        <a:no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itas_template" id="{ED1156C8-814E-D646-AF1D-5A3E11BEF863}" vid="{D8BB7506-1EEF-4943-A003-E51DAE063E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0BC8E55-6294-4E7B-9D14-53F23AA8B7FC}">
  <we:reference id="wa200000113" version="1.0.0.0" store="en-US" storeType="OMEX"/>
  <we:alternateReferences>
    <we:reference id="WA200000113" version="1.0.0.0" store="" storeType="OMEX"/>
  </we:alternateReferences>
  <we:properties>
    <we:property name="drawioRecentList" value="&quot;{\&quot;01XG7JBDCA4ZPAQB5VLREJFPMNLKGCQ5AK\&quot;:{\&quot;id\&quot;:\&quot;01XG7JBDCA4ZPAQB5VLREJFPMNLKGCQ5AK\&quot;,\&quot;lastModifiedDateTime\&quot;:\&quot;2020-06-28T17:39:37Z\&quot;,\&quot;name\&quot;:\&quot;algorithm_tuning.drawio\&quot;,\&quot;size\&quot;:1601,\&quot;creat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lastModifi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parentReference\&quot;:{\&quot;driveId\&quot;:\&quot;b!bMvwt_8KPU28n-DR5x5mt7FSdYYHbWhBuPfWT2v2fkBZ8yVtyogGTqDiDUk5dEbj\&quot;,\&quot;driveType\&quot;:\&quot;business\&quot;,\&quot;id\&quot;:\&quot;01XG7JBDAPEAAEPSY5TRDZXFJS26IXHNNQ\&quot;,\&quot;path\&quot;:\&quot;/drives/b!bMvwt_8KPU28n-DR5x5mt7FSdYYHbWhBuPfWT2v2fkBZ8yVtyogGTqDiDUk5dEbj/root:/drawio2\&quot;},\&quot;file\&quot;:{\&quot;mimeType\&quot;:\&quot;application/octet-stream\&quot;,\&quot;hashes\&quot;:{\&quot;quickXorHash\&quot;:\&quot;oi3LoiblFb9q+FLfDFMzWSxA8A4=\&quot;}},\&quot;fromOD\&quot;:true,\&quot;isDrawio\&quot;:true},\&quot;01XG7JBDEOFOP4U3OWXNAZIO6CWIAXWKGT\&quot;:{\&quot;id\&quot;:\&quot;01XG7JBDEOFOP4U3OWXNAZIO6CWIAXWKGT\&quot;,\&quot;lastModifiedDateTime\&quot;:\&quot;2020-06-21T17:37:47Z\&quot;,\&quot;name\&quot;:\&quot;imaging_hl.drawio\&quot;,\&quot;size\&quot;:2025,\&quot;creat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lastModifiedBy\&quot;:{\&quot;application\&quot;:{\&quot;id\&quot;:\&quot;b5ff67d6-3155-4fca-965a-59a3655c4476\&quot;,\&quot;displayName\&quot;:\&quot;diagrams.net\&quot;},\&quot;user\&quot;:{\&quot;email\&quot;:\&quot;s.corda@tue.nl\&quot;,\&quot;id\&quot;:\&quot;1740c760-516c-4f40-8a58-56664933c5ad\&quot;,\&quot;displayName\&quot;:\&quot;Corda, S.\&quot;}},\&quot;parentReference\&quot;:{\&quot;driveId\&quot;:\&quot;b!bMvwt_8KPU28n-DR5x5mt7FSdYYHbWhBuPfWT2v2fkBZ8yVtyogGTqDiDUk5dEbj\&quot;,\&quot;driveType\&quot;:\&quot;business\&quot;,\&quot;id\&quot;:\&quot;01XG7JBDAPEAAEPSY5TRDZXFJS26IXHNNQ\&quot;,\&quot;path\&quot;:\&quot;/drives/b!bMvwt_8KPU28n-DR5x5mt7FSdYYHbWhBuPfWT2v2fkBZ8yVtyogGTqDiDUk5dEbj/root:/drawio2\&quot;},\&quot;file\&quot;:{\&quot;mimeType\&quot;:\&quot;application/octet-stream\&quot;,\&quot;hashes\&quot;:{\&quot;quickXorHash\&quot;:\&quot;2PDPSfsKfC0v1Ym3obf5ApS2Onk=\&quot;}},\&quot;fromOD\&quot;:true,\&quot;isDrawio\&quot;:true}}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3644</TotalTime>
  <Words>619</Words>
  <Application>Microsoft Macintosh PowerPoint</Application>
  <PresentationFormat>Widescreen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Radio-astronomical imaging with HIP</vt:lpstr>
      <vt:lpstr>Square Kilometre Array Challenge</vt:lpstr>
      <vt:lpstr>Hardware trend</vt:lpstr>
      <vt:lpstr>HIP</vt:lpstr>
      <vt:lpstr>Interferometry</vt:lpstr>
      <vt:lpstr>Radio-astronomical imaging</vt:lpstr>
      <vt:lpstr>Performance Metrics</vt:lpstr>
      <vt:lpstr>Optimizations</vt:lpstr>
      <vt:lpstr>V100: CUDA vs HIP</vt:lpstr>
      <vt:lpstr>Performance (gridder)</vt:lpstr>
      <vt:lpstr>Large 2D FFTs</vt:lpstr>
      <vt:lpstr>Conclusions</vt:lpstr>
      <vt:lpstr>Radio-astronomical imaging on GPUs and FPGAs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Image-Domain Gridding porting with HIP</dc:title>
  <dc:creator>Corda, Stefano</dc:creator>
  <cp:lastModifiedBy>Corda Stefano</cp:lastModifiedBy>
  <cp:revision>534</cp:revision>
  <dcterms:created xsi:type="dcterms:W3CDTF">2022-02-09T11:54:23Z</dcterms:created>
  <dcterms:modified xsi:type="dcterms:W3CDTF">2022-09-23T08:01:13Z</dcterms:modified>
</cp:coreProperties>
</file>