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256" r:id="rId2"/>
    <p:sldId id="516" r:id="rId3"/>
    <p:sldId id="362" r:id="rId4"/>
    <p:sldId id="517" r:id="rId5"/>
    <p:sldId id="257" r:id="rId6"/>
    <p:sldId id="518" r:id="rId7"/>
    <p:sldId id="511" r:id="rId8"/>
    <p:sldId id="258" r:id="rId9"/>
    <p:sldId id="519" r:id="rId10"/>
    <p:sldId id="526" r:id="rId11"/>
    <p:sldId id="505" r:id="rId12"/>
    <p:sldId id="262" r:id="rId13"/>
    <p:sldId id="265" r:id="rId14"/>
    <p:sldId id="264" r:id="rId15"/>
    <p:sldId id="506" r:id="rId16"/>
    <p:sldId id="260" r:id="rId17"/>
    <p:sldId id="270" r:id="rId18"/>
    <p:sldId id="272" r:id="rId19"/>
    <p:sldId id="507" r:id="rId20"/>
    <p:sldId id="267" r:id="rId21"/>
    <p:sldId id="268" r:id="rId22"/>
    <p:sldId id="525" r:id="rId23"/>
    <p:sldId id="521" r:id="rId24"/>
    <p:sldId id="52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44"/>
    <p:restoredTop sz="94662"/>
  </p:normalViewPr>
  <p:slideViewPr>
    <p:cSldViewPr snapToGrid="0" snapToObjects="1">
      <p:cViewPr varScale="1">
        <p:scale>
          <a:sx n="154" d="100"/>
          <a:sy n="154" d="100"/>
        </p:scale>
        <p:origin x="216" y="2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0BA92E-44A8-AD4C-9892-2E7E1C96B076}" type="datetimeFigureOut">
              <a:rPr lang="en-US" smtClean="0"/>
              <a:t>10/2/22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F81BB-7DF9-D947-B20D-7A93E75DC7F0}" type="slidenum">
              <a:rPr lang="en-US" smtClean="0"/>
              <a:t>‹N°›</a:t>
            </a:fld>
            <a:endParaRPr lang="en-US"/>
          </a:p>
        </p:txBody>
      </p:sp>
    </p:spTree>
    <p:extLst>
      <p:ext uri="{BB962C8B-B14F-4D97-AF65-F5344CB8AC3E}">
        <p14:creationId xmlns:p14="http://schemas.microsoft.com/office/powerpoint/2010/main" val="2026701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is a variety of phenomenon that can introduce extrinsic variability, and this is detailed in my manuscript but the main source of extrinsic variability is probably  microlensing. </a:t>
            </a:r>
          </a:p>
          <a:p>
            <a:r>
              <a:rPr lang="en-US" sz="1200" kern="1200" dirty="0">
                <a:solidFill>
                  <a:schemeClr val="tx1"/>
                </a:solidFill>
                <a:effectLst/>
                <a:latin typeface="+mn-lt"/>
                <a:ea typeface="+mn-ea"/>
                <a:cs typeface="+mn-cs"/>
              </a:rPr>
              <a:t>This happens when a star of the lens galaxy is passing in front of one of the multiple image, and this produces some extra magnification that is added to the macro magnification produced by the lens.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here you see the magnification maps, with all the caustics produced by the stars at the position of the multiple image. You see that the number of caustics depends on the stellar density at this position, so some image are more affected than the others.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quasar moves though these patterns, the magnification is modulated, which introduced variations that differ form image to image.  </a:t>
            </a:r>
          </a:p>
        </p:txBody>
      </p:sp>
      <p:sp>
        <p:nvSpPr>
          <p:cNvPr id="4" name="Slide Number Placeholder 3"/>
          <p:cNvSpPr>
            <a:spLocks noGrp="1"/>
          </p:cNvSpPr>
          <p:nvPr>
            <p:ph type="sldNum" sz="quarter" idx="10"/>
          </p:nvPr>
        </p:nvSpPr>
        <p:spPr/>
        <p:txBody>
          <a:bodyPr/>
          <a:lstStyle/>
          <a:p>
            <a:fld id="{F0E3404A-F4C2-A54B-886B-7201414DEF47}" type="slidenum">
              <a:rPr lang="en-US" smtClean="0"/>
              <a:t>3</a:t>
            </a:fld>
            <a:endParaRPr lang="en-US" dirty="0"/>
          </a:p>
        </p:txBody>
      </p:sp>
    </p:spTree>
    <p:extLst>
      <p:ext uri="{BB962C8B-B14F-4D97-AF65-F5344CB8AC3E}">
        <p14:creationId xmlns:p14="http://schemas.microsoft.com/office/powerpoint/2010/main" val="2043412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7F81BB-7DF9-D947-B20D-7A93E75DC7F0}" type="slidenum">
              <a:rPr lang="en-US" smtClean="0"/>
              <a:t>20</a:t>
            </a:fld>
            <a:endParaRPr lang="en-US"/>
          </a:p>
        </p:txBody>
      </p:sp>
    </p:spTree>
    <p:extLst>
      <p:ext uri="{BB962C8B-B14F-4D97-AF65-F5344CB8AC3E}">
        <p14:creationId xmlns:p14="http://schemas.microsoft.com/office/powerpoint/2010/main" val="3971659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7F81BB-7DF9-D947-B20D-7A93E75DC7F0}" type="slidenum">
              <a:rPr lang="en-US" smtClean="0"/>
              <a:t>21</a:t>
            </a:fld>
            <a:endParaRPr lang="en-US"/>
          </a:p>
        </p:txBody>
      </p:sp>
    </p:spTree>
    <p:extLst>
      <p:ext uri="{BB962C8B-B14F-4D97-AF65-F5344CB8AC3E}">
        <p14:creationId xmlns:p14="http://schemas.microsoft.com/office/powerpoint/2010/main" val="854126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E0A9F5-44B0-D447-BFB6-E544E3398695}" type="datetimeFigureOut">
              <a:rPr lang="en-US" smtClean="0"/>
              <a:t>10/2/22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633D1-7B20-5041-8927-B2B803927F26}" type="slidenum">
              <a:rPr lang="en-US" smtClean="0"/>
              <a:t>‹N°›</a:t>
            </a:fld>
            <a:endParaRPr lang="en-US"/>
          </a:p>
        </p:txBody>
      </p:sp>
    </p:spTree>
    <p:extLst>
      <p:ext uri="{BB962C8B-B14F-4D97-AF65-F5344CB8AC3E}">
        <p14:creationId xmlns:p14="http://schemas.microsoft.com/office/powerpoint/2010/main" val="242479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E0A9F5-44B0-D447-BFB6-E544E3398695}" type="datetimeFigureOut">
              <a:rPr lang="en-US" smtClean="0"/>
              <a:t>10/2/22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633D1-7B20-5041-8927-B2B803927F26}" type="slidenum">
              <a:rPr lang="en-US" smtClean="0"/>
              <a:t>‹N°›</a:t>
            </a:fld>
            <a:endParaRPr lang="en-US"/>
          </a:p>
        </p:txBody>
      </p:sp>
    </p:spTree>
    <p:extLst>
      <p:ext uri="{BB962C8B-B14F-4D97-AF65-F5344CB8AC3E}">
        <p14:creationId xmlns:p14="http://schemas.microsoft.com/office/powerpoint/2010/main" val="3648325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E0A9F5-44B0-D447-BFB6-E544E3398695}" type="datetimeFigureOut">
              <a:rPr lang="en-US" smtClean="0"/>
              <a:t>10/2/22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633D1-7B20-5041-8927-B2B803927F26}" type="slidenum">
              <a:rPr lang="en-US" smtClean="0"/>
              <a:t>‹N°›</a:t>
            </a:fld>
            <a:endParaRPr lang="en-US"/>
          </a:p>
        </p:txBody>
      </p:sp>
    </p:spTree>
    <p:extLst>
      <p:ext uri="{BB962C8B-B14F-4D97-AF65-F5344CB8AC3E}">
        <p14:creationId xmlns:p14="http://schemas.microsoft.com/office/powerpoint/2010/main" val="1761399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E0A9F5-44B0-D447-BFB6-E544E3398695}" type="datetimeFigureOut">
              <a:rPr lang="en-US" smtClean="0"/>
              <a:t>10/2/22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633D1-7B20-5041-8927-B2B803927F26}" type="slidenum">
              <a:rPr lang="en-US" smtClean="0"/>
              <a:t>‹N°›</a:t>
            </a:fld>
            <a:endParaRPr lang="en-US"/>
          </a:p>
        </p:txBody>
      </p:sp>
    </p:spTree>
    <p:extLst>
      <p:ext uri="{BB962C8B-B14F-4D97-AF65-F5344CB8AC3E}">
        <p14:creationId xmlns:p14="http://schemas.microsoft.com/office/powerpoint/2010/main" val="1863998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E0A9F5-44B0-D447-BFB6-E544E3398695}" type="datetimeFigureOut">
              <a:rPr lang="en-US" smtClean="0"/>
              <a:t>10/2/22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633D1-7B20-5041-8927-B2B803927F26}" type="slidenum">
              <a:rPr lang="en-US" smtClean="0"/>
              <a:t>‹N°›</a:t>
            </a:fld>
            <a:endParaRPr lang="en-US"/>
          </a:p>
        </p:txBody>
      </p:sp>
    </p:spTree>
    <p:extLst>
      <p:ext uri="{BB962C8B-B14F-4D97-AF65-F5344CB8AC3E}">
        <p14:creationId xmlns:p14="http://schemas.microsoft.com/office/powerpoint/2010/main" val="2138039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E0A9F5-44B0-D447-BFB6-E544E3398695}" type="datetimeFigureOut">
              <a:rPr lang="en-US" smtClean="0"/>
              <a:t>10/2/22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3633D1-7B20-5041-8927-B2B803927F26}" type="slidenum">
              <a:rPr lang="en-US" smtClean="0"/>
              <a:t>‹N°›</a:t>
            </a:fld>
            <a:endParaRPr lang="en-US"/>
          </a:p>
        </p:txBody>
      </p:sp>
    </p:spTree>
    <p:extLst>
      <p:ext uri="{BB962C8B-B14F-4D97-AF65-F5344CB8AC3E}">
        <p14:creationId xmlns:p14="http://schemas.microsoft.com/office/powerpoint/2010/main" val="4081442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E0A9F5-44B0-D447-BFB6-E544E3398695}" type="datetimeFigureOut">
              <a:rPr lang="en-US" smtClean="0"/>
              <a:t>10/2/22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3633D1-7B20-5041-8927-B2B803927F26}" type="slidenum">
              <a:rPr lang="en-US" smtClean="0"/>
              <a:t>‹N°›</a:t>
            </a:fld>
            <a:endParaRPr lang="en-US"/>
          </a:p>
        </p:txBody>
      </p:sp>
    </p:spTree>
    <p:extLst>
      <p:ext uri="{BB962C8B-B14F-4D97-AF65-F5344CB8AC3E}">
        <p14:creationId xmlns:p14="http://schemas.microsoft.com/office/powerpoint/2010/main" val="1843215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E0A9F5-44B0-D447-BFB6-E544E3398695}" type="datetimeFigureOut">
              <a:rPr lang="en-US" smtClean="0"/>
              <a:t>10/2/22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3633D1-7B20-5041-8927-B2B803927F26}" type="slidenum">
              <a:rPr lang="en-US" smtClean="0"/>
              <a:t>‹N°›</a:t>
            </a:fld>
            <a:endParaRPr lang="en-US"/>
          </a:p>
        </p:txBody>
      </p:sp>
    </p:spTree>
    <p:extLst>
      <p:ext uri="{BB962C8B-B14F-4D97-AF65-F5344CB8AC3E}">
        <p14:creationId xmlns:p14="http://schemas.microsoft.com/office/powerpoint/2010/main" val="2608535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E0A9F5-44B0-D447-BFB6-E544E3398695}" type="datetimeFigureOut">
              <a:rPr lang="en-US" smtClean="0"/>
              <a:t>10/2/22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3633D1-7B20-5041-8927-B2B803927F26}" type="slidenum">
              <a:rPr lang="en-US" smtClean="0"/>
              <a:t>‹N°›</a:t>
            </a:fld>
            <a:endParaRPr lang="en-US"/>
          </a:p>
        </p:txBody>
      </p:sp>
    </p:spTree>
    <p:extLst>
      <p:ext uri="{BB962C8B-B14F-4D97-AF65-F5344CB8AC3E}">
        <p14:creationId xmlns:p14="http://schemas.microsoft.com/office/powerpoint/2010/main" val="2823991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E0A9F5-44B0-D447-BFB6-E544E3398695}" type="datetimeFigureOut">
              <a:rPr lang="en-US" smtClean="0"/>
              <a:t>10/2/22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3633D1-7B20-5041-8927-B2B803927F26}" type="slidenum">
              <a:rPr lang="en-US" smtClean="0"/>
              <a:t>‹N°›</a:t>
            </a:fld>
            <a:endParaRPr lang="en-US"/>
          </a:p>
        </p:txBody>
      </p:sp>
    </p:spTree>
    <p:extLst>
      <p:ext uri="{BB962C8B-B14F-4D97-AF65-F5344CB8AC3E}">
        <p14:creationId xmlns:p14="http://schemas.microsoft.com/office/powerpoint/2010/main" val="1831713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E0A9F5-44B0-D447-BFB6-E544E3398695}" type="datetimeFigureOut">
              <a:rPr lang="en-US" smtClean="0"/>
              <a:t>10/2/22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3633D1-7B20-5041-8927-B2B803927F26}" type="slidenum">
              <a:rPr lang="en-US" smtClean="0"/>
              <a:t>‹N°›</a:t>
            </a:fld>
            <a:endParaRPr lang="en-US"/>
          </a:p>
        </p:txBody>
      </p:sp>
    </p:spTree>
    <p:extLst>
      <p:ext uri="{BB962C8B-B14F-4D97-AF65-F5344CB8AC3E}">
        <p14:creationId xmlns:p14="http://schemas.microsoft.com/office/powerpoint/2010/main" val="2119204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E0A9F5-44B0-D447-BFB6-E544E3398695}" type="datetimeFigureOut">
              <a:rPr lang="en-US" smtClean="0"/>
              <a:t>10/2/22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3633D1-7B20-5041-8927-B2B803927F26}" type="slidenum">
              <a:rPr lang="en-US" smtClean="0"/>
              <a:t>‹N°›</a:t>
            </a:fld>
            <a:endParaRPr lang="en-US"/>
          </a:p>
        </p:txBody>
      </p:sp>
    </p:spTree>
    <p:extLst>
      <p:ext uri="{BB962C8B-B14F-4D97-AF65-F5344CB8AC3E}">
        <p14:creationId xmlns:p14="http://schemas.microsoft.com/office/powerpoint/2010/main" val="275207740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1.tiff"/><Relationship Id="rId4" Type="http://schemas.openxmlformats.org/officeDocument/2006/relationships/image" Target="../media/image30.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www.subaru.naoj.org/instruments/#CISCO" TargetMode="External"/><Relationship Id="rId3" Type="http://schemas.openxmlformats.org/officeDocument/2006/relationships/image" Target="../media/image6.jp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1.png"/><Relationship Id="rId5" Type="http://schemas.openxmlformats.org/officeDocument/2006/relationships/image" Target="../media/image8.jpeg"/><Relationship Id="rId10" Type="http://schemas.openxmlformats.org/officeDocument/2006/relationships/hyperlink" Target="http://www.nao.ac.jp/" TargetMode="External"/><Relationship Id="rId4" Type="http://schemas.openxmlformats.org/officeDocument/2006/relationships/image" Target="../media/image7.jpeg"/><Relationship Id="rId9" Type="http://schemas.openxmlformats.org/officeDocument/2006/relationships/hyperlink" Target="http://www.subaru.naoj.or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E4165-EC5B-174C-B78D-6E350F344B89}"/>
              </a:ext>
            </a:extLst>
          </p:cNvPr>
          <p:cNvSpPr>
            <a:spLocks noGrp="1"/>
          </p:cNvSpPr>
          <p:nvPr>
            <p:ph type="ctrTitle"/>
          </p:nvPr>
        </p:nvSpPr>
        <p:spPr>
          <a:xfrm>
            <a:off x="1100484" y="0"/>
            <a:ext cx="9953652" cy="2007667"/>
          </a:xfrm>
        </p:spPr>
        <p:txBody>
          <a:bodyPr>
            <a:normAutofit fontScale="90000"/>
          </a:bodyPr>
          <a:lstStyle/>
          <a:p>
            <a:r>
              <a:rPr lang="en-US" sz="4800" dirty="0"/>
              <a:t>Evidence for a milli-parsec separation Supermassive Black Hole</a:t>
            </a:r>
            <a:br>
              <a:rPr lang="en-US" sz="4800" dirty="0"/>
            </a:br>
            <a:r>
              <a:rPr lang="en-US" sz="4800" dirty="0"/>
              <a:t>Binary with quasar microlensing</a:t>
            </a:r>
          </a:p>
        </p:txBody>
      </p:sp>
      <p:sp>
        <p:nvSpPr>
          <p:cNvPr id="3" name="Subtitle 2">
            <a:extLst>
              <a:ext uri="{FF2B5EF4-FFF2-40B4-BE49-F238E27FC236}">
                <a16:creationId xmlns:a16="http://schemas.microsoft.com/office/drawing/2014/main" id="{DBB74554-A3BA-5447-9F7F-A0C6DE280EF4}"/>
              </a:ext>
            </a:extLst>
          </p:cNvPr>
          <p:cNvSpPr>
            <a:spLocks noGrp="1"/>
          </p:cNvSpPr>
          <p:nvPr>
            <p:ph type="subTitle" idx="1"/>
          </p:nvPr>
        </p:nvSpPr>
        <p:spPr>
          <a:xfrm>
            <a:off x="1100484" y="4699348"/>
            <a:ext cx="10218824" cy="1116531"/>
          </a:xfrm>
        </p:spPr>
        <p:txBody>
          <a:bodyPr>
            <a:normAutofit/>
          </a:bodyPr>
          <a:lstStyle/>
          <a:p>
            <a:r>
              <a:rPr lang="en-US" dirty="0"/>
              <a:t>M. </a:t>
            </a:r>
            <a:r>
              <a:rPr lang="en-US" dirty="0" err="1"/>
              <a:t>Millon</a:t>
            </a:r>
            <a:r>
              <a:rPr lang="en-US" dirty="0"/>
              <a:t>,  C. </a:t>
            </a:r>
            <a:r>
              <a:rPr lang="en-US" dirty="0" err="1"/>
              <a:t>Dalang</a:t>
            </a:r>
            <a:r>
              <a:rPr lang="en-US" dirty="0"/>
              <a:t>, C. Lemon, D. </a:t>
            </a:r>
            <a:r>
              <a:rPr lang="en-US" dirty="0" err="1"/>
              <a:t>Sluse</a:t>
            </a:r>
            <a:r>
              <a:rPr lang="en-US" dirty="0"/>
              <a:t>, E. </a:t>
            </a:r>
            <a:r>
              <a:rPr lang="en-US" dirty="0" err="1"/>
              <a:t>Paic</a:t>
            </a:r>
            <a:r>
              <a:rPr lang="en-US" dirty="0"/>
              <a:t>, J.H.H Chan, and F. </a:t>
            </a:r>
            <a:r>
              <a:rPr lang="en-US" dirty="0" err="1"/>
              <a:t>Courbin</a:t>
            </a:r>
            <a:endParaRPr lang="en-US" dirty="0"/>
          </a:p>
          <a:p>
            <a:r>
              <a:rPr lang="en-US" sz="1800" dirty="0">
                <a:solidFill>
                  <a:srgbClr val="0070C0"/>
                </a:solidFill>
              </a:rPr>
              <a:t>https://</a:t>
            </a:r>
            <a:r>
              <a:rPr lang="en-US" sz="1800" dirty="0" err="1">
                <a:solidFill>
                  <a:srgbClr val="0070C0"/>
                </a:solidFill>
              </a:rPr>
              <a:t>arxiv.org</a:t>
            </a:r>
            <a:r>
              <a:rPr lang="en-US" sz="1800" dirty="0">
                <a:solidFill>
                  <a:srgbClr val="0070C0"/>
                </a:solidFill>
              </a:rPr>
              <a:t>/abs/2207.00598 </a:t>
            </a:r>
          </a:p>
        </p:txBody>
      </p:sp>
      <p:pic>
        <p:nvPicPr>
          <p:cNvPr id="4" name="Picture 3">
            <a:extLst>
              <a:ext uri="{FF2B5EF4-FFF2-40B4-BE49-F238E27FC236}">
                <a16:creationId xmlns:a16="http://schemas.microsoft.com/office/drawing/2014/main" id="{464E5E3E-7AEC-6A4D-842E-DABE5A243C7B}"/>
              </a:ext>
            </a:extLst>
          </p:cNvPr>
          <p:cNvPicPr>
            <a:picLocks noChangeAspect="1"/>
          </p:cNvPicPr>
          <p:nvPr/>
        </p:nvPicPr>
        <p:blipFill>
          <a:blip r:embed="rId2"/>
          <a:stretch>
            <a:fillRect/>
          </a:stretch>
        </p:blipFill>
        <p:spPr>
          <a:xfrm>
            <a:off x="3954818" y="2085026"/>
            <a:ext cx="4510156" cy="2536963"/>
          </a:xfrm>
          <a:prstGeom prst="rect">
            <a:avLst/>
          </a:prstGeom>
        </p:spPr>
      </p:pic>
      <p:pic>
        <p:nvPicPr>
          <p:cNvPr id="6" name="Image 5">
            <a:extLst>
              <a:ext uri="{FF2B5EF4-FFF2-40B4-BE49-F238E27FC236}">
                <a16:creationId xmlns:a16="http://schemas.microsoft.com/office/drawing/2014/main" id="{317D1437-7F6B-6D53-4420-544C05730018}"/>
              </a:ext>
            </a:extLst>
          </p:cNvPr>
          <p:cNvPicPr>
            <a:picLocks noChangeAspect="1"/>
          </p:cNvPicPr>
          <p:nvPr/>
        </p:nvPicPr>
        <p:blipFill>
          <a:blip r:embed="rId3"/>
          <a:stretch>
            <a:fillRect/>
          </a:stretch>
        </p:blipFill>
        <p:spPr>
          <a:xfrm>
            <a:off x="139604" y="5498878"/>
            <a:ext cx="1293886" cy="1238097"/>
          </a:xfrm>
          <a:prstGeom prst="rect">
            <a:avLst/>
          </a:prstGeom>
        </p:spPr>
      </p:pic>
      <p:pic>
        <p:nvPicPr>
          <p:cNvPr id="7" name="Image 6">
            <a:extLst>
              <a:ext uri="{FF2B5EF4-FFF2-40B4-BE49-F238E27FC236}">
                <a16:creationId xmlns:a16="http://schemas.microsoft.com/office/drawing/2014/main" id="{936056B7-9048-7EB8-BEBD-8EAC64D12D21}"/>
              </a:ext>
            </a:extLst>
          </p:cNvPr>
          <p:cNvPicPr>
            <a:picLocks noChangeAspect="1"/>
          </p:cNvPicPr>
          <p:nvPr/>
        </p:nvPicPr>
        <p:blipFill>
          <a:blip r:embed="rId4"/>
          <a:stretch>
            <a:fillRect/>
          </a:stretch>
        </p:blipFill>
        <p:spPr>
          <a:xfrm>
            <a:off x="1534587" y="5893238"/>
            <a:ext cx="2497905" cy="843737"/>
          </a:xfrm>
          <a:prstGeom prst="rect">
            <a:avLst/>
          </a:prstGeom>
        </p:spPr>
      </p:pic>
      <p:pic>
        <p:nvPicPr>
          <p:cNvPr id="8" name="Image 7">
            <a:extLst>
              <a:ext uri="{FF2B5EF4-FFF2-40B4-BE49-F238E27FC236}">
                <a16:creationId xmlns:a16="http://schemas.microsoft.com/office/drawing/2014/main" id="{4D1B3605-9493-FE86-536F-2FA63B332EA3}"/>
              </a:ext>
            </a:extLst>
          </p:cNvPr>
          <p:cNvPicPr>
            <a:picLocks noChangeAspect="1"/>
          </p:cNvPicPr>
          <p:nvPr/>
        </p:nvPicPr>
        <p:blipFill>
          <a:blip r:embed="rId5"/>
          <a:stretch>
            <a:fillRect/>
          </a:stretch>
        </p:blipFill>
        <p:spPr>
          <a:xfrm>
            <a:off x="9869934" y="5801263"/>
            <a:ext cx="2234231" cy="967698"/>
          </a:xfrm>
          <a:prstGeom prst="rect">
            <a:avLst/>
          </a:prstGeom>
        </p:spPr>
      </p:pic>
      <p:sp>
        <p:nvSpPr>
          <p:cNvPr id="10" name="ZoneTexte 9">
            <a:extLst>
              <a:ext uri="{FF2B5EF4-FFF2-40B4-BE49-F238E27FC236}">
                <a16:creationId xmlns:a16="http://schemas.microsoft.com/office/drawing/2014/main" id="{D707227E-940C-C45D-E77B-27B948BC6F84}"/>
              </a:ext>
            </a:extLst>
          </p:cNvPr>
          <p:cNvSpPr txBox="1"/>
          <p:nvPr/>
        </p:nvSpPr>
        <p:spPr>
          <a:xfrm>
            <a:off x="35715" y="5129546"/>
            <a:ext cx="1397775" cy="369332"/>
          </a:xfrm>
          <a:prstGeom prst="rect">
            <a:avLst/>
          </a:prstGeom>
          <a:noFill/>
        </p:spPr>
        <p:txBody>
          <a:bodyPr wrap="square">
            <a:spAutoFit/>
          </a:bodyPr>
          <a:lstStyle/>
          <a:p>
            <a:r>
              <a:rPr lang="en-US" dirty="0"/>
              <a:t>COSMICLENS</a:t>
            </a:r>
            <a:endParaRPr lang="fr-FR" dirty="0"/>
          </a:p>
        </p:txBody>
      </p:sp>
    </p:spTree>
    <p:extLst>
      <p:ext uri="{BB962C8B-B14F-4D97-AF65-F5344CB8AC3E}">
        <p14:creationId xmlns:p14="http://schemas.microsoft.com/office/powerpoint/2010/main" val="226033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5E84C-5556-AD4D-A441-8F97E96F30F2}"/>
              </a:ext>
            </a:extLst>
          </p:cNvPr>
          <p:cNvSpPr>
            <a:spLocks noGrp="1"/>
          </p:cNvSpPr>
          <p:nvPr>
            <p:ph type="title"/>
          </p:nvPr>
        </p:nvSpPr>
        <p:spPr/>
        <p:txBody>
          <a:bodyPr/>
          <a:lstStyle/>
          <a:p>
            <a:r>
              <a:rPr lang="en-US" dirty="0"/>
              <a:t>Origin of the periodic signal </a:t>
            </a:r>
          </a:p>
        </p:txBody>
      </p:sp>
      <p:sp>
        <p:nvSpPr>
          <p:cNvPr id="3" name="Content Placeholder 2">
            <a:extLst>
              <a:ext uri="{FF2B5EF4-FFF2-40B4-BE49-F238E27FC236}">
                <a16:creationId xmlns:a16="http://schemas.microsoft.com/office/drawing/2014/main" id="{FA8E4CF6-C6FC-1647-A59E-CD932FD401E6}"/>
              </a:ext>
            </a:extLst>
          </p:cNvPr>
          <p:cNvSpPr>
            <a:spLocks noGrp="1"/>
          </p:cNvSpPr>
          <p:nvPr>
            <p:ph idx="1"/>
          </p:nvPr>
        </p:nvSpPr>
        <p:spPr>
          <a:xfrm>
            <a:off x="1549400" y="2506662"/>
            <a:ext cx="10371667" cy="2483027"/>
          </a:xfrm>
        </p:spPr>
        <p:txBody>
          <a:bodyPr/>
          <a:lstStyle/>
          <a:p>
            <a:r>
              <a:rPr lang="en-US" dirty="0"/>
              <a:t>H0 : Binary </a:t>
            </a:r>
            <a:r>
              <a:rPr lang="en-US" dirty="0" err="1"/>
              <a:t>microlenses</a:t>
            </a:r>
            <a:r>
              <a:rPr lang="en-US" dirty="0"/>
              <a:t> (or planetary system acting as a </a:t>
            </a:r>
            <a:r>
              <a:rPr lang="en-US" dirty="0" err="1"/>
              <a:t>microlens</a:t>
            </a:r>
            <a:r>
              <a:rPr lang="en-US" dirty="0"/>
              <a:t>)</a:t>
            </a:r>
          </a:p>
          <a:p>
            <a:r>
              <a:rPr lang="en-US" dirty="0"/>
              <a:t>H1 : Binary Supermassive Black Holes</a:t>
            </a:r>
          </a:p>
          <a:p>
            <a:r>
              <a:rPr lang="en-US" dirty="0"/>
              <a:t>H2 : Relativistic “hotspot” in the accretion disk </a:t>
            </a:r>
          </a:p>
        </p:txBody>
      </p:sp>
    </p:spTree>
    <p:extLst>
      <p:ext uri="{BB962C8B-B14F-4D97-AF65-F5344CB8AC3E}">
        <p14:creationId xmlns:p14="http://schemas.microsoft.com/office/powerpoint/2010/main" val="2149297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97F497-A3C6-7C43-B456-D3698E3AD809}"/>
              </a:ext>
            </a:extLst>
          </p:cNvPr>
          <p:cNvSpPr>
            <a:spLocks noGrp="1"/>
          </p:cNvSpPr>
          <p:nvPr>
            <p:ph type="title"/>
          </p:nvPr>
        </p:nvSpPr>
        <p:spPr>
          <a:xfrm>
            <a:off x="3342860" y="2644498"/>
            <a:ext cx="5536096" cy="1325563"/>
          </a:xfrm>
        </p:spPr>
        <p:txBody>
          <a:bodyPr/>
          <a:lstStyle/>
          <a:p>
            <a:r>
              <a:rPr lang="en-US" dirty="0"/>
              <a:t>H0 : Binary </a:t>
            </a:r>
            <a:r>
              <a:rPr lang="en-US" dirty="0" err="1"/>
              <a:t>microlenses</a:t>
            </a:r>
            <a:endParaRPr lang="en-US" dirty="0"/>
          </a:p>
        </p:txBody>
      </p:sp>
      <p:sp>
        <p:nvSpPr>
          <p:cNvPr id="6" name="TextBox 5">
            <a:extLst>
              <a:ext uri="{FF2B5EF4-FFF2-40B4-BE49-F238E27FC236}">
                <a16:creationId xmlns:a16="http://schemas.microsoft.com/office/drawing/2014/main" id="{62189D64-D763-3C4F-B824-4405368ECA0B}"/>
              </a:ext>
            </a:extLst>
          </p:cNvPr>
          <p:cNvSpPr txBox="1"/>
          <p:nvPr/>
        </p:nvSpPr>
        <p:spPr>
          <a:xfrm>
            <a:off x="3020373" y="2186609"/>
            <a:ext cx="6181070" cy="584775"/>
          </a:xfrm>
          <a:prstGeom prst="rect">
            <a:avLst/>
          </a:prstGeom>
          <a:noFill/>
        </p:spPr>
        <p:txBody>
          <a:bodyPr wrap="square" rtlCol="0">
            <a:spAutoFit/>
          </a:bodyPr>
          <a:lstStyle/>
          <a:p>
            <a:r>
              <a:rPr lang="en-US" sz="3200" dirty="0"/>
              <a:t>Keplerian motion in the </a:t>
            </a:r>
            <a:r>
              <a:rPr lang="en-US" sz="3200" b="1" dirty="0"/>
              <a:t>lens plane </a:t>
            </a:r>
          </a:p>
        </p:txBody>
      </p:sp>
      <p:pic>
        <p:nvPicPr>
          <p:cNvPr id="3" name="Picture 2">
            <a:extLst>
              <a:ext uri="{FF2B5EF4-FFF2-40B4-BE49-F238E27FC236}">
                <a16:creationId xmlns:a16="http://schemas.microsoft.com/office/drawing/2014/main" id="{81445B89-38F0-8C46-9D7B-D15CBCCAA120}"/>
              </a:ext>
            </a:extLst>
          </p:cNvPr>
          <p:cNvPicPr>
            <a:picLocks noChangeAspect="1"/>
          </p:cNvPicPr>
          <p:nvPr/>
        </p:nvPicPr>
        <p:blipFill>
          <a:blip r:embed="rId2"/>
          <a:stretch>
            <a:fillRect/>
          </a:stretch>
        </p:blipFill>
        <p:spPr>
          <a:xfrm>
            <a:off x="4010595" y="3760650"/>
            <a:ext cx="4200625" cy="2361685"/>
          </a:xfrm>
          <a:prstGeom prst="rect">
            <a:avLst/>
          </a:prstGeom>
        </p:spPr>
      </p:pic>
      <p:sp>
        <p:nvSpPr>
          <p:cNvPr id="5" name="TextBox 4">
            <a:extLst>
              <a:ext uri="{FF2B5EF4-FFF2-40B4-BE49-F238E27FC236}">
                <a16:creationId xmlns:a16="http://schemas.microsoft.com/office/drawing/2014/main" id="{4406B5CD-7EC6-DB44-9FFF-86A31294DBDE}"/>
              </a:ext>
            </a:extLst>
          </p:cNvPr>
          <p:cNvSpPr txBox="1"/>
          <p:nvPr/>
        </p:nvSpPr>
        <p:spPr>
          <a:xfrm>
            <a:off x="10481912" y="6585472"/>
            <a:ext cx="2030930" cy="215444"/>
          </a:xfrm>
          <a:prstGeom prst="rect">
            <a:avLst/>
          </a:prstGeom>
          <a:noFill/>
        </p:spPr>
        <p:txBody>
          <a:bodyPr wrap="square" rtlCol="0">
            <a:spAutoFit/>
          </a:bodyPr>
          <a:lstStyle/>
          <a:p>
            <a:r>
              <a:rPr lang="en-US" sz="800" b="1" dirty="0"/>
              <a:t>Image credit : Caltech, IPAC, </a:t>
            </a:r>
            <a:r>
              <a:rPr lang="en-US" sz="800" b="1" dirty="0" err="1"/>
              <a:t>R.Hurt</a:t>
            </a:r>
            <a:endParaRPr lang="en-US" sz="800" dirty="0"/>
          </a:p>
        </p:txBody>
      </p:sp>
    </p:spTree>
    <p:extLst>
      <p:ext uri="{BB962C8B-B14F-4D97-AF65-F5344CB8AC3E}">
        <p14:creationId xmlns:p14="http://schemas.microsoft.com/office/powerpoint/2010/main" val="1030168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3B46B-AE2E-4043-AC04-F713F7E448D1}"/>
              </a:ext>
            </a:extLst>
          </p:cNvPr>
          <p:cNvSpPr>
            <a:spLocks noGrp="1"/>
          </p:cNvSpPr>
          <p:nvPr>
            <p:ph type="title"/>
          </p:nvPr>
        </p:nvSpPr>
        <p:spPr/>
        <p:txBody>
          <a:bodyPr/>
          <a:lstStyle/>
          <a:p>
            <a:r>
              <a:rPr lang="en-US" dirty="0"/>
              <a:t>H0 : Binary </a:t>
            </a:r>
            <a:r>
              <a:rPr lang="en-US" dirty="0" err="1"/>
              <a:t>microlenses</a:t>
            </a:r>
            <a:endParaRPr lang="en-US" dirty="0"/>
          </a:p>
        </p:txBody>
      </p:sp>
      <p:sp>
        <p:nvSpPr>
          <p:cNvPr id="14" name="TextBox 13">
            <a:extLst>
              <a:ext uri="{FF2B5EF4-FFF2-40B4-BE49-F238E27FC236}">
                <a16:creationId xmlns:a16="http://schemas.microsoft.com/office/drawing/2014/main" id="{87BEC1D7-CA13-474F-B2ED-6AECEBD4D23E}"/>
              </a:ext>
            </a:extLst>
          </p:cNvPr>
          <p:cNvSpPr txBox="1"/>
          <p:nvPr/>
        </p:nvSpPr>
        <p:spPr>
          <a:xfrm>
            <a:off x="954136" y="3190606"/>
            <a:ext cx="1817225" cy="1477328"/>
          </a:xfrm>
          <a:prstGeom prst="rect">
            <a:avLst/>
          </a:prstGeom>
          <a:noFill/>
        </p:spPr>
        <p:txBody>
          <a:bodyPr wrap="square" rtlCol="0">
            <a:spAutoFit/>
          </a:bodyPr>
          <a:lstStyle/>
          <a:p>
            <a:r>
              <a:rPr lang="en-US" dirty="0"/>
              <a:t>M</a:t>
            </a:r>
            <a:r>
              <a:rPr lang="en-US" baseline="-25000" dirty="0"/>
              <a:t>1</a:t>
            </a:r>
            <a:r>
              <a:rPr lang="en-US" dirty="0"/>
              <a:t> =  </a:t>
            </a:r>
            <a:r>
              <a:rPr lang="en-US" dirty="0" err="1"/>
              <a:t>M</a:t>
            </a:r>
            <a:r>
              <a:rPr lang="en-US" baseline="-25000" dirty="0" err="1"/>
              <a:t>sun</a:t>
            </a:r>
            <a:endParaRPr lang="en-US" baseline="-25000" dirty="0"/>
          </a:p>
          <a:p>
            <a:r>
              <a:rPr lang="en-US" dirty="0"/>
              <a:t>M</a:t>
            </a:r>
            <a:r>
              <a:rPr lang="en-US" baseline="-25000" dirty="0"/>
              <a:t>2</a:t>
            </a:r>
            <a:r>
              <a:rPr lang="en-US" dirty="0"/>
              <a:t> =  </a:t>
            </a:r>
            <a:r>
              <a:rPr lang="en-US" dirty="0" err="1"/>
              <a:t>M</a:t>
            </a:r>
            <a:r>
              <a:rPr lang="en-US" baseline="-25000" dirty="0" err="1"/>
              <a:t>sun</a:t>
            </a:r>
            <a:endParaRPr lang="en-US" baseline="-25000" dirty="0"/>
          </a:p>
          <a:p>
            <a:r>
              <a:rPr lang="en-US" dirty="0"/>
              <a:t>a = 400 AU</a:t>
            </a:r>
          </a:p>
          <a:p>
            <a:r>
              <a:rPr lang="en-US" dirty="0"/>
              <a:t>R</a:t>
            </a:r>
            <a:r>
              <a:rPr lang="en-US" baseline="-25000" dirty="0"/>
              <a:t>0</a:t>
            </a:r>
            <a:r>
              <a:rPr lang="en-US" dirty="0"/>
              <a:t> = 7.9e14 cm</a:t>
            </a:r>
          </a:p>
          <a:p>
            <a:endParaRPr lang="en-US" dirty="0"/>
          </a:p>
        </p:txBody>
      </p:sp>
      <p:pic>
        <p:nvPicPr>
          <p:cNvPr id="4" name="Picture 3">
            <a:extLst>
              <a:ext uri="{FF2B5EF4-FFF2-40B4-BE49-F238E27FC236}">
                <a16:creationId xmlns:a16="http://schemas.microsoft.com/office/drawing/2014/main" id="{09C25BDB-4F33-534C-B4C0-F9C58FD2895B}"/>
              </a:ext>
            </a:extLst>
          </p:cNvPr>
          <p:cNvPicPr>
            <a:picLocks noChangeAspect="1"/>
          </p:cNvPicPr>
          <p:nvPr/>
        </p:nvPicPr>
        <p:blipFill>
          <a:blip r:embed="rId2"/>
          <a:stretch>
            <a:fillRect/>
          </a:stretch>
        </p:blipFill>
        <p:spPr>
          <a:xfrm>
            <a:off x="2771361" y="1998464"/>
            <a:ext cx="8582439" cy="4030171"/>
          </a:xfrm>
          <a:prstGeom prst="rect">
            <a:avLst/>
          </a:prstGeom>
        </p:spPr>
      </p:pic>
    </p:spTree>
    <p:extLst>
      <p:ext uri="{BB962C8B-B14F-4D97-AF65-F5344CB8AC3E}">
        <p14:creationId xmlns:p14="http://schemas.microsoft.com/office/powerpoint/2010/main" val="3920950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3B46B-AE2E-4043-AC04-F713F7E448D1}"/>
              </a:ext>
            </a:extLst>
          </p:cNvPr>
          <p:cNvSpPr>
            <a:spLocks noGrp="1"/>
          </p:cNvSpPr>
          <p:nvPr>
            <p:ph type="title"/>
          </p:nvPr>
        </p:nvSpPr>
        <p:spPr/>
        <p:txBody>
          <a:bodyPr/>
          <a:lstStyle/>
          <a:p>
            <a:r>
              <a:rPr lang="en-US" dirty="0"/>
              <a:t>H0 : Binary </a:t>
            </a:r>
            <a:r>
              <a:rPr lang="en-US" dirty="0" err="1"/>
              <a:t>microlenses</a:t>
            </a:r>
            <a:endParaRPr lang="en-US" dirty="0"/>
          </a:p>
        </p:txBody>
      </p:sp>
      <p:sp>
        <p:nvSpPr>
          <p:cNvPr id="3" name="TextBox 2">
            <a:extLst>
              <a:ext uri="{FF2B5EF4-FFF2-40B4-BE49-F238E27FC236}">
                <a16:creationId xmlns:a16="http://schemas.microsoft.com/office/drawing/2014/main" id="{329FAA75-1C43-DE44-A7E4-E30C71B12A0E}"/>
              </a:ext>
            </a:extLst>
          </p:cNvPr>
          <p:cNvSpPr txBox="1"/>
          <p:nvPr/>
        </p:nvSpPr>
        <p:spPr>
          <a:xfrm>
            <a:off x="838200" y="2622907"/>
            <a:ext cx="3016893" cy="646331"/>
          </a:xfrm>
          <a:prstGeom prst="rect">
            <a:avLst/>
          </a:prstGeom>
          <a:noFill/>
        </p:spPr>
        <p:txBody>
          <a:bodyPr wrap="square" rtlCol="0">
            <a:spAutoFit/>
          </a:bodyPr>
          <a:lstStyle/>
          <a:p>
            <a:r>
              <a:rPr lang="en-US" dirty="0"/>
              <a:t>Fixed orbital period to : </a:t>
            </a:r>
          </a:p>
          <a:p>
            <a:r>
              <a:rPr lang="en-US" dirty="0"/>
              <a:t>P = 172 /(1+z</a:t>
            </a:r>
            <a:r>
              <a:rPr lang="en-US" baseline="-25000" dirty="0"/>
              <a:t>l</a:t>
            </a:r>
            <a:r>
              <a:rPr lang="en-US" dirty="0"/>
              <a:t>) *2 = 260 days</a:t>
            </a:r>
          </a:p>
        </p:txBody>
      </p:sp>
      <p:pic>
        <p:nvPicPr>
          <p:cNvPr id="7" name="Picture 6">
            <a:extLst>
              <a:ext uri="{FF2B5EF4-FFF2-40B4-BE49-F238E27FC236}">
                <a16:creationId xmlns:a16="http://schemas.microsoft.com/office/drawing/2014/main" id="{625F1926-6CBF-1A4C-B112-F25B779EAFCE}"/>
              </a:ext>
            </a:extLst>
          </p:cNvPr>
          <p:cNvPicPr>
            <a:picLocks noChangeAspect="1"/>
          </p:cNvPicPr>
          <p:nvPr/>
        </p:nvPicPr>
        <p:blipFill>
          <a:blip r:embed="rId2"/>
          <a:stretch>
            <a:fillRect/>
          </a:stretch>
        </p:blipFill>
        <p:spPr>
          <a:xfrm>
            <a:off x="4453475" y="1416988"/>
            <a:ext cx="6702205" cy="5361764"/>
          </a:xfrm>
          <a:prstGeom prst="rect">
            <a:avLst/>
          </a:prstGeom>
        </p:spPr>
      </p:pic>
      <p:sp>
        <p:nvSpPr>
          <p:cNvPr id="8" name="Oval 7">
            <a:extLst>
              <a:ext uri="{FF2B5EF4-FFF2-40B4-BE49-F238E27FC236}">
                <a16:creationId xmlns:a16="http://schemas.microsoft.com/office/drawing/2014/main" id="{1E927C0C-0A30-5A4C-A456-5F2E6E19BB1A}"/>
              </a:ext>
            </a:extLst>
          </p:cNvPr>
          <p:cNvSpPr/>
          <p:nvPr/>
        </p:nvSpPr>
        <p:spPr>
          <a:xfrm>
            <a:off x="10109335" y="1359817"/>
            <a:ext cx="690210" cy="105877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13D16A7-98D3-7F4D-97AF-AA739F66472D}"/>
              </a:ext>
            </a:extLst>
          </p:cNvPr>
          <p:cNvSpPr txBox="1"/>
          <p:nvPr/>
        </p:nvSpPr>
        <p:spPr>
          <a:xfrm>
            <a:off x="9153625" y="577517"/>
            <a:ext cx="2425566" cy="646331"/>
          </a:xfrm>
          <a:prstGeom prst="rect">
            <a:avLst/>
          </a:prstGeom>
          <a:noFill/>
        </p:spPr>
        <p:txBody>
          <a:bodyPr wrap="square" rtlCol="0">
            <a:spAutoFit/>
          </a:bodyPr>
          <a:lstStyle/>
          <a:p>
            <a:pPr algn="ctr"/>
            <a:r>
              <a:rPr lang="en-US" dirty="0"/>
              <a:t>4 orders of magnitude too small !</a:t>
            </a:r>
          </a:p>
        </p:txBody>
      </p:sp>
    </p:spTree>
    <p:extLst>
      <p:ext uri="{BB962C8B-B14F-4D97-AF65-F5344CB8AC3E}">
        <p14:creationId xmlns:p14="http://schemas.microsoft.com/office/powerpoint/2010/main" val="2320273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3B46B-AE2E-4043-AC04-F713F7E448D1}"/>
              </a:ext>
            </a:extLst>
          </p:cNvPr>
          <p:cNvSpPr>
            <a:spLocks noGrp="1"/>
          </p:cNvSpPr>
          <p:nvPr>
            <p:ph type="title"/>
          </p:nvPr>
        </p:nvSpPr>
        <p:spPr/>
        <p:txBody>
          <a:bodyPr/>
          <a:lstStyle/>
          <a:p>
            <a:r>
              <a:rPr lang="en-US" dirty="0"/>
              <a:t>H0 : Binary </a:t>
            </a:r>
            <a:r>
              <a:rPr lang="en-US" dirty="0" err="1"/>
              <a:t>microlenses</a:t>
            </a:r>
            <a:endParaRPr lang="en-US" dirty="0"/>
          </a:p>
        </p:txBody>
      </p:sp>
      <p:sp>
        <p:nvSpPr>
          <p:cNvPr id="6" name="TextBox 5">
            <a:extLst>
              <a:ext uri="{FF2B5EF4-FFF2-40B4-BE49-F238E27FC236}">
                <a16:creationId xmlns:a16="http://schemas.microsoft.com/office/drawing/2014/main" id="{F21DD81C-119C-5241-A9B0-AA17FF9A6D17}"/>
              </a:ext>
            </a:extLst>
          </p:cNvPr>
          <p:cNvSpPr txBox="1"/>
          <p:nvPr/>
        </p:nvSpPr>
        <p:spPr>
          <a:xfrm>
            <a:off x="838200" y="3568173"/>
            <a:ext cx="3016893" cy="369332"/>
          </a:xfrm>
          <a:prstGeom prst="rect">
            <a:avLst/>
          </a:prstGeom>
          <a:noFill/>
        </p:spPr>
        <p:txBody>
          <a:bodyPr wrap="square" rtlCol="0">
            <a:spAutoFit/>
          </a:bodyPr>
          <a:lstStyle/>
          <a:p>
            <a:r>
              <a:rPr lang="en-US" dirty="0"/>
              <a:t>Free orbital period : </a:t>
            </a:r>
          </a:p>
        </p:txBody>
      </p:sp>
      <p:pic>
        <p:nvPicPr>
          <p:cNvPr id="4" name="Picture 3">
            <a:extLst>
              <a:ext uri="{FF2B5EF4-FFF2-40B4-BE49-F238E27FC236}">
                <a16:creationId xmlns:a16="http://schemas.microsoft.com/office/drawing/2014/main" id="{FD0AD67E-DBB1-B647-90BD-AC01CB584787}"/>
              </a:ext>
            </a:extLst>
          </p:cNvPr>
          <p:cNvPicPr>
            <a:picLocks noChangeAspect="1"/>
          </p:cNvPicPr>
          <p:nvPr/>
        </p:nvPicPr>
        <p:blipFill>
          <a:blip r:embed="rId2"/>
          <a:stretch>
            <a:fillRect/>
          </a:stretch>
        </p:blipFill>
        <p:spPr>
          <a:xfrm>
            <a:off x="3771273" y="1292681"/>
            <a:ext cx="6816918" cy="5453535"/>
          </a:xfrm>
          <a:prstGeom prst="rect">
            <a:avLst/>
          </a:prstGeom>
        </p:spPr>
      </p:pic>
      <p:sp>
        <p:nvSpPr>
          <p:cNvPr id="9" name="Oval 8">
            <a:extLst>
              <a:ext uri="{FF2B5EF4-FFF2-40B4-BE49-F238E27FC236}">
                <a16:creationId xmlns:a16="http://schemas.microsoft.com/office/drawing/2014/main" id="{439AD18D-91E8-5140-9BA5-96664D3C666E}"/>
              </a:ext>
            </a:extLst>
          </p:cNvPr>
          <p:cNvSpPr/>
          <p:nvPr/>
        </p:nvSpPr>
        <p:spPr>
          <a:xfrm>
            <a:off x="9585561" y="1690688"/>
            <a:ext cx="690210" cy="105877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1ED2BD4-A5CF-6E4E-8062-7481C16E5385}"/>
              </a:ext>
            </a:extLst>
          </p:cNvPr>
          <p:cNvSpPr txBox="1"/>
          <p:nvPr/>
        </p:nvSpPr>
        <p:spPr>
          <a:xfrm>
            <a:off x="10588191" y="1896911"/>
            <a:ext cx="1135781" cy="646331"/>
          </a:xfrm>
          <a:prstGeom prst="rect">
            <a:avLst/>
          </a:prstGeom>
          <a:noFill/>
        </p:spPr>
        <p:txBody>
          <a:bodyPr wrap="square" rtlCol="0">
            <a:spAutoFit/>
          </a:bodyPr>
          <a:lstStyle/>
          <a:p>
            <a:r>
              <a:rPr lang="en-US" dirty="0"/>
              <a:t>Observed amplitude</a:t>
            </a:r>
          </a:p>
        </p:txBody>
      </p:sp>
    </p:spTree>
    <p:extLst>
      <p:ext uri="{BB962C8B-B14F-4D97-AF65-F5344CB8AC3E}">
        <p14:creationId xmlns:p14="http://schemas.microsoft.com/office/powerpoint/2010/main" val="1297767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721FA96-9FAF-8643-8D5A-2D89E71034AF}"/>
              </a:ext>
            </a:extLst>
          </p:cNvPr>
          <p:cNvSpPr txBox="1">
            <a:spLocks/>
          </p:cNvSpPr>
          <p:nvPr/>
        </p:nvSpPr>
        <p:spPr>
          <a:xfrm>
            <a:off x="1731546" y="1954873"/>
            <a:ext cx="9360522" cy="17781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H1 : Binary Supermassive Black Holes </a:t>
            </a:r>
          </a:p>
        </p:txBody>
      </p:sp>
      <p:sp>
        <p:nvSpPr>
          <p:cNvPr id="6" name="TextBox 5">
            <a:extLst>
              <a:ext uri="{FF2B5EF4-FFF2-40B4-BE49-F238E27FC236}">
                <a16:creationId xmlns:a16="http://schemas.microsoft.com/office/drawing/2014/main" id="{C61235FE-9E94-A142-ABC9-6508816FC666}"/>
              </a:ext>
            </a:extLst>
          </p:cNvPr>
          <p:cNvSpPr txBox="1"/>
          <p:nvPr/>
        </p:nvSpPr>
        <p:spPr>
          <a:xfrm>
            <a:off x="2870164" y="1709531"/>
            <a:ext cx="7083287" cy="584775"/>
          </a:xfrm>
          <a:prstGeom prst="rect">
            <a:avLst/>
          </a:prstGeom>
          <a:noFill/>
        </p:spPr>
        <p:txBody>
          <a:bodyPr wrap="square" rtlCol="0">
            <a:spAutoFit/>
          </a:bodyPr>
          <a:lstStyle/>
          <a:p>
            <a:r>
              <a:rPr lang="en-US" sz="3200" dirty="0"/>
              <a:t>Keplerian motion in the </a:t>
            </a:r>
            <a:r>
              <a:rPr lang="en-US" sz="3200" b="1" dirty="0"/>
              <a:t>source plane </a:t>
            </a:r>
          </a:p>
        </p:txBody>
      </p:sp>
      <p:pic>
        <p:nvPicPr>
          <p:cNvPr id="8" name="Picture 7">
            <a:extLst>
              <a:ext uri="{FF2B5EF4-FFF2-40B4-BE49-F238E27FC236}">
                <a16:creationId xmlns:a16="http://schemas.microsoft.com/office/drawing/2014/main" id="{A94ABBE2-988C-A94D-9F91-ACB563A8FA35}"/>
              </a:ext>
            </a:extLst>
          </p:cNvPr>
          <p:cNvPicPr>
            <a:picLocks noChangeAspect="1"/>
          </p:cNvPicPr>
          <p:nvPr/>
        </p:nvPicPr>
        <p:blipFill>
          <a:blip r:embed="rId2"/>
          <a:stretch>
            <a:fillRect/>
          </a:stretch>
        </p:blipFill>
        <p:spPr>
          <a:xfrm>
            <a:off x="4156730" y="3732994"/>
            <a:ext cx="4510156" cy="2536963"/>
          </a:xfrm>
          <a:prstGeom prst="rect">
            <a:avLst/>
          </a:prstGeom>
        </p:spPr>
      </p:pic>
    </p:spTree>
    <p:extLst>
      <p:ext uri="{BB962C8B-B14F-4D97-AF65-F5344CB8AC3E}">
        <p14:creationId xmlns:p14="http://schemas.microsoft.com/office/powerpoint/2010/main" val="1608391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2505C-8C53-8741-A80B-0268C7EF4CD8}"/>
              </a:ext>
            </a:extLst>
          </p:cNvPr>
          <p:cNvSpPr>
            <a:spLocks noGrp="1"/>
          </p:cNvSpPr>
          <p:nvPr>
            <p:ph type="title"/>
          </p:nvPr>
        </p:nvSpPr>
        <p:spPr>
          <a:xfrm>
            <a:off x="990600" y="841994"/>
            <a:ext cx="10515600" cy="1325563"/>
          </a:xfrm>
        </p:spPr>
        <p:txBody>
          <a:bodyPr>
            <a:normAutofit/>
          </a:bodyPr>
          <a:lstStyle/>
          <a:p>
            <a:r>
              <a:rPr lang="en-US" sz="2400" dirty="0"/>
              <a:t>Long-term microlensing trend : </a:t>
            </a:r>
          </a:p>
        </p:txBody>
      </p:sp>
      <p:pic>
        <p:nvPicPr>
          <p:cNvPr id="5" name="Picture 4">
            <a:extLst>
              <a:ext uri="{FF2B5EF4-FFF2-40B4-BE49-F238E27FC236}">
                <a16:creationId xmlns:a16="http://schemas.microsoft.com/office/drawing/2014/main" id="{65BEB802-1E8D-5444-8CA8-B1BF6DE36B8D}"/>
              </a:ext>
            </a:extLst>
          </p:cNvPr>
          <p:cNvPicPr>
            <a:picLocks noChangeAspect="1"/>
          </p:cNvPicPr>
          <p:nvPr/>
        </p:nvPicPr>
        <p:blipFill>
          <a:blip r:embed="rId2"/>
          <a:stretch>
            <a:fillRect/>
          </a:stretch>
        </p:blipFill>
        <p:spPr>
          <a:xfrm>
            <a:off x="1745560" y="1815816"/>
            <a:ext cx="8700880" cy="4971931"/>
          </a:xfrm>
          <a:prstGeom prst="rect">
            <a:avLst/>
          </a:prstGeom>
        </p:spPr>
      </p:pic>
      <p:sp>
        <p:nvSpPr>
          <p:cNvPr id="6" name="Title 1">
            <a:extLst>
              <a:ext uri="{FF2B5EF4-FFF2-40B4-BE49-F238E27FC236}">
                <a16:creationId xmlns:a16="http://schemas.microsoft.com/office/drawing/2014/main" id="{25300F45-8968-E244-9C7F-29ED84C8F53E}"/>
              </a:ext>
            </a:extLst>
          </p:cNvPr>
          <p:cNvSpPr txBox="1">
            <a:spLocks/>
          </p:cNvSpPr>
          <p:nvPr/>
        </p:nvSpPr>
        <p:spPr>
          <a:xfrm>
            <a:off x="990600" y="2535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H1 : Binary SMBH</a:t>
            </a:r>
          </a:p>
        </p:txBody>
      </p:sp>
    </p:spTree>
    <p:extLst>
      <p:ext uri="{BB962C8B-B14F-4D97-AF65-F5344CB8AC3E}">
        <p14:creationId xmlns:p14="http://schemas.microsoft.com/office/powerpoint/2010/main" val="269573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EA807-6AEF-DA43-8E32-5677A449EF48}"/>
              </a:ext>
            </a:extLst>
          </p:cNvPr>
          <p:cNvSpPr>
            <a:spLocks noGrp="1"/>
          </p:cNvSpPr>
          <p:nvPr>
            <p:ph type="title"/>
          </p:nvPr>
        </p:nvSpPr>
        <p:spPr/>
        <p:txBody>
          <a:bodyPr/>
          <a:lstStyle/>
          <a:p>
            <a:r>
              <a:rPr lang="en-US" dirty="0"/>
              <a:t>H1 : Binary SMBH</a:t>
            </a:r>
          </a:p>
        </p:txBody>
      </p:sp>
      <p:pic>
        <p:nvPicPr>
          <p:cNvPr id="9" name="Picture 8">
            <a:extLst>
              <a:ext uri="{FF2B5EF4-FFF2-40B4-BE49-F238E27FC236}">
                <a16:creationId xmlns:a16="http://schemas.microsoft.com/office/drawing/2014/main" id="{D6420355-37B0-214F-9654-136C88A6B960}"/>
              </a:ext>
            </a:extLst>
          </p:cNvPr>
          <p:cNvPicPr>
            <a:picLocks noChangeAspect="1"/>
          </p:cNvPicPr>
          <p:nvPr/>
        </p:nvPicPr>
        <p:blipFill>
          <a:blip r:embed="rId2"/>
          <a:stretch>
            <a:fillRect/>
          </a:stretch>
        </p:blipFill>
        <p:spPr>
          <a:xfrm>
            <a:off x="948223" y="1690688"/>
            <a:ext cx="10665460" cy="4102100"/>
          </a:xfrm>
          <a:prstGeom prst="rect">
            <a:avLst/>
          </a:prstGeom>
        </p:spPr>
      </p:pic>
      <p:sp>
        <p:nvSpPr>
          <p:cNvPr id="13" name="TextBox 12">
            <a:extLst>
              <a:ext uri="{FF2B5EF4-FFF2-40B4-BE49-F238E27FC236}">
                <a16:creationId xmlns:a16="http://schemas.microsoft.com/office/drawing/2014/main" id="{88167DB1-40C2-3A41-99F8-476E5F592A0C}"/>
              </a:ext>
            </a:extLst>
          </p:cNvPr>
          <p:cNvSpPr txBox="1"/>
          <p:nvPr/>
        </p:nvSpPr>
        <p:spPr>
          <a:xfrm>
            <a:off x="4697597" y="5967663"/>
            <a:ext cx="3166712" cy="369332"/>
          </a:xfrm>
          <a:prstGeom prst="rect">
            <a:avLst/>
          </a:prstGeom>
          <a:noFill/>
        </p:spPr>
        <p:txBody>
          <a:bodyPr wrap="square" rtlCol="0">
            <a:spAutoFit/>
          </a:bodyPr>
          <a:lstStyle/>
          <a:p>
            <a:r>
              <a:rPr lang="en-US" dirty="0"/>
              <a:t>Best-fit for a mass ratio of ~4.5</a:t>
            </a:r>
          </a:p>
        </p:txBody>
      </p:sp>
    </p:spTree>
    <p:extLst>
      <p:ext uri="{BB962C8B-B14F-4D97-AF65-F5344CB8AC3E}">
        <p14:creationId xmlns:p14="http://schemas.microsoft.com/office/powerpoint/2010/main" val="2711737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EA807-6AEF-DA43-8E32-5677A449EF48}"/>
              </a:ext>
            </a:extLst>
          </p:cNvPr>
          <p:cNvSpPr>
            <a:spLocks noGrp="1"/>
          </p:cNvSpPr>
          <p:nvPr>
            <p:ph type="title"/>
          </p:nvPr>
        </p:nvSpPr>
        <p:spPr/>
        <p:txBody>
          <a:bodyPr/>
          <a:lstStyle/>
          <a:p>
            <a:r>
              <a:rPr lang="en-US" dirty="0"/>
              <a:t>H1 : Binary SMBH</a:t>
            </a:r>
          </a:p>
        </p:txBody>
      </p:sp>
      <p:sp>
        <p:nvSpPr>
          <p:cNvPr id="7" name="TextBox 6">
            <a:extLst>
              <a:ext uri="{FF2B5EF4-FFF2-40B4-BE49-F238E27FC236}">
                <a16:creationId xmlns:a16="http://schemas.microsoft.com/office/drawing/2014/main" id="{8D5E0DE2-4BC8-554A-BEAF-96E31309EACD}"/>
              </a:ext>
            </a:extLst>
          </p:cNvPr>
          <p:cNvSpPr txBox="1"/>
          <p:nvPr/>
        </p:nvSpPr>
        <p:spPr>
          <a:xfrm>
            <a:off x="1446957" y="2877330"/>
            <a:ext cx="2993020" cy="1477328"/>
          </a:xfrm>
          <a:prstGeom prst="rect">
            <a:avLst/>
          </a:prstGeom>
          <a:noFill/>
        </p:spPr>
        <p:txBody>
          <a:bodyPr wrap="square" rtlCol="0">
            <a:spAutoFit/>
          </a:bodyPr>
          <a:lstStyle/>
          <a:p>
            <a:r>
              <a:rPr lang="en-US" dirty="0"/>
              <a:t>M</a:t>
            </a:r>
            <a:r>
              <a:rPr lang="en-US" baseline="-25000" dirty="0"/>
              <a:t>1</a:t>
            </a:r>
            <a:r>
              <a:rPr lang="en-US" dirty="0"/>
              <a:t> =  1.3e8 </a:t>
            </a:r>
            <a:r>
              <a:rPr lang="en-US" dirty="0" err="1"/>
              <a:t>M</a:t>
            </a:r>
            <a:r>
              <a:rPr lang="en-US" baseline="-25000" dirty="0" err="1"/>
              <a:t>sun</a:t>
            </a:r>
            <a:endParaRPr lang="en-US" baseline="-25000" dirty="0"/>
          </a:p>
          <a:p>
            <a:r>
              <a:rPr lang="en-US" dirty="0"/>
              <a:t>M</a:t>
            </a:r>
            <a:r>
              <a:rPr lang="en-US" baseline="-25000" dirty="0"/>
              <a:t>2</a:t>
            </a:r>
            <a:r>
              <a:rPr lang="en-US" dirty="0"/>
              <a:t> =  2.6e7 </a:t>
            </a:r>
            <a:r>
              <a:rPr lang="en-US" dirty="0" err="1"/>
              <a:t>M</a:t>
            </a:r>
            <a:r>
              <a:rPr lang="en-US" baseline="-25000" dirty="0" err="1"/>
              <a:t>sun</a:t>
            </a:r>
            <a:endParaRPr lang="en-US" baseline="-25000" dirty="0"/>
          </a:p>
          <a:p>
            <a:r>
              <a:rPr lang="en-US" dirty="0"/>
              <a:t>P = 75 days in source plane</a:t>
            </a:r>
          </a:p>
          <a:p>
            <a:r>
              <a:rPr lang="en-US" dirty="0"/>
              <a:t>a = 189 AU (∼ 10</a:t>
            </a:r>
            <a:r>
              <a:rPr lang="en-US" baseline="30000" dirty="0"/>
              <a:t>-3</a:t>
            </a:r>
            <a:r>
              <a:rPr lang="en-US" dirty="0"/>
              <a:t> pc ) </a:t>
            </a:r>
          </a:p>
          <a:p>
            <a:r>
              <a:rPr lang="en-US" dirty="0"/>
              <a:t>Velocity : 0.09c </a:t>
            </a:r>
          </a:p>
        </p:txBody>
      </p:sp>
      <p:sp>
        <p:nvSpPr>
          <p:cNvPr id="4" name="TextBox 3">
            <a:extLst>
              <a:ext uri="{FF2B5EF4-FFF2-40B4-BE49-F238E27FC236}">
                <a16:creationId xmlns:a16="http://schemas.microsoft.com/office/drawing/2014/main" id="{5EF55A7C-2278-2A46-A902-F67C6ACF078A}"/>
              </a:ext>
            </a:extLst>
          </p:cNvPr>
          <p:cNvSpPr txBox="1"/>
          <p:nvPr/>
        </p:nvSpPr>
        <p:spPr>
          <a:xfrm>
            <a:off x="6923707" y="2210501"/>
            <a:ext cx="3494571" cy="461665"/>
          </a:xfrm>
          <a:prstGeom prst="rect">
            <a:avLst/>
          </a:prstGeom>
          <a:noFill/>
        </p:spPr>
        <p:txBody>
          <a:bodyPr wrap="square" rtlCol="0">
            <a:spAutoFit/>
          </a:bodyPr>
          <a:lstStyle/>
          <a:p>
            <a:r>
              <a:rPr lang="en-US" sz="2400" dirty="0"/>
              <a:t>Coalescence time-scale : </a:t>
            </a:r>
          </a:p>
        </p:txBody>
      </p:sp>
      <p:sp>
        <p:nvSpPr>
          <p:cNvPr id="5" name="TextBox 4">
            <a:extLst>
              <a:ext uri="{FF2B5EF4-FFF2-40B4-BE49-F238E27FC236}">
                <a16:creationId xmlns:a16="http://schemas.microsoft.com/office/drawing/2014/main" id="{35EA4E6D-EDDE-E443-A101-7119953D48C0}"/>
              </a:ext>
            </a:extLst>
          </p:cNvPr>
          <p:cNvSpPr txBox="1"/>
          <p:nvPr/>
        </p:nvSpPr>
        <p:spPr>
          <a:xfrm>
            <a:off x="7466006" y="3881288"/>
            <a:ext cx="2771775" cy="523220"/>
          </a:xfrm>
          <a:prstGeom prst="rect">
            <a:avLst/>
          </a:prstGeom>
          <a:noFill/>
        </p:spPr>
        <p:txBody>
          <a:bodyPr wrap="square" rtlCol="0">
            <a:spAutoFit/>
          </a:bodyPr>
          <a:lstStyle/>
          <a:p>
            <a:r>
              <a:rPr lang="en-US" sz="2800" dirty="0" err="1"/>
              <a:t>t</a:t>
            </a:r>
            <a:r>
              <a:rPr lang="en-US" sz="2800" baseline="-25000" dirty="0" err="1"/>
              <a:t>coal</a:t>
            </a:r>
            <a:r>
              <a:rPr lang="en-US" sz="2800" dirty="0"/>
              <a:t> ∼ 1000 years </a:t>
            </a:r>
          </a:p>
        </p:txBody>
      </p:sp>
      <p:sp>
        <p:nvSpPr>
          <p:cNvPr id="14" name="Right Arrow 13">
            <a:extLst>
              <a:ext uri="{FF2B5EF4-FFF2-40B4-BE49-F238E27FC236}">
                <a16:creationId xmlns:a16="http://schemas.microsoft.com/office/drawing/2014/main" id="{987D2D11-C0AC-B247-BA43-712DD5702BBE}"/>
              </a:ext>
            </a:extLst>
          </p:cNvPr>
          <p:cNvSpPr/>
          <p:nvPr/>
        </p:nvSpPr>
        <p:spPr>
          <a:xfrm>
            <a:off x="4972050" y="3296757"/>
            <a:ext cx="1123950" cy="319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9595268-790C-FF48-8E35-A39110E339D9}"/>
              </a:ext>
            </a:extLst>
          </p:cNvPr>
          <p:cNvSpPr txBox="1"/>
          <p:nvPr/>
        </p:nvSpPr>
        <p:spPr>
          <a:xfrm>
            <a:off x="1190867" y="2185986"/>
            <a:ext cx="3505200" cy="461665"/>
          </a:xfrm>
          <a:prstGeom prst="rect">
            <a:avLst/>
          </a:prstGeom>
          <a:noFill/>
        </p:spPr>
        <p:txBody>
          <a:bodyPr wrap="square" rtlCol="0">
            <a:spAutoFit/>
          </a:bodyPr>
          <a:lstStyle/>
          <a:p>
            <a:r>
              <a:rPr lang="en-US" sz="2400" dirty="0"/>
              <a:t>Orbital parameters : </a:t>
            </a:r>
          </a:p>
        </p:txBody>
      </p:sp>
      <p:pic>
        <p:nvPicPr>
          <p:cNvPr id="3" name="Picture 2">
            <a:extLst>
              <a:ext uri="{FF2B5EF4-FFF2-40B4-BE49-F238E27FC236}">
                <a16:creationId xmlns:a16="http://schemas.microsoft.com/office/drawing/2014/main" id="{15C051BD-3E72-5F42-A804-DC3429688AEB}"/>
              </a:ext>
            </a:extLst>
          </p:cNvPr>
          <p:cNvPicPr>
            <a:picLocks noChangeAspect="1"/>
          </p:cNvPicPr>
          <p:nvPr/>
        </p:nvPicPr>
        <p:blipFill>
          <a:blip r:embed="rId2"/>
          <a:stretch>
            <a:fillRect/>
          </a:stretch>
        </p:blipFill>
        <p:spPr>
          <a:xfrm>
            <a:off x="6628073" y="2789929"/>
            <a:ext cx="4050565" cy="1026641"/>
          </a:xfrm>
          <a:prstGeom prst="rect">
            <a:avLst/>
          </a:prstGeom>
        </p:spPr>
      </p:pic>
    </p:spTree>
    <p:extLst>
      <p:ext uri="{BB962C8B-B14F-4D97-AF65-F5344CB8AC3E}">
        <p14:creationId xmlns:p14="http://schemas.microsoft.com/office/powerpoint/2010/main" val="2593482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073FE5-D427-7742-BA68-50DA8FA5130C}"/>
              </a:ext>
            </a:extLst>
          </p:cNvPr>
          <p:cNvSpPr txBox="1">
            <a:spLocks/>
          </p:cNvSpPr>
          <p:nvPr/>
        </p:nvSpPr>
        <p:spPr>
          <a:xfrm>
            <a:off x="1123122" y="241938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H2 : relativistic “hotspot” in the accretion disk </a:t>
            </a:r>
          </a:p>
        </p:txBody>
      </p:sp>
      <p:sp>
        <p:nvSpPr>
          <p:cNvPr id="5" name="TextBox 4">
            <a:extLst>
              <a:ext uri="{FF2B5EF4-FFF2-40B4-BE49-F238E27FC236}">
                <a16:creationId xmlns:a16="http://schemas.microsoft.com/office/drawing/2014/main" id="{FBBFFA5C-E833-FB41-B541-5B60F2E2EDFF}"/>
              </a:ext>
            </a:extLst>
          </p:cNvPr>
          <p:cNvSpPr txBox="1"/>
          <p:nvPr/>
        </p:nvSpPr>
        <p:spPr>
          <a:xfrm>
            <a:off x="2123173" y="1833412"/>
            <a:ext cx="8210698" cy="584775"/>
          </a:xfrm>
          <a:prstGeom prst="rect">
            <a:avLst/>
          </a:prstGeom>
          <a:noFill/>
        </p:spPr>
        <p:txBody>
          <a:bodyPr wrap="square" rtlCol="0">
            <a:spAutoFit/>
          </a:bodyPr>
          <a:lstStyle/>
          <a:p>
            <a:r>
              <a:rPr lang="en-US" sz="3200" dirty="0"/>
              <a:t>Inhomogeneous accretion in the </a:t>
            </a:r>
            <a:r>
              <a:rPr lang="en-US" sz="3200" b="1" dirty="0"/>
              <a:t>source plane  </a:t>
            </a:r>
          </a:p>
        </p:txBody>
      </p:sp>
      <p:pic>
        <p:nvPicPr>
          <p:cNvPr id="6" name="Picture 5">
            <a:extLst>
              <a:ext uri="{FF2B5EF4-FFF2-40B4-BE49-F238E27FC236}">
                <a16:creationId xmlns:a16="http://schemas.microsoft.com/office/drawing/2014/main" id="{A04F0D42-FC14-C94A-A2E0-82B5A113C3A9}"/>
              </a:ext>
            </a:extLst>
          </p:cNvPr>
          <p:cNvPicPr>
            <a:picLocks noChangeAspect="1"/>
          </p:cNvPicPr>
          <p:nvPr/>
        </p:nvPicPr>
        <p:blipFill>
          <a:blip r:embed="rId2"/>
          <a:stretch>
            <a:fillRect/>
          </a:stretch>
        </p:blipFill>
        <p:spPr>
          <a:xfrm>
            <a:off x="3142422" y="3747343"/>
            <a:ext cx="6172200" cy="2133600"/>
          </a:xfrm>
          <a:prstGeom prst="rect">
            <a:avLst/>
          </a:prstGeom>
        </p:spPr>
      </p:pic>
      <p:sp>
        <p:nvSpPr>
          <p:cNvPr id="7" name="TextBox 6">
            <a:extLst>
              <a:ext uri="{FF2B5EF4-FFF2-40B4-BE49-F238E27FC236}">
                <a16:creationId xmlns:a16="http://schemas.microsoft.com/office/drawing/2014/main" id="{5A7CA585-7ED2-4242-B32B-17239E7D8F3C}"/>
              </a:ext>
            </a:extLst>
          </p:cNvPr>
          <p:cNvSpPr txBox="1"/>
          <p:nvPr/>
        </p:nvSpPr>
        <p:spPr>
          <a:xfrm>
            <a:off x="5002696" y="5880943"/>
            <a:ext cx="2756452" cy="369332"/>
          </a:xfrm>
          <a:prstGeom prst="rect">
            <a:avLst/>
          </a:prstGeom>
          <a:noFill/>
        </p:spPr>
        <p:txBody>
          <a:bodyPr wrap="square" rtlCol="0">
            <a:spAutoFit/>
          </a:bodyPr>
          <a:lstStyle/>
          <a:p>
            <a:r>
              <a:rPr lang="en-US" dirty="0"/>
              <a:t>Dexter and </a:t>
            </a:r>
            <a:r>
              <a:rPr lang="en-US" dirty="0" err="1"/>
              <a:t>Agoll</a:t>
            </a:r>
            <a:r>
              <a:rPr lang="en-US" dirty="0"/>
              <a:t> (2011)</a:t>
            </a:r>
          </a:p>
        </p:txBody>
      </p:sp>
    </p:spTree>
    <p:extLst>
      <p:ext uri="{BB962C8B-B14F-4D97-AF65-F5344CB8AC3E}">
        <p14:creationId xmlns:p14="http://schemas.microsoft.com/office/powerpoint/2010/main" val="3729496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a:extLst>
              <a:ext uri="{FF2B5EF4-FFF2-40B4-BE49-F238E27FC236}">
                <a16:creationId xmlns:a16="http://schemas.microsoft.com/office/drawing/2014/main" id="{F836A2EC-8EBA-4045-8E6D-E15ADDFDB3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37691" y="365125"/>
            <a:ext cx="7716617" cy="6173294"/>
          </a:xfrm>
          <a:prstGeom prst="rect">
            <a:avLst/>
          </a:prstGeom>
        </p:spPr>
      </p:pic>
    </p:spTree>
    <p:extLst>
      <p:ext uri="{BB962C8B-B14F-4D97-AF65-F5344CB8AC3E}">
        <p14:creationId xmlns:p14="http://schemas.microsoft.com/office/powerpoint/2010/main" val="144358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7D4E0-85C1-C54C-9924-AA64F76AEC28}"/>
              </a:ext>
            </a:extLst>
          </p:cNvPr>
          <p:cNvSpPr>
            <a:spLocks noGrp="1"/>
          </p:cNvSpPr>
          <p:nvPr>
            <p:ph type="title"/>
          </p:nvPr>
        </p:nvSpPr>
        <p:spPr/>
        <p:txBody>
          <a:bodyPr/>
          <a:lstStyle/>
          <a:p>
            <a:r>
              <a:rPr lang="en-US" dirty="0"/>
              <a:t>H2 : relativistic “hotspot” in the accretion disk </a:t>
            </a:r>
          </a:p>
        </p:txBody>
      </p:sp>
      <p:pic>
        <p:nvPicPr>
          <p:cNvPr id="6" name="Picture 5">
            <a:extLst>
              <a:ext uri="{FF2B5EF4-FFF2-40B4-BE49-F238E27FC236}">
                <a16:creationId xmlns:a16="http://schemas.microsoft.com/office/drawing/2014/main" id="{1E948DED-EDA6-994D-8073-625490072641}"/>
              </a:ext>
            </a:extLst>
          </p:cNvPr>
          <p:cNvPicPr>
            <a:picLocks noChangeAspect="1"/>
          </p:cNvPicPr>
          <p:nvPr/>
        </p:nvPicPr>
        <p:blipFill>
          <a:blip r:embed="rId3"/>
          <a:stretch>
            <a:fillRect/>
          </a:stretch>
        </p:blipFill>
        <p:spPr>
          <a:xfrm>
            <a:off x="1265856" y="1690688"/>
            <a:ext cx="9880200" cy="3800077"/>
          </a:xfrm>
          <a:prstGeom prst="rect">
            <a:avLst/>
          </a:prstGeom>
        </p:spPr>
      </p:pic>
      <p:sp>
        <p:nvSpPr>
          <p:cNvPr id="10" name="TextBox 9">
            <a:extLst>
              <a:ext uri="{FF2B5EF4-FFF2-40B4-BE49-F238E27FC236}">
                <a16:creationId xmlns:a16="http://schemas.microsoft.com/office/drawing/2014/main" id="{86BAF567-7FEE-154F-AEBC-E14F37B06F1D}"/>
              </a:ext>
            </a:extLst>
          </p:cNvPr>
          <p:cNvSpPr txBox="1"/>
          <p:nvPr/>
        </p:nvSpPr>
        <p:spPr>
          <a:xfrm>
            <a:off x="4194776" y="5746282"/>
            <a:ext cx="3802448" cy="369332"/>
          </a:xfrm>
          <a:prstGeom prst="rect">
            <a:avLst/>
          </a:prstGeom>
          <a:noFill/>
        </p:spPr>
        <p:txBody>
          <a:bodyPr wrap="square" rtlCol="0">
            <a:spAutoFit/>
          </a:bodyPr>
          <a:lstStyle/>
          <a:p>
            <a:r>
              <a:rPr lang="en-US" dirty="0"/>
              <a:t>Best-fit for a luminosity ratio of ~5</a:t>
            </a:r>
          </a:p>
        </p:txBody>
      </p:sp>
    </p:spTree>
    <p:extLst>
      <p:ext uri="{BB962C8B-B14F-4D97-AF65-F5344CB8AC3E}">
        <p14:creationId xmlns:p14="http://schemas.microsoft.com/office/powerpoint/2010/main" val="1354869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7D4E0-85C1-C54C-9924-AA64F76AEC28}"/>
              </a:ext>
            </a:extLst>
          </p:cNvPr>
          <p:cNvSpPr>
            <a:spLocks noGrp="1"/>
          </p:cNvSpPr>
          <p:nvPr>
            <p:ph type="title"/>
          </p:nvPr>
        </p:nvSpPr>
        <p:spPr/>
        <p:txBody>
          <a:bodyPr/>
          <a:lstStyle/>
          <a:p>
            <a:r>
              <a:rPr lang="en-US" dirty="0"/>
              <a:t>H2 : relativistic “hotspot” in the accretion disk </a:t>
            </a:r>
          </a:p>
        </p:txBody>
      </p:sp>
      <p:sp>
        <p:nvSpPr>
          <p:cNvPr id="9" name="TextBox 8">
            <a:extLst>
              <a:ext uri="{FF2B5EF4-FFF2-40B4-BE49-F238E27FC236}">
                <a16:creationId xmlns:a16="http://schemas.microsoft.com/office/drawing/2014/main" id="{9ABCD70A-0689-E842-8C01-95EC5A54BAC8}"/>
              </a:ext>
            </a:extLst>
          </p:cNvPr>
          <p:cNvSpPr txBox="1"/>
          <p:nvPr/>
        </p:nvSpPr>
        <p:spPr>
          <a:xfrm>
            <a:off x="6327285" y="1870668"/>
            <a:ext cx="4346990" cy="923330"/>
          </a:xfrm>
          <a:prstGeom prst="rect">
            <a:avLst/>
          </a:prstGeom>
          <a:noFill/>
        </p:spPr>
        <p:txBody>
          <a:bodyPr wrap="square" rtlCol="0">
            <a:spAutoFit/>
          </a:bodyPr>
          <a:lstStyle/>
          <a:p>
            <a:r>
              <a:rPr lang="en-US" dirty="0"/>
              <a:t>1) What mechanism can produce </a:t>
            </a:r>
            <a:r>
              <a:rPr lang="en-US" b="1" dirty="0"/>
              <a:t>1/5</a:t>
            </a:r>
            <a:r>
              <a:rPr lang="en-US" b="1" baseline="30000" dirty="0"/>
              <a:t>th</a:t>
            </a:r>
            <a:r>
              <a:rPr lang="en-US" b="1" dirty="0"/>
              <a:t> of the total UV-luminosity </a:t>
            </a:r>
            <a:r>
              <a:rPr lang="en-US" dirty="0"/>
              <a:t>of the disk and </a:t>
            </a:r>
            <a:r>
              <a:rPr lang="en-US" b="1" dirty="0"/>
              <a:t>stay compact on an orbit at 15-25 R</a:t>
            </a:r>
            <a:r>
              <a:rPr lang="en-US" b="1" baseline="-25000" dirty="0"/>
              <a:t>ISCO </a:t>
            </a:r>
            <a:r>
              <a:rPr lang="en-US" b="1" dirty="0"/>
              <a:t>? </a:t>
            </a:r>
            <a:endParaRPr lang="en-US" b="1" baseline="-25000" dirty="0"/>
          </a:p>
        </p:txBody>
      </p:sp>
      <p:sp>
        <p:nvSpPr>
          <p:cNvPr id="3" name="TextBox 2">
            <a:extLst>
              <a:ext uri="{FF2B5EF4-FFF2-40B4-BE49-F238E27FC236}">
                <a16:creationId xmlns:a16="http://schemas.microsoft.com/office/drawing/2014/main" id="{B493191C-AD43-824D-A549-5B14D7DA0BF3}"/>
              </a:ext>
            </a:extLst>
          </p:cNvPr>
          <p:cNvSpPr txBox="1"/>
          <p:nvPr/>
        </p:nvSpPr>
        <p:spPr>
          <a:xfrm>
            <a:off x="6327285" y="3780220"/>
            <a:ext cx="4200871" cy="646331"/>
          </a:xfrm>
          <a:prstGeom prst="rect">
            <a:avLst/>
          </a:prstGeom>
          <a:noFill/>
        </p:spPr>
        <p:txBody>
          <a:bodyPr wrap="square" rtlCol="0">
            <a:spAutoFit/>
          </a:bodyPr>
          <a:lstStyle/>
          <a:p>
            <a:r>
              <a:rPr lang="en-US" dirty="0"/>
              <a:t>2) These “hotspots” would be disrupted by Keplerian shear on a timescale of : </a:t>
            </a:r>
          </a:p>
        </p:txBody>
      </p:sp>
      <p:pic>
        <p:nvPicPr>
          <p:cNvPr id="1028" name="Picture 4" descr="http://www.latex2png.com/pngs/6e50956a52998834b2ddd47dee96dd32.png">
            <a:extLst>
              <a:ext uri="{FF2B5EF4-FFF2-40B4-BE49-F238E27FC236}">
                <a16:creationId xmlns:a16="http://schemas.microsoft.com/office/drawing/2014/main" id="{786DE72C-D08E-6C4E-B03E-8E5650ADB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618" y="5797272"/>
            <a:ext cx="5479851" cy="7713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EF10815-CF54-8144-B96C-3D216B0510C5}"/>
              </a:ext>
            </a:extLst>
          </p:cNvPr>
          <p:cNvSpPr txBox="1"/>
          <p:nvPr/>
        </p:nvSpPr>
        <p:spPr>
          <a:xfrm>
            <a:off x="6841749" y="2912203"/>
            <a:ext cx="4876800" cy="646331"/>
          </a:xfrm>
          <a:prstGeom prst="rect">
            <a:avLst/>
          </a:prstGeom>
          <a:noFill/>
        </p:spPr>
        <p:txBody>
          <a:bodyPr wrap="square" rtlCol="0">
            <a:spAutoFit/>
          </a:bodyPr>
          <a:lstStyle/>
          <a:p>
            <a:pPr marL="285750" indent="-285750">
              <a:buFontTx/>
              <a:buChar char="-"/>
            </a:pPr>
            <a:r>
              <a:rPr lang="en-US" dirty="0"/>
              <a:t>Disk instability ? Turbulent accretion ?</a:t>
            </a:r>
          </a:p>
          <a:p>
            <a:pPr marL="285750" indent="-285750">
              <a:buFontTx/>
              <a:buChar char="-"/>
            </a:pPr>
            <a:r>
              <a:rPr lang="en-US" dirty="0"/>
              <a:t>Accretion on secondary BH ?  </a:t>
            </a:r>
          </a:p>
        </p:txBody>
      </p:sp>
      <p:pic>
        <p:nvPicPr>
          <p:cNvPr id="11" name="Picture 10">
            <a:extLst>
              <a:ext uri="{FF2B5EF4-FFF2-40B4-BE49-F238E27FC236}">
                <a16:creationId xmlns:a16="http://schemas.microsoft.com/office/drawing/2014/main" id="{566BC21E-836D-0547-8EF6-08A470FD816D}"/>
              </a:ext>
            </a:extLst>
          </p:cNvPr>
          <p:cNvPicPr>
            <a:picLocks noChangeAspect="1"/>
          </p:cNvPicPr>
          <p:nvPr/>
        </p:nvPicPr>
        <p:blipFill>
          <a:blip r:embed="rId4"/>
          <a:stretch>
            <a:fillRect/>
          </a:stretch>
        </p:blipFill>
        <p:spPr>
          <a:xfrm>
            <a:off x="218391" y="1487728"/>
            <a:ext cx="6108894" cy="4584983"/>
          </a:xfrm>
          <a:prstGeom prst="rect">
            <a:avLst/>
          </a:prstGeom>
        </p:spPr>
      </p:pic>
      <p:pic>
        <p:nvPicPr>
          <p:cNvPr id="12" name="Picture 11">
            <a:extLst>
              <a:ext uri="{FF2B5EF4-FFF2-40B4-BE49-F238E27FC236}">
                <a16:creationId xmlns:a16="http://schemas.microsoft.com/office/drawing/2014/main" id="{03EDAF8E-9706-1F40-9891-0C37E044ABE8}"/>
              </a:ext>
            </a:extLst>
          </p:cNvPr>
          <p:cNvPicPr>
            <a:picLocks noChangeAspect="1"/>
          </p:cNvPicPr>
          <p:nvPr/>
        </p:nvPicPr>
        <p:blipFill>
          <a:blip r:embed="rId5"/>
          <a:stretch>
            <a:fillRect/>
          </a:stretch>
        </p:blipFill>
        <p:spPr>
          <a:xfrm>
            <a:off x="7554843" y="4667199"/>
            <a:ext cx="3073400" cy="457200"/>
          </a:xfrm>
          <a:prstGeom prst="rect">
            <a:avLst/>
          </a:prstGeom>
        </p:spPr>
      </p:pic>
    </p:spTree>
    <p:extLst>
      <p:ext uri="{BB962C8B-B14F-4D97-AF65-F5344CB8AC3E}">
        <p14:creationId xmlns:p14="http://schemas.microsoft.com/office/powerpoint/2010/main" val="238990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7F5A8-C033-204E-A745-C120D5582ECF}"/>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FAB1AB4F-C982-6145-BB5F-504C1A6339EE}"/>
              </a:ext>
            </a:extLst>
          </p:cNvPr>
          <p:cNvSpPr>
            <a:spLocks noGrp="1"/>
          </p:cNvSpPr>
          <p:nvPr>
            <p:ph idx="1"/>
          </p:nvPr>
        </p:nvSpPr>
        <p:spPr>
          <a:xfrm>
            <a:off x="838200" y="1825625"/>
            <a:ext cx="10515600" cy="4353794"/>
          </a:xfrm>
        </p:spPr>
        <p:txBody>
          <a:bodyPr>
            <a:normAutofit/>
          </a:bodyPr>
          <a:lstStyle/>
          <a:p>
            <a:r>
              <a:rPr lang="en-US" u="sng" dirty="0">
                <a:solidFill>
                  <a:srgbClr val="C00000"/>
                </a:solidFill>
              </a:rPr>
              <a:t>Binary </a:t>
            </a:r>
            <a:r>
              <a:rPr lang="en-US" u="sng" dirty="0" err="1">
                <a:solidFill>
                  <a:srgbClr val="C00000"/>
                </a:solidFill>
              </a:rPr>
              <a:t>microlenses</a:t>
            </a:r>
            <a:r>
              <a:rPr lang="en-US" dirty="0">
                <a:solidFill>
                  <a:srgbClr val="C00000"/>
                </a:solidFill>
              </a:rPr>
              <a:t> : </a:t>
            </a:r>
            <a:r>
              <a:rPr lang="en-US" dirty="0"/>
              <a:t>Seems impossible to reproduce both the period and amplitude of the signal. </a:t>
            </a:r>
          </a:p>
          <a:p>
            <a:r>
              <a:rPr lang="en-US" u="sng" dirty="0">
                <a:solidFill>
                  <a:schemeClr val="accent6">
                    <a:lumMod val="50000"/>
                  </a:schemeClr>
                </a:solidFill>
              </a:rPr>
              <a:t>Binary SMBH</a:t>
            </a:r>
            <a:r>
              <a:rPr lang="en-US" dirty="0">
                <a:solidFill>
                  <a:schemeClr val="accent6">
                    <a:lumMod val="50000"/>
                  </a:schemeClr>
                </a:solidFill>
              </a:rPr>
              <a:t> : </a:t>
            </a:r>
            <a:r>
              <a:rPr lang="en-US" dirty="0"/>
              <a:t>Reproduces the observation </a:t>
            </a:r>
            <a:r>
              <a:rPr lang="en-US" b="1" dirty="0"/>
              <a:t>but such systems should be extremely rare unless angular momentum is transported from the circumbinary disk.</a:t>
            </a:r>
          </a:p>
          <a:p>
            <a:r>
              <a:rPr lang="en-US" u="sng" dirty="0">
                <a:solidFill>
                  <a:schemeClr val="accent4">
                    <a:lumMod val="75000"/>
                  </a:schemeClr>
                </a:solidFill>
              </a:rPr>
              <a:t>Hotspot in the disk</a:t>
            </a:r>
            <a:r>
              <a:rPr lang="en-US" dirty="0">
                <a:solidFill>
                  <a:schemeClr val="accent4">
                    <a:lumMod val="75000"/>
                  </a:schemeClr>
                </a:solidFill>
              </a:rPr>
              <a:t> : </a:t>
            </a:r>
            <a:r>
              <a:rPr lang="en-US" dirty="0"/>
              <a:t>Also reproduces the observation. </a:t>
            </a:r>
            <a:r>
              <a:rPr lang="en-US" b="1" dirty="0"/>
              <a:t>Can a hotspot emits or absorb ~1/5</a:t>
            </a:r>
            <a:r>
              <a:rPr lang="en-US" b="1" baseline="30000" dirty="0"/>
              <a:t>th</a:t>
            </a:r>
            <a:r>
              <a:rPr lang="en-US" b="1" dirty="0"/>
              <a:t> of the total luminosity and stay compact in an accretion disk ? </a:t>
            </a:r>
            <a:r>
              <a:rPr lang="en-US" dirty="0"/>
              <a:t>It would be disrupted by Keplerian shear if not bound by gravity. </a:t>
            </a:r>
          </a:p>
        </p:txBody>
      </p:sp>
    </p:spTree>
    <p:extLst>
      <p:ext uri="{BB962C8B-B14F-4D97-AF65-F5344CB8AC3E}">
        <p14:creationId xmlns:p14="http://schemas.microsoft.com/office/powerpoint/2010/main" val="1045361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AA9DDD-9B8A-C741-AAD2-EF3292094683}"/>
              </a:ext>
            </a:extLst>
          </p:cNvPr>
          <p:cNvPicPr>
            <a:picLocks noChangeAspect="1"/>
          </p:cNvPicPr>
          <p:nvPr/>
        </p:nvPicPr>
        <p:blipFill>
          <a:blip r:embed="rId2"/>
          <a:stretch>
            <a:fillRect/>
          </a:stretch>
        </p:blipFill>
        <p:spPr>
          <a:xfrm>
            <a:off x="1439940" y="783433"/>
            <a:ext cx="9205483" cy="5724612"/>
          </a:xfrm>
          <a:prstGeom prst="rect">
            <a:avLst/>
          </a:prstGeom>
        </p:spPr>
      </p:pic>
    </p:spTree>
    <p:extLst>
      <p:ext uri="{BB962C8B-B14F-4D97-AF65-F5344CB8AC3E}">
        <p14:creationId xmlns:p14="http://schemas.microsoft.com/office/powerpoint/2010/main" val="3121286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3490BEE-9A2F-992C-D2FA-977BB7858F52}"/>
              </a:ext>
            </a:extLst>
          </p:cNvPr>
          <p:cNvPicPr>
            <a:picLocks noChangeAspect="1"/>
          </p:cNvPicPr>
          <p:nvPr/>
        </p:nvPicPr>
        <p:blipFill>
          <a:blip r:embed="rId2"/>
          <a:stretch>
            <a:fillRect/>
          </a:stretch>
        </p:blipFill>
        <p:spPr>
          <a:xfrm>
            <a:off x="5997327" y="919945"/>
            <a:ext cx="5281977" cy="5185941"/>
          </a:xfrm>
          <a:prstGeom prst="rect">
            <a:avLst/>
          </a:prstGeom>
        </p:spPr>
      </p:pic>
      <p:sp>
        <p:nvSpPr>
          <p:cNvPr id="6" name="ZoneTexte 5">
            <a:extLst>
              <a:ext uri="{FF2B5EF4-FFF2-40B4-BE49-F238E27FC236}">
                <a16:creationId xmlns:a16="http://schemas.microsoft.com/office/drawing/2014/main" id="{DCA03785-A5EF-DE6B-DA70-D7C8B3D34FBC}"/>
              </a:ext>
            </a:extLst>
          </p:cNvPr>
          <p:cNvSpPr txBox="1"/>
          <p:nvPr/>
        </p:nvSpPr>
        <p:spPr>
          <a:xfrm>
            <a:off x="5892353" y="6105886"/>
            <a:ext cx="4148853" cy="369332"/>
          </a:xfrm>
          <a:prstGeom prst="rect">
            <a:avLst/>
          </a:prstGeom>
          <a:noFill/>
        </p:spPr>
        <p:txBody>
          <a:bodyPr wrap="square">
            <a:spAutoFit/>
          </a:bodyPr>
          <a:lstStyle/>
          <a:p>
            <a:r>
              <a:rPr lang="fr-FR" dirty="0" err="1"/>
              <a:t>Aggarwal</a:t>
            </a:r>
            <a:r>
              <a:rPr lang="fr-FR" dirty="0"/>
              <a:t> et al. 2020 </a:t>
            </a:r>
            <a:r>
              <a:rPr lang="fr-FR" dirty="0" err="1"/>
              <a:t>ApJ</a:t>
            </a:r>
            <a:r>
              <a:rPr lang="fr-FR" dirty="0"/>
              <a:t>, 889, 38 </a:t>
            </a:r>
          </a:p>
        </p:txBody>
      </p:sp>
      <p:sp>
        <p:nvSpPr>
          <p:cNvPr id="7" name="ZoneTexte 6">
            <a:extLst>
              <a:ext uri="{FF2B5EF4-FFF2-40B4-BE49-F238E27FC236}">
                <a16:creationId xmlns:a16="http://schemas.microsoft.com/office/drawing/2014/main" id="{F47EA05E-E289-9E55-FBDC-AD6667A1AB56}"/>
              </a:ext>
            </a:extLst>
          </p:cNvPr>
          <p:cNvSpPr txBox="1"/>
          <p:nvPr/>
        </p:nvSpPr>
        <p:spPr>
          <a:xfrm>
            <a:off x="338268" y="2090172"/>
            <a:ext cx="5442548" cy="2677656"/>
          </a:xfrm>
          <a:prstGeom prst="rect">
            <a:avLst/>
          </a:prstGeom>
          <a:noFill/>
        </p:spPr>
        <p:txBody>
          <a:bodyPr wrap="square">
            <a:spAutoFit/>
          </a:bodyPr>
          <a:lstStyle/>
          <a:p>
            <a:r>
              <a:rPr lang="fr-FR" sz="2400" dirty="0"/>
              <a:t>So far no </a:t>
            </a:r>
            <a:r>
              <a:rPr lang="fr-FR" sz="2400" dirty="0" err="1"/>
              <a:t>detection</a:t>
            </a:r>
            <a:r>
              <a:rPr lang="fr-FR" sz="2400" dirty="0"/>
              <a:t> of SMBH </a:t>
            </a:r>
            <a:r>
              <a:rPr lang="fr-FR" sz="2400" dirty="0" err="1"/>
              <a:t>from</a:t>
            </a:r>
            <a:r>
              <a:rPr lang="fr-FR" sz="2400" dirty="0"/>
              <a:t> </a:t>
            </a:r>
            <a:r>
              <a:rPr lang="fr-FR" sz="2400" dirty="0" err="1"/>
              <a:t>current</a:t>
            </a:r>
            <a:r>
              <a:rPr lang="fr-FR" sz="2400" dirty="0"/>
              <a:t> </a:t>
            </a:r>
          </a:p>
          <a:p>
            <a:r>
              <a:rPr lang="fr-FR" sz="2400" dirty="0"/>
              <a:t>PTA </a:t>
            </a:r>
            <a:r>
              <a:rPr lang="fr-FR" sz="2400" dirty="0" err="1"/>
              <a:t>experiments</a:t>
            </a:r>
            <a:r>
              <a:rPr lang="fr-FR" sz="2400" dirty="0"/>
              <a:t>, BUT:</a:t>
            </a:r>
          </a:p>
          <a:p>
            <a:endParaRPr lang="fr-FR" sz="2400" dirty="0"/>
          </a:p>
          <a:p>
            <a:pPr marL="285750" indent="-285750">
              <a:buFontTx/>
              <a:buChar char="-"/>
            </a:pPr>
            <a:r>
              <a:rPr lang="fr-FR" sz="2400" dirty="0" err="1"/>
              <a:t>We</a:t>
            </a:r>
            <a:r>
              <a:rPr lang="fr-FR" sz="2400" dirty="0"/>
              <a:t> know </a:t>
            </a:r>
            <a:r>
              <a:rPr lang="fr-FR" sz="2400" dirty="0" err="1"/>
              <a:t>where</a:t>
            </a:r>
            <a:r>
              <a:rPr lang="fr-FR" sz="2400" dirty="0"/>
              <a:t> J0158-43 </a:t>
            </a:r>
            <a:r>
              <a:rPr lang="fr-FR" sz="2400" dirty="0" err="1"/>
              <a:t>is</a:t>
            </a:r>
            <a:endParaRPr lang="fr-FR" sz="2400" dirty="0"/>
          </a:p>
          <a:p>
            <a:pPr marL="285750" indent="-285750">
              <a:buFontTx/>
              <a:buChar char="-"/>
            </a:pPr>
            <a:r>
              <a:rPr lang="fr-FR" sz="2400" dirty="0"/>
              <a:t>VLT follow-up (</a:t>
            </a:r>
            <a:r>
              <a:rPr lang="fr-FR" sz="2400" dirty="0" err="1"/>
              <a:t>wobbling</a:t>
            </a:r>
            <a:r>
              <a:rPr lang="fr-FR" sz="2400" dirty="0"/>
              <a:t>)</a:t>
            </a:r>
          </a:p>
          <a:p>
            <a:pPr marL="285750" indent="-285750">
              <a:buFontTx/>
              <a:buChar char="-"/>
            </a:pPr>
            <a:r>
              <a:rPr lang="fr-FR" sz="2400" dirty="0" err="1"/>
              <a:t>Current</a:t>
            </a:r>
            <a:r>
              <a:rPr lang="fr-FR" sz="2400" dirty="0"/>
              <a:t> </a:t>
            </a:r>
            <a:r>
              <a:rPr lang="fr-FR" sz="2400" dirty="0" err="1"/>
              <a:t>sensitivity</a:t>
            </a:r>
            <a:r>
              <a:rPr lang="fr-FR" sz="2400" dirty="0"/>
              <a:t> </a:t>
            </a:r>
            <a:r>
              <a:rPr lang="fr-FR" sz="2400" dirty="0" err="1"/>
              <a:t>is</a:t>
            </a:r>
            <a:r>
              <a:rPr lang="fr-FR" sz="2400" dirty="0"/>
              <a:t> </a:t>
            </a:r>
            <a:r>
              <a:rPr lang="fr-FR" sz="2400" dirty="0" err="1"/>
              <a:t>already</a:t>
            </a:r>
            <a:r>
              <a:rPr lang="fr-FR" sz="2400" dirty="0"/>
              <a:t> ok !</a:t>
            </a:r>
          </a:p>
          <a:p>
            <a:pPr marL="285750" indent="-285750">
              <a:buFontTx/>
              <a:buChar char="-"/>
            </a:pPr>
            <a:r>
              <a:rPr lang="fr-FR" sz="2400" dirty="0"/>
              <a:t>Rubin-LSST </a:t>
            </a:r>
            <a:r>
              <a:rPr lang="fr-FR" sz="2400" dirty="0" err="1"/>
              <a:t>should</a:t>
            </a:r>
            <a:r>
              <a:rPr lang="fr-FR" sz="2400" dirty="0"/>
              <a:t> </a:t>
            </a:r>
            <a:r>
              <a:rPr lang="fr-FR" sz="2400" dirty="0" err="1"/>
              <a:t>find</a:t>
            </a:r>
            <a:r>
              <a:rPr lang="fr-FR" sz="2400" dirty="0"/>
              <a:t> </a:t>
            </a:r>
            <a:r>
              <a:rPr lang="fr-FR" sz="2400" dirty="0" err="1"/>
              <a:t>even</a:t>
            </a:r>
            <a:r>
              <a:rPr lang="fr-FR" sz="2400" dirty="0"/>
              <a:t> more !</a:t>
            </a:r>
          </a:p>
        </p:txBody>
      </p:sp>
      <p:sp>
        <p:nvSpPr>
          <p:cNvPr id="4" name="ZoneTexte 3">
            <a:extLst>
              <a:ext uri="{FF2B5EF4-FFF2-40B4-BE49-F238E27FC236}">
                <a16:creationId xmlns:a16="http://schemas.microsoft.com/office/drawing/2014/main" id="{028375D5-460D-C675-2092-F86027847E47}"/>
              </a:ext>
            </a:extLst>
          </p:cNvPr>
          <p:cNvSpPr txBox="1"/>
          <p:nvPr/>
        </p:nvSpPr>
        <p:spPr>
          <a:xfrm>
            <a:off x="5892353" y="550822"/>
            <a:ext cx="6097384" cy="369332"/>
          </a:xfrm>
          <a:prstGeom prst="rect">
            <a:avLst/>
          </a:prstGeom>
          <a:noFill/>
        </p:spPr>
        <p:txBody>
          <a:bodyPr wrap="square">
            <a:spAutoFit/>
          </a:bodyPr>
          <a:lstStyle/>
          <a:p>
            <a:r>
              <a:rPr lang="fr-FR" sz="1800" dirty="0" err="1"/>
              <a:t>NANOGrav</a:t>
            </a:r>
            <a:r>
              <a:rPr lang="fr-FR" sz="1800" dirty="0"/>
              <a:t> </a:t>
            </a:r>
            <a:r>
              <a:rPr lang="fr-FR" sz="1800" dirty="0" err="1"/>
              <a:t>array</a:t>
            </a:r>
            <a:r>
              <a:rPr lang="fr-FR" sz="1800" dirty="0"/>
              <a:t> </a:t>
            </a:r>
            <a:r>
              <a:rPr lang="fr-FR" sz="1800" dirty="0" err="1"/>
              <a:t>sensitivity</a:t>
            </a:r>
            <a:r>
              <a:rPr lang="fr-FR" sz="1800" dirty="0"/>
              <a:t> </a:t>
            </a:r>
            <a:r>
              <a:rPr lang="fr-FR" sz="1800" dirty="0" err="1"/>
              <a:t>map</a:t>
            </a:r>
            <a:endParaRPr lang="fr-FR" dirty="0"/>
          </a:p>
        </p:txBody>
      </p:sp>
    </p:spTree>
    <p:extLst>
      <p:ext uri="{BB962C8B-B14F-4D97-AF65-F5344CB8AC3E}">
        <p14:creationId xmlns:p14="http://schemas.microsoft.com/office/powerpoint/2010/main" val="840265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0933" y="1933184"/>
            <a:ext cx="3684579" cy="3587150"/>
          </a:xfrm>
          <a:prstGeom prst="rect">
            <a:avLst/>
          </a:prstGeom>
        </p:spPr>
      </p:pic>
      <p:sp>
        <p:nvSpPr>
          <p:cNvPr id="6" name="Rectangle 5"/>
          <p:cNvSpPr/>
          <p:nvPr/>
        </p:nvSpPr>
        <p:spPr>
          <a:xfrm>
            <a:off x="6934200" y="1761705"/>
            <a:ext cx="553357"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C</a:t>
            </a:r>
            <a:endParaRPr lang="en-US" sz="5400" b="0" cap="none" spc="0" dirty="0">
              <a:ln w="0"/>
              <a:effectLst>
                <a:outerShdw blurRad="38100" dist="19050" dir="2700000" algn="tl" rotWithShape="0">
                  <a:schemeClr val="dk1">
                    <a:alpha val="40000"/>
                  </a:schemeClr>
                </a:outerShdw>
              </a:effectLst>
            </a:endParaRPr>
          </a:p>
        </p:txBody>
      </p:sp>
      <p:sp>
        <p:nvSpPr>
          <p:cNvPr id="8" name="Rectangle 7"/>
          <p:cNvSpPr/>
          <p:nvPr/>
        </p:nvSpPr>
        <p:spPr>
          <a:xfrm>
            <a:off x="7129675" y="4175822"/>
            <a:ext cx="56137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B</a:t>
            </a:r>
            <a:endParaRPr lang="en-US" sz="5400" b="0" cap="none" spc="0" dirty="0">
              <a:ln w="0"/>
              <a:effectLst>
                <a:outerShdw blurRad="38100" dist="19050" dir="2700000" algn="tl" rotWithShape="0">
                  <a:schemeClr val="dk1">
                    <a:alpha val="40000"/>
                  </a:schemeClr>
                </a:outerShdw>
              </a:effectLst>
            </a:endParaRPr>
          </a:p>
        </p:txBody>
      </p:sp>
      <p:sp>
        <p:nvSpPr>
          <p:cNvPr id="9" name="Rectangle 8"/>
          <p:cNvSpPr/>
          <p:nvPr/>
        </p:nvSpPr>
        <p:spPr>
          <a:xfrm>
            <a:off x="3869278" y="2840199"/>
            <a:ext cx="936475"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A2</a:t>
            </a:r>
            <a:endParaRPr lang="en-US" sz="5400" b="0" cap="none" spc="0" dirty="0">
              <a:ln w="0"/>
              <a:effectLst>
                <a:outerShdw blurRad="38100" dist="19050" dir="2700000" algn="tl" rotWithShape="0">
                  <a:schemeClr val="dk1">
                    <a:alpha val="40000"/>
                  </a:schemeClr>
                </a:outerShdw>
              </a:effectLst>
            </a:endParaRPr>
          </a:p>
        </p:txBody>
      </p:sp>
      <p:sp>
        <p:nvSpPr>
          <p:cNvPr id="10" name="Rectangle 9"/>
          <p:cNvSpPr/>
          <p:nvPr/>
        </p:nvSpPr>
        <p:spPr>
          <a:xfrm>
            <a:off x="3760843" y="4528442"/>
            <a:ext cx="936475"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A1</a:t>
            </a:r>
            <a:endParaRPr lang="en-US" sz="5400" b="0" cap="none" spc="0" dirty="0">
              <a:ln w="0"/>
              <a:effectLst>
                <a:outerShdw blurRad="38100" dist="19050" dir="2700000" algn="tl" rotWithShape="0">
                  <a:schemeClr val="dk1">
                    <a:alpha val="40000"/>
                  </a:schemeClr>
                </a:outerShdw>
              </a:effectLst>
            </a:endParaRPr>
          </a:p>
        </p:txBody>
      </p:sp>
      <p:sp>
        <p:nvSpPr>
          <p:cNvPr id="11" name="Rounded Rectangle 10"/>
          <p:cNvSpPr/>
          <p:nvPr/>
        </p:nvSpPr>
        <p:spPr>
          <a:xfrm>
            <a:off x="4658922" y="3810261"/>
            <a:ext cx="461396" cy="474957"/>
          </a:xfrm>
          <a:prstGeom prst="roundRect">
            <a:avLst/>
          </a:prstGeom>
          <a:solidFill>
            <a:schemeClr val="accent1">
              <a:alpha val="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p:cNvSpPr/>
          <p:nvPr/>
        </p:nvSpPr>
        <p:spPr>
          <a:xfrm>
            <a:off x="4697318" y="4285218"/>
            <a:ext cx="606055" cy="627321"/>
          </a:xfrm>
          <a:prstGeom prst="roundRect">
            <a:avLst/>
          </a:prstGeom>
          <a:solidFill>
            <a:schemeClr val="accent1">
              <a:alpha val="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6019363" y="2013711"/>
            <a:ext cx="797997" cy="849971"/>
          </a:xfrm>
          <a:prstGeom prst="roundRect">
            <a:avLst/>
          </a:prstGeom>
          <a:solidFill>
            <a:schemeClr val="accent1">
              <a:alpha val="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p:cNvSpPr/>
          <p:nvPr/>
        </p:nvSpPr>
        <p:spPr>
          <a:xfrm>
            <a:off x="6434370" y="4146647"/>
            <a:ext cx="606055" cy="627321"/>
          </a:xfrm>
          <a:prstGeom prst="roundRect">
            <a:avLst/>
          </a:prstGeom>
          <a:solidFill>
            <a:schemeClr val="accent1">
              <a:alpha val="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p:cNvCxnSpPr/>
          <p:nvPr/>
        </p:nvCxnSpPr>
        <p:spPr>
          <a:xfrm flipH="1" flipV="1">
            <a:off x="3076814" y="2884060"/>
            <a:ext cx="1620504" cy="1401158"/>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3076815" y="304628"/>
            <a:ext cx="2023112" cy="3535070"/>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6064250" y="336273"/>
            <a:ext cx="2903271" cy="1701434"/>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6737397" y="2837298"/>
            <a:ext cx="2244185" cy="14692"/>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513165" y="4773968"/>
            <a:ext cx="2847505" cy="1124221"/>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6934200" y="3371613"/>
            <a:ext cx="2426470" cy="775034"/>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2895726" y="4912539"/>
            <a:ext cx="2346956" cy="1782303"/>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2895728" y="4188110"/>
            <a:ext cx="1830875" cy="122241"/>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7521" y="339398"/>
            <a:ext cx="2501196" cy="2501196"/>
          </a:xfrm>
          <a:prstGeom prst="rect">
            <a:avLst/>
          </a:prstGeom>
        </p:spPr>
      </p:pic>
      <p:pic>
        <p:nvPicPr>
          <p:cNvPr id="51" name="Picture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0670" y="3376786"/>
            <a:ext cx="2521403" cy="2521403"/>
          </a:xfrm>
          <a:prstGeom prst="rect">
            <a:avLst/>
          </a:prstGeom>
        </p:spPr>
      </p:pic>
      <p:pic>
        <p:nvPicPr>
          <p:cNvPr id="52" name="Picture 5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760" y="4147626"/>
            <a:ext cx="2529373" cy="2529373"/>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687" y="295933"/>
            <a:ext cx="2588127" cy="2588127"/>
          </a:xfrm>
          <a:prstGeom prst="rect">
            <a:avLst/>
          </a:prstGeom>
        </p:spPr>
      </p:pic>
      <p:sp>
        <p:nvSpPr>
          <p:cNvPr id="54" name="Rectangle 53"/>
          <p:cNvSpPr/>
          <p:nvPr/>
        </p:nvSpPr>
        <p:spPr>
          <a:xfrm>
            <a:off x="10745435" y="6519988"/>
            <a:ext cx="1446565" cy="338554"/>
          </a:xfrm>
          <a:prstGeom prst="rect">
            <a:avLst/>
          </a:prstGeom>
        </p:spPr>
        <p:txBody>
          <a:bodyPr wrap="square">
            <a:spAutoFit/>
          </a:bodyPr>
          <a:lstStyle/>
          <a:p>
            <a:r>
              <a:rPr lang="en-US" sz="800" i="0" dirty="0">
                <a:solidFill>
                  <a:schemeClr val="tx1">
                    <a:lumMod val="65000"/>
                  </a:schemeClr>
                </a:solidFill>
                <a:effectLst/>
                <a:latin typeface="Arial" charset="0"/>
              </a:rPr>
              <a:t>Image credit: </a:t>
            </a:r>
            <a:r>
              <a:rPr lang="en-US" sz="800" dirty="0">
                <a:hlinkClick r:id="rId8"/>
              </a:rPr>
              <a:t>CISCO</a:t>
            </a:r>
            <a:r>
              <a:rPr lang="en-US" sz="800" dirty="0"/>
              <a:t>, </a:t>
            </a:r>
            <a:r>
              <a:rPr lang="en-US" sz="800" dirty="0">
                <a:hlinkClick r:id="rId9"/>
              </a:rPr>
              <a:t>Subaru 8.3-m Telescope</a:t>
            </a:r>
            <a:r>
              <a:rPr lang="en-US" sz="800" dirty="0"/>
              <a:t>, </a:t>
            </a:r>
            <a:r>
              <a:rPr lang="en-US" sz="800" dirty="0">
                <a:hlinkClick r:id="rId10"/>
              </a:rPr>
              <a:t>NAOJ</a:t>
            </a:r>
            <a:endParaRPr lang="en-US" sz="800" dirty="0">
              <a:solidFill>
                <a:schemeClr val="tx1">
                  <a:lumMod val="65000"/>
                </a:schemeClr>
              </a:solidFill>
            </a:endParaRPr>
          </a:p>
        </p:txBody>
      </p:sp>
      <p:sp>
        <p:nvSpPr>
          <p:cNvPr id="25" name="Title 1"/>
          <p:cNvSpPr>
            <a:spLocks noGrp="1"/>
          </p:cNvSpPr>
          <p:nvPr>
            <p:ph type="title"/>
          </p:nvPr>
        </p:nvSpPr>
        <p:spPr>
          <a:xfrm>
            <a:off x="4303772" y="236066"/>
            <a:ext cx="2766967" cy="804970"/>
          </a:xfrm>
        </p:spPr>
        <p:txBody>
          <a:bodyPr>
            <a:normAutofit/>
          </a:bodyPr>
          <a:lstStyle/>
          <a:p>
            <a:pPr algn="ctr"/>
            <a:r>
              <a:rPr lang="en-US" sz="3600" dirty="0"/>
              <a:t>Microlensing</a:t>
            </a:r>
          </a:p>
        </p:txBody>
      </p:sp>
      <p:pic>
        <p:nvPicPr>
          <p:cNvPr id="26" name="Picture 25">
            <a:extLst>
              <a:ext uri="{FF2B5EF4-FFF2-40B4-BE49-F238E27FC236}">
                <a16:creationId xmlns:a16="http://schemas.microsoft.com/office/drawing/2014/main" id="{5C30263C-EB3E-CC4E-80F8-8C8C479477E1}"/>
              </a:ext>
            </a:extLst>
          </p:cNvPr>
          <p:cNvPicPr>
            <a:picLocks noChangeAspect="1"/>
          </p:cNvPicPr>
          <p:nvPr/>
        </p:nvPicPr>
        <p:blipFill rotWithShape="1">
          <a:blip r:embed="rId11"/>
          <a:srcRect l="13413" t="12758" r="10033" b="11187"/>
          <a:stretch/>
        </p:blipFill>
        <p:spPr>
          <a:xfrm>
            <a:off x="9866376" y="5267925"/>
            <a:ext cx="451517" cy="416021"/>
          </a:xfrm>
          <a:prstGeom prst="rect">
            <a:avLst/>
          </a:prstGeom>
        </p:spPr>
      </p:pic>
      <p:cxnSp>
        <p:nvCxnSpPr>
          <p:cNvPr id="27" name="Straight Arrow Connector 26">
            <a:extLst>
              <a:ext uri="{FF2B5EF4-FFF2-40B4-BE49-F238E27FC236}">
                <a16:creationId xmlns:a16="http://schemas.microsoft.com/office/drawing/2014/main" id="{4F764A47-F200-D341-84AA-8EB0131C0002}"/>
              </a:ext>
            </a:extLst>
          </p:cNvPr>
          <p:cNvCxnSpPr>
            <a:cxnSpLocks/>
          </p:cNvCxnSpPr>
          <p:nvPr/>
        </p:nvCxnSpPr>
        <p:spPr>
          <a:xfrm flipV="1">
            <a:off x="10301153" y="4784393"/>
            <a:ext cx="587012" cy="558921"/>
          </a:xfrm>
          <a:prstGeom prst="straightConnector1">
            <a:avLst/>
          </a:prstGeom>
          <a:ln w="19050">
            <a:solidFill>
              <a:srgbClr val="00B0F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0205B73-4729-4540-8D68-8EDEE59D6740}"/>
              </a:ext>
            </a:extLst>
          </p:cNvPr>
          <p:cNvCxnSpPr>
            <a:cxnSpLocks/>
          </p:cNvCxnSpPr>
          <p:nvPr/>
        </p:nvCxnSpPr>
        <p:spPr>
          <a:xfrm>
            <a:off x="11259911" y="5925272"/>
            <a:ext cx="38868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D860F6A-FBB9-0E4F-ACFE-18B8D63DFE4A}"/>
              </a:ext>
            </a:extLst>
          </p:cNvPr>
          <p:cNvSpPr txBox="1"/>
          <p:nvPr/>
        </p:nvSpPr>
        <p:spPr>
          <a:xfrm>
            <a:off x="10972104" y="5968337"/>
            <a:ext cx="993226" cy="369332"/>
          </a:xfrm>
          <a:prstGeom prst="rect">
            <a:avLst/>
          </a:prstGeom>
          <a:noFill/>
        </p:spPr>
        <p:txBody>
          <a:bodyPr wrap="square" rtlCol="0">
            <a:spAutoFit/>
          </a:bodyPr>
          <a:lstStyle/>
          <a:p>
            <a:r>
              <a:rPr lang="en-US" dirty="0" err="1"/>
              <a:t>μ-arsec</a:t>
            </a:r>
            <a:endParaRPr lang="en-US" dirty="0"/>
          </a:p>
        </p:txBody>
      </p:sp>
    </p:spTree>
    <p:extLst>
      <p:ext uri="{BB962C8B-B14F-4D97-AF65-F5344CB8AC3E}">
        <p14:creationId xmlns:p14="http://schemas.microsoft.com/office/powerpoint/2010/main" val="360684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1000"/>
                                        <p:tgtEl>
                                          <p:spTgt spid="53"/>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childTnLst>
                                </p:cTn>
                              </p:par>
                              <p:par>
                                <p:cTn id="25" presetID="10"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childTnLst>
                                </p:cTn>
                              </p:par>
                              <p:par>
                                <p:cTn id="28" presetID="10" presetClass="entr" presetSubtype="0"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1000"/>
                                        <p:tgtEl>
                                          <p:spTgt spid="50"/>
                                        </p:tgtEl>
                                      </p:cBhvr>
                                    </p:animEffect>
                                  </p:childTnLst>
                                </p:cTn>
                              </p:par>
                              <p:par>
                                <p:cTn id="31" presetID="10" presetClass="entr" presetSubtype="0"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000"/>
                                        <p:tgtEl>
                                          <p:spTgt spid="35"/>
                                        </p:tgtEl>
                                      </p:cBhvr>
                                    </p:animEffect>
                                  </p:childTnLst>
                                </p:cTn>
                              </p:par>
                              <p:par>
                                <p:cTn id="37" presetID="10"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1000"/>
                                        <p:tgtEl>
                                          <p:spTgt spid="38"/>
                                        </p:tgtEl>
                                      </p:cBhvr>
                                    </p:animEffect>
                                  </p:childTnLst>
                                </p:cTn>
                              </p:par>
                              <p:par>
                                <p:cTn id="40" presetID="10" presetClass="entr" presetSubtype="0"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1000"/>
                                        <p:tgtEl>
                                          <p:spTgt spid="40"/>
                                        </p:tgtEl>
                                      </p:cBhvr>
                                    </p:animEffect>
                                  </p:childTnLst>
                                </p:cTn>
                              </p:par>
                              <p:par>
                                <p:cTn id="43" presetID="10"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1000"/>
                                        <p:tgtEl>
                                          <p:spTgt spid="44"/>
                                        </p:tgtEl>
                                      </p:cBhvr>
                                    </p:animEffect>
                                  </p:childTnLst>
                                </p:cTn>
                              </p:par>
                              <p:par>
                                <p:cTn id="46" presetID="10" presetClass="entr" presetSubtype="0" fill="hold"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1000"/>
                                        <p:tgtEl>
                                          <p:spTgt spid="52"/>
                                        </p:tgtEl>
                                      </p:cBhvr>
                                    </p:animEffect>
                                  </p:childTnLst>
                                </p:cTn>
                              </p:par>
                              <p:par>
                                <p:cTn id="49" presetID="10" presetClass="exit" presetSubtype="0" fill="hold" grpId="0" nodeType="withEffect">
                                  <p:stCondLst>
                                    <p:cond delay="0"/>
                                  </p:stCondLst>
                                  <p:childTnLst>
                                    <p:animEffect transition="out" filter="fade">
                                      <p:cBhvr>
                                        <p:cTn id="50" dur="10"/>
                                        <p:tgtEl>
                                          <p:spTgt spid="25"/>
                                        </p:tgtEl>
                                      </p:cBhvr>
                                    </p:animEffect>
                                    <p:set>
                                      <p:cBhvr>
                                        <p:cTn id="51" dur="1" fill="hold">
                                          <p:stCondLst>
                                            <p:cond delay="9"/>
                                          </p:stCondLst>
                                        </p:cTn>
                                        <p:tgtEl>
                                          <p:spTgt spid="2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25"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D5E1DE-AAB0-E141-8611-AFAD4BA473EB}"/>
              </a:ext>
            </a:extLst>
          </p:cNvPr>
          <p:cNvPicPr>
            <a:picLocks noChangeAspect="1"/>
          </p:cNvPicPr>
          <p:nvPr/>
        </p:nvPicPr>
        <p:blipFill>
          <a:blip r:embed="rId2"/>
          <a:stretch>
            <a:fillRect/>
          </a:stretch>
        </p:blipFill>
        <p:spPr>
          <a:xfrm>
            <a:off x="1876165" y="828093"/>
            <a:ext cx="8187891" cy="5731524"/>
          </a:xfrm>
          <a:prstGeom prst="rect">
            <a:avLst/>
          </a:prstGeom>
        </p:spPr>
      </p:pic>
      <p:sp>
        <p:nvSpPr>
          <p:cNvPr id="6" name="Title 1">
            <a:extLst>
              <a:ext uri="{FF2B5EF4-FFF2-40B4-BE49-F238E27FC236}">
                <a16:creationId xmlns:a16="http://schemas.microsoft.com/office/drawing/2014/main" id="{D5B032AD-B220-BD40-B993-B29C09485477}"/>
              </a:ext>
            </a:extLst>
          </p:cNvPr>
          <p:cNvSpPr>
            <a:spLocks noGrp="1"/>
          </p:cNvSpPr>
          <p:nvPr>
            <p:ph type="title"/>
          </p:nvPr>
        </p:nvSpPr>
        <p:spPr>
          <a:xfrm>
            <a:off x="3088829" y="88071"/>
            <a:ext cx="5762562" cy="804672"/>
          </a:xfrm>
        </p:spPr>
        <p:txBody>
          <a:bodyPr>
            <a:normAutofit/>
          </a:bodyPr>
          <a:lstStyle/>
          <a:p>
            <a:pPr algn="ctr"/>
            <a:r>
              <a:rPr lang="en-US" sz="3600" dirty="0"/>
              <a:t>Slow microlensing in HE0435</a:t>
            </a:r>
          </a:p>
        </p:txBody>
      </p:sp>
    </p:spTree>
    <p:extLst>
      <p:ext uri="{BB962C8B-B14F-4D97-AF65-F5344CB8AC3E}">
        <p14:creationId xmlns:p14="http://schemas.microsoft.com/office/powerpoint/2010/main" val="416362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
                                        <p:tgtEl>
                                          <p:spTgt spid="6"/>
                                        </p:tgtEl>
                                      </p:cBhvr>
                                    </p:animEffect>
                                    <p:set>
                                      <p:cBhvr>
                                        <p:cTn id="7" dur="1" fill="hold">
                                          <p:stCondLst>
                                            <p:cond delay="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369A30C-3BFE-A844-A17C-124C93F71A4E}"/>
              </a:ext>
            </a:extLst>
          </p:cNvPr>
          <p:cNvPicPr>
            <a:picLocks noChangeAspect="1"/>
          </p:cNvPicPr>
          <p:nvPr/>
        </p:nvPicPr>
        <p:blipFill>
          <a:blip r:embed="rId2"/>
          <a:stretch>
            <a:fillRect/>
          </a:stretch>
        </p:blipFill>
        <p:spPr>
          <a:xfrm>
            <a:off x="639637" y="140934"/>
            <a:ext cx="7920000" cy="6379999"/>
          </a:xfrm>
          <a:prstGeom prst="rect">
            <a:avLst/>
          </a:prstGeom>
        </p:spPr>
      </p:pic>
      <p:grpSp>
        <p:nvGrpSpPr>
          <p:cNvPr id="3" name="Groupe 2">
            <a:extLst>
              <a:ext uri="{FF2B5EF4-FFF2-40B4-BE49-F238E27FC236}">
                <a16:creationId xmlns:a16="http://schemas.microsoft.com/office/drawing/2014/main" id="{0A5682C8-F0BB-B288-F14C-D771243CFDC3}"/>
              </a:ext>
            </a:extLst>
          </p:cNvPr>
          <p:cNvGrpSpPr/>
          <p:nvPr/>
        </p:nvGrpSpPr>
        <p:grpSpPr>
          <a:xfrm>
            <a:off x="9452114" y="399143"/>
            <a:ext cx="2427830" cy="2462464"/>
            <a:chOff x="9452114" y="399143"/>
            <a:chExt cx="2427830" cy="2462464"/>
          </a:xfrm>
        </p:grpSpPr>
        <p:pic>
          <p:nvPicPr>
            <p:cNvPr id="15" name="Content Placeholder 3">
              <a:extLst>
                <a:ext uri="{FF2B5EF4-FFF2-40B4-BE49-F238E27FC236}">
                  <a16:creationId xmlns:a16="http://schemas.microsoft.com/office/drawing/2014/main" id="{81FE69D9-CAE7-3F4F-BAFC-7EFC6E808831}"/>
                </a:ext>
              </a:extLst>
            </p:cNvPr>
            <p:cNvPicPr>
              <a:picLocks noChangeAspect="1"/>
            </p:cNvPicPr>
            <p:nvPr/>
          </p:nvPicPr>
          <p:blipFill rotWithShape="1">
            <a:blip r:embed="rId3"/>
            <a:srcRect t="2040" r="2620"/>
            <a:stretch/>
          </p:blipFill>
          <p:spPr>
            <a:xfrm>
              <a:off x="9452114" y="399143"/>
              <a:ext cx="2427830" cy="2462464"/>
            </a:xfrm>
            <a:prstGeom prst="rect">
              <a:avLst/>
            </a:prstGeom>
          </p:spPr>
        </p:pic>
        <p:sp>
          <p:nvSpPr>
            <p:cNvPr id="2" name="TextBox 1">
              <a:extLst>
                <a:ext uri="{FF2B5EF4-FFF2-40B4-BE49-F238E27FC236}">
                  <a16:creationId xmlns:a16="http://schemas.microsoft.com/office/drawing/2014/main" id="{539AFF78-93C2-6441-9F86-10D871AB408B}"/>
                </a:ext>
              </a:extLst>
            </p:cNvPr>
            <p:cNvSpPr txBox="1"/>
            <p:nvPr/>
          </p:nvSpPr>
          <p:spPr>
            <a:xfrm>
              <a:off x="10835292" y="1695450"/>
              <a:ext cx="323850" cy="369332"/>
            </a:xfrm>
            <a:prstGeom prst="rect">
              <a:avLst/>
            </a:prstGeom>
            <a:noFill/>
          </p:spPr>
          <p:txBody>
            <a:bodyPr wrap="square" rtlCol="0">
              <a:spAutoFit/>
            </a:bodyPr>
            <a:lstStyle/>
            <a:p>
              <a:r>
                <a:rPr lang="en-US" dirty="0">
                  <a:solidFill>
                    <a:schemeClr val="bg1"/>
                  </a:solidFill>
                </a:rPr>
                <a:t>B</a:t>
              </a:r>
            </a:p>
          </p:txBody>
        </p:sp>
        <p:sp>
          <p:nvSpPr>
            <p:cNvPr id="9" name="TextBox 8">
              <a:extLst>
                <a:ext uri="{FF2B5EF4-FFF2-40B4-BE49-F238E27FC236}">
                  <a16:creationId xmlns:a16="http://schemas.microsoft.com/office/drawing/2014/main" id="{58F393FC-7D1E-9F44-B853-9D30FFFAA071}"/>
                </a:ext>
              </a:extLst>
            </p:cNvPr>
            <p:cNvSpPr txBox="1"/>
            <p:nvPr/>
          </p:nvSpPr>
          <p:spPr>
            <a:xfrm>
              <a:off x="10028584" y="1501259"/>
              <a:ext cx="323850" cy="369332"/>
            </a:xfrm>
            <a:prstGeom prst="rect">
              <a:avLst/>
            </a:prstGeom>
            <a:noFill/>
          </p:spPr>
          <p:txBody>
            <a:bodyPr wrap="square" rtlCol="0">
              <a:spAutoFit/>
            </a:bodyPr>
            <a:lstStyle/>
            <a:p>
              <a:r>
                <a:rPr lang="en-US" dirty="0">
                  <a:solidFill>
                    <a:schemeClr val="bg1"/>
                  </a:solidFill>
                </a:rPr>
                <a:t>A</a:t>
              </a:r>
            </a:p>
          </p:txBody>
        </p:sp>
      </p:grpSp>
      <p:sp>
        <p:nvSpPr>
          <p:cNvPr id="16" name="TextBox 15">
            <a:extLst>
              <a:ext uri="{FF2B5EF4-FFF2-40B4-BE49-F238E27FC236}">
                <a16:creationId xmlns:a16="http://schemas.microsoft.com/office/drawing/2014/main" id="{2FA8915B-ACC2-D743-975A-0B91DB036DBF}"/>
              </a:ext>
            </a:extLst>
          </p:cNvPr>
          <p:cNvSpPr txBox="1"/>
          <p:nvPr/>
        </p:nvSpPr>
        <p:spPr>
          <a:xfrm>
            <a:off x="5845046" y="1604738"/>
            <a:ext cx="2915478" cy="369332"/>
          </a:xfrm>
          <a:prstGeom prst="rect">
            <a:avLst/>
          </a:prstGeom>
          <a:noFill/>
        </p:spPr>
        <p:txBody>
          <a:bodyPr wrap="square" rtlCol="0">
            <a:spAutoFit/>
          </a:bodyPr>
          <a:lstStyle/>
          <a:p>
            <a:r>
              <a:rPr lang="en-US" dirty="0">
                <a:solidFill>
                  <a:schemeClr val="bg1"/>
                </a:solidFill>
              </a:rPr>
              <a:t>Time delay : 22.7 ± 3.6  days </a:t>
            </a:r>
          </a:p>
        </p:txBody>
      </p:sp>
    </p:spTree>
    <p:extLst>
      <p:ext uri="{BB962C8B-B14F-4D97-AF65-F5344CB8AC3E}">
        <p14:creationId xmlns:p14="http://schemas.microsoft.com/office/powerpoint/2010/main" val="3152691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308798-5597-4448-A0E4-AED9AC7C33B3}"/>
              </a:ext>
            </a:extLst>
          </p:cNvPr>
          <p:cNvPicPr>
            <a:picLocks noChangeAspect="1"/>
          </p:cNvPicPr>
          <p:nvPr/>
        </p:nvPicPr>
        <p:blipFill>
          <a:blip r:embed="rId2"/>
          <a:stretch>
            <a:fillRect/>
          </a:stretch>
        </p:blipFill>
        <p:spPr>
          <a:xfrm>
            <a:off x="676290" y="122654"/>
            <a:ext cx="8044137" cy="6480000"/>
          </a:xfrm>
          <a:prstGeom prst="rect">
            <a:avLst/>
          </a:prstGeom>
        </p:spPr>
      </p:pic>
      <p:sp>
        <p:nvSpPr>
          <p:cNvPr id="2" name="TextBox 1">
            <a:extLst>
              <a:ext uri="{FF2B5EF4-FFF2-40B4-BE49-F238E27FC236}">
                <a16:creationId xmlns:a16="http://schemas.microsoft.com/office/drawing/2014/main" id="{539AFF78-93C2-6441-9F86-10D871AB408B}"/>
              </a:ext>
            </a:extLst>
          </p:cNvPr>
          <p:cNvSpPr txBox="1"/>
          <p:nvPr/>
        </p:nvSpPr>
        <p:spPr>
          <a:xfrm>
            <a:off x="10835292" y="1695450"/>
            <a:ext cx="323850" cy="369332"/>
          </a:xfrm>
          <a:prstGeom prst="rect">
            <a:avLst/>
          </a:prstGeom>
          <a:noFill/>
        </p:spPr>
        <p:txBody>
          <a:bodyPr wrap="square" rtlCol="0">
            <a:spAutoFit/>
          </a:bodyPr>
          <a:lstStyle/>
          <a:p>
            <a:r>
              <a:rPr lang="en-US" dirty="0">
                <a:solidFill>
                  <a:schemeClr val="bg1"/>
                </a:solidFill>
              </a:rPr>
              <a:t>B</a:t>
            </a:r>
          </a:p>
        </p:txBody>
      </p:sp>
      <p:sp>
        <p:nvSpPr>
          <p:cNvPr id="9" name="TextBox 8">
            <a:extLst>
              <a:ext uri="{FF2B5EF4-FFF2-40B4-BE49-F238E27FC236}">
                <a16:creationId xmlns:a16="http://schemas.microsoft.com/office/drawing/2014/main" id="{58F393FC-7D1E-9F44-B853-9D30FFFAA071}"/>
              </a:ext>
            </a:extLst>
          </p:cNvPr>
          <p:cNvSpPr txBox="1"/>
          <p:nvPr/>
        </p:nvSpPr>
        <p:spPr>
          <a:xfrm>
            <a:off x="10028584" y="1501259"/>
            <a:ext cx="323850" cy="369332"/>
          </a:xfrm>
          <a:prstGeom prst="rect">
            <a:avLst/>
          </a:prstGeom>
          <a:noFill/>
        </p:spPr>
        <p:txBody>
          <a:bodyPr wrap="square" rtlCol="0">
            <a:spAutoFit/>
          </a:bodyPr>
          <a:lstStyle/>
          <a:p>
            <a:r>
              <a:rPr lang="en-US" dirty="0">
                <a:solidFill>
                  <a:schemeClr val="bg1"/>
                </a:solidFill>
              </a:rPr>
              <a:t>A</a:t>
            </a:r>
          </a:p>
        </p:txBody>
      </p:sp>
      <p:sp>
        <p:nvSpPr>
          <p:cNvPr id="16" name="TextBox 15">
            <a:extLst>
              <a:ext uri="{FF2B5EF4-FFF2-40B4-BE49-F238E27FC236}">
                <a16:creationId xmlns:a16="http://schemas.microsoft.com/office/drawing/2014/main" id="{2FA8915B-ACC2-D743-975A-0B91DB036DBF}"/>
              </a:ext>
            </a:extLst>
          </p:cNvPr>
          <p:cNvSpPr txBox="1"/>
          <p:nvPr/>
        </p:nvSpPr>
        <p:spPr>
          <a:xfrm>
            <a:off x="5845046" y="1604738"/>
            <a:ext cx="2915478" cy="369332"/>
          </a:xfrm>
          <a:prstGeom prst="rect">
            <a:avLst/>
          </a:prstGeom>
          <a:noFill/>
        </p:spPr>
        <p:txBody>
          <a:bodyPr wrap="square" rtlCol="0">
            <a:spAutoFit/>
          </a:bodyPr>
          <a:lstStyle/>
          <a:p>
            <a:r>
              <a:rPr lang="en-US" dirty="0">
                <a:solidFill>
                  <a:schemeClr val="bg1"/>
                </a:solidFill>
              </a:rPr>
              <a:t>Time delay : 22.7 ± 3.6  days </a:t>
            </a:r>
          </a:p>
        </p:txBody>
      </p:sp>
      <p:sp>
        <p:nvSpPr>
          <p:cNvPr id="5" name="Oval 4">
            <a:extLst>
              <a:ext uri="{FF2B5EF4-FFF2-40B4-BE49-F238E27FC236}">
                <a16:creationId xmlns:a16="http://schemas.microsoft.com/office/drawing/2014/main" id="{8D6F556A-FCA4-B54D-8C24-61AAA328E2BD}"/>
              </a:ext>
            </a:extLst>
          </p:cNvPr>
          <p:cNvSpPr/>
          <p:nvPr/>
        </p:nvSpPr>
        <p:spPr>
          <a:xfrm rot="776532">
            <a:off x="1674795" y="3311091"/>
            <a:ext cx="3330342" cy="14052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5FA510-80A4-D040-AC46-36CCD0582A50}"/>
              </a:ext>
            </a:extLst>
          </p:cNvPr>
          <p:cNvSpPr txBox="1"/>
          <p:nvPr/>
        </p:nvSpPr>
        <p:spPr>
          <a:xfrm>
            <a:off x="4908884" y="3715352"/>
            <a:ext cx="2194560" cy="369332"/>
          </a:xfrm>
          <a:prstGeom prst="rect">
            <a:avLst/>
          </a:prstGeom>
          <a:noFill/>
        </p:spPr>
        <p:txBody>
          <a:bodyPr wrap="square" rtlCol="0">
            <a:spAutoFit/>
          </a:bodyPr>
          <a:lstStyle/>
          <a:p>
            <a:r>
              <a:rPr lang="en-US" dirty="0">
                <a:solidFill>
                  <a:schemeClr val="bg1"/>
                </a:solidFill>
              </a:rPr>
              <a:t>Oscillations ?  </a:t>
            </a:r>
          </a:p>
        </p:txBody>
      </p:sp>
      <p:grpSp>
        <p:nvGrpSpPr>
          <p:cNvPr id="13" name="Groupe 12">
            <a:extLst>
              <a:ext uri="{FF2B5EF4-FFF2-40B4-BE49-F238E27FC236}">
                <a16:creationId xmlns:a16="http://schemas.microsoft.com/office/drawing/2014/main" id="{3C60EE58-AC3B-E9B9-23BB-112A9835B868}"/>
              </a:ext>
            </a:extLst>
          </p:cNvPr>
          <p:cNvGrpSpPr/>
          <p:nvPr/>
        </p:nvGrpSpPr>
        <p:grpSpPr>
          <a:xfrm>
            <a:off x="9452114" y="399143"/>
            <a:ext cx="2427830" cy="2462464"/>
            <a:chOff x="9452114" y="399143"/>
            <a:chExt cx="2427830" cy="2462464"/>
          </a:xfrm>
        </p:grpSpPr>
        <p:pic>
          <p:nvPicPr>
            <p:cNvPr id="14" name="Content Placeholder 3">
              <a:extLst>
                <a:ext uri="{FF2B5EF4-FFF2-40B4-BE49-F238E27FC236}">
                  <a16:creationId xmlns:a16="http://schemas.microsoft.com/office/drawing/2014/main" id="{36DCACCD-4F44-F9BB-30E6-7159D83CC7CC}"/>
                </a:ext>
              </a:extLst>
            </p:cNvPr>
            <p:cNvPicPr>
              <a:picLocks noChangeAspect="1"/>
            </p:cNvPicPr>
            <p:nvPr/>
          </p:nvPicPr>
          <p:blipFill rotWithShape="1">
            <a:blip r:embed="rId3"/>
            <a:srcRect t="2040" r="2620"/>
            <a:stretch/>
          </p:blipFill>
          <p:spPr>
            <a:xfrm>
              <a:off x="9452114" y="399143"/>
              <a:ext cx="2427830" cy="2462464"/>
            </a:xfrm>
            <a:prstGeom prst="rect">
              <a:avLst/>
            </a:prstGeom>
          </p:spPr>
        </p:pic>
        <p:sp>
          <p:nvSpPr>
            <p:cNvPr id="17" name="TextBox 1">
              <a:extLst>
                <a:ext uri="{FF2B5EF4-FFF2-40B4-BE49-F238E27FC236}">
                  <a16:creationId xmlns:a16="http://schemas.microsoft.com/office/drawing/2014/main" id="{03EDA668-EE01-CC6C-26A0-F0EA60A0E22B}"/>
                </a:ext>
              </a:extLst>
            </p:cNvPr>
            <p:cNvSpPr txBox="1"/>
            <p:nvPr/>
          </p:nvSpPr>
          <p:spPr>
            <a:xfrm>
              <a:off x="10835292" y="1695450"/>
              <a:ext cx="323850" cy="369332"/>
            </a:xfrm>
            <a:prstGeom prst="rect">
              <a:avLst/>
            </a:prstGeom>
            <a:noFill/>
          </p:spPr>
          <p:txBody>
            <a:bodyPr wrap="square" rtlCol="0">
              <a:spAutoFit/>
            </a:bodyPr>
            <a:lstStyle/>
            <a:p>
              <a:r>
                <a:rPr lang="en-US" dirty="0">
                  <a:solidFill>
                    <a:schemeClr val="bg1"/>
                  </a:solidFill>
                </a:rPr>
                <a:t>B</a:t>
              </a:r>
            </a:p>
          </p:txBody>
        </p:sp>
        <p:sp>
          <p:nvSpPr>
            <p:cNvPr id="18" name="TextBox 8">
              <a:extLst>
                <a:ext uri="{FF2B5EF4-FFF2-40B4-BE49-F238E27FC236}">
                  <a16:creationId xmlns:a16="http://schemas.microsoft.com/office/drawing/2014/main" id="{755EB4CD-D067-A853-6FB2-349489586F16}"/>
                </a:ext>
              </a:extLst>
            </p:cNvPr>
            <p:cNvSpPr txBox="1"/>
            <p:nvPr/>
          </p:nvSpPr>
          <p:spPr>
            <a:xfrm>
              <a:off x="10028584" y="1501259"/>
              <a:ext cx="323850" cy="369332"/>
            </a:xfrm>
            <a:prstGeom prst="rect">
              <a:avLst/>
            </a:prstGeom>
            <a:noFill/>
          </p:spPr>
          <p:txBody>
            <a:bodyPr wrap="square" rtlCol="0">
              <a:spAutoFit/>
            </a:bodyPr>
            <a:lstStyle/>
            <a:p>
              <a:r>
                <a:rPr lang="en-US" dirty="0">
                  <a:solidFill>
                    <a:schemeClr val="bg1"/>
                  </a:solidFill>
                </a:rPr>
                <a:t>A</a:t>
              </a:r>
            </a:p>
          </p:txBody>
        </p:sp>
      </p:grpSp>
    </p:spTree>
    <p:extLst>
      <p:ext uri="{BB962C8B-B14F-4D97-AF65-F5344CB8AC3E}">
        <p14:creationId xmlns:p14="http://schemas.microsoft.com/office/powerpoint/2010/main" val="4034542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3C8812-76D6-8F41-A6BA-D408DA7330FD}"/>
              </a:ext>
            </a:extLst>
          </p:cNvPr>
          <p:cNvPicPr>
            <a:picLocks noChangeAspect="1"/>
          </p:cNvPicPr>
          <p:nvPr/>
        </p:nvPicPr>
        <p:blipFill>
          <a:blip r:embed="rId2"/>
          <a:stretch>
            <a:fillRect/>
          </a:stretch>
        </p:blipFill>
        <p:spPr>
          <a:xfrm>
            <a:off x="440266" y="110067"/>
            <a:ext cx="11345334" cy="6618111"/>
          </a:xfrm>
          <a:prstGeom prst="rect">
            <a:avLst/>
          </a:prstGeom>
        </p:spPr>
      </p:pic>
      <p:pic>
        <p:nvPicPr>
          <p:cNvPr id="13" name="Picture 12">
            <a:extLst>
              <a:ext uri="{FF2B5EF4-FFF2-40B4-BE49-F238E27FC236}">
                <a16:creationId xmlns:a16="http://schemas.microsoft.com/office/drawing/2014/main" id="{53A63935-0F85-3746-B511-E18BE9740DB3}"/>
              </a:ext>
            </a:extLst>
          </p:cNvPr>
          <p:cNvPicPr>
            <a:picLocks noChangeAspect="1"/>
          </p:cNvPicPr>
          <p:nvPr/>
        </p:nvPicPr>
        <p:blipFill>
          <a:blip r:embed="rId3"/>
          <a:stretch>
            <a:fillRect/>
          </a:stretch>
        </p:blipFill>
        <p:spPr>
          <a:xfrm>
            <a:off x="6994297" y="1297451"/>
            <a:ext cx="4005721" cy="838596"/>
          </a:xfrm>
          <a:prstGeom prst="rect">
            <a:avLst/>
          </a:prstGeom>
        </p:spPr>
      </p:pic>
      <p:sp>
        <p:nvSpPr>
          <p:cNvPr id="7" name="TextBox 6">
            <a:extLst>
              <a:ext uri="{FF2B5EF4-FFF2-40B4-BE49-F238E27FC236}">
                <a16:creationId xmlns:a16="http://schemas.microsoft.com/office/drawing/2014/main" id="{EDEB16FD-083F-A543-9575-29F2A9BB4AC2}"/>
              </a:ext>
            </a:extLst>
          </p:cNvPr>
          <p:cNvSpPr txBox="1"/>
          <p:nvPr/>
        </p:nvSpPr>
        <p:spPr>
          <a:xfrm>
            <a:off x="8566607" y="2526763"/>
            <a:ext cx="3108558" cy="923330"/>
          </a:xfrm>
          <a:prstGeom prst="rect">
            <a:avLst/>
          </a:prstGeom>
          <a:noFill/>
        </p:spPr>
        <p:txBody>
          <a:bodyPr wrap="square" rtlCol="0">
            <a:spAutoFit/>
          </a:bodyPr>
          <a:lstStyle/>
          <a:p>
            <a:r>
              <a:rPr lang="en-US" dirty="0"/>
              <a:t>S(t) = third order polynomial</a:t>
            </a:r>
          </a:p>
          <a:p>
            <a:r>
              <a:rPr lang="en-US" dirty="0"/>
              <a:t>         χ</a:t>
            </a:r>
            <a:r>
              <a:rPr lang="en-US" baseline="30000" dirty="0"/>
              <a:t>2 </a:t>
            </a:r>
            <a:r>
              <a:rPr lang="en-US" dirty="0"/>
              <a:t>= 6.06</a:t>
            </a:r>
          </a:p>
          <a:p>
            <a:r>
              <a:rPr lang="en-US" dirty="0"/>
              <a:t> </a:t>
            </a:r>
          </a:p>
        </p:txBody>
      </p:sp>
      <p:sp>
        <p:nvSpPr>
          <p:cNvPr id="5" name="TextBox 4">
            <a:extLst>
              <a:ext uri="{FF2B5EF4-FFF2-40B4-BE49-F238E27FC236}">
                <a16:creationId xmlns:a16="http://schemas.microsoft.com/office/drawing/2014/main" id="{5BCCA65D-1F32-3F4F-98CC-E5E5F90DC641}"/>
              </a:ext>
            </a:extLst>
          </p:cNvPr>
          <p:cNvSpPr txBox="1"/>
          <p:nvPr/>
        </p:nvSpPr>
        <p:spPr>
          <a:xfrm>
            <a:off x="4658627" y="645125"/>
            <a:ext cx="3080085" cy="523220"/>
          </a:xfrm>
          <a:prstGeom prst="rect">
            <a:avLst/>
          </a:prstGeom>
          <a:noFill/>
        </p:spPr>
        <p:txBody>
          <a:bodyPr wrap="square" rtlCol="0">
            <a:spAutoFit/>
          </a:bodyPr>
          <a:lstStyle/>
          <a:p>
            <a:pPr algn="ctr"/>
            <a:r>
              <a:rPr lang="en-US" sz="2800" dirty="0">
                <a:solidFill>
                  <a:schemeClr val="bg1"/>
                </a:solidFill>
              </a:rPr>
              <a:t>2005 - 2018</a:t>
            </a:r>
          </a:p>
        </p:txBody>
      </p:sp>
    </p:spTree>
    <p:extLst>
      <p:ext uri="{BB962C8B-B14F-4D97-AF65-F5344CB8AC3E}">
        <p14:creationId xmlns:p14="http://schemas.microsoft.com/office/powerpoint/2010/main" val="2899154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0CD18A-F369-034D-9BF3-29590697CC35}"/>
              </a:ext>
            </a:extLst>
          </p:cNvPr>
          <p:cNvPicPr>
            <a:picLocks noChangeAspect="1"/>
          </p:cNvPicPr>
          <p:nvPr/>
        </p:nvPicPr>
        <p:blipFill>
          <a:blip r:embed="rId2"/>
          <a:stretch>
            <a:fillRect/>
          </a:stretch>
        </p:blipFill>
        <p:spPr>
          <a:xfrm>
            <a:off x="438184" y="152904"/>
            <a:ext cx="11289990" cy="6585827"/>
          </a:xfrm>
          <a:prstGeom prst="rect">
            <a:avLst/>
          </a:prstGeom>
        </p:spPr>
      </p:pic>
      <p:sp>
        <p:nvSpPr>
          <p:cNvPr id="12" name="TextBox 11">
            <a:extLst>
              <a:ext uri="{FF2B5EF4-FFF2-40B4-BE49-F238E27FC236}">
                <a16:creationId xmlns:a16="http://schemas.microsoft.com/office/drawing/2014/main" id="{760EAD57-1913-F842-9D01-D1BEF568F8B0}"/>
              </a:ext>
            </a:extLst>
          </p:cNvPr>
          <p:cNvSpPr txBox="1"/>
          <p:nvPr/>
        </p:nvSpPr>
        <p:spPr>
          <a:xfrm>
            <a:off x="8514860" y="2239072"/>
            <a:ext cx="2683940" cy="369332"/>
          </a:xfrm>
          <a:prstGeom prst="rect">
            <a:avLst/>
          </a:prstGeom>
          <a:noFill/>
        </p:spPr>
        <p:txBody>
          <a:bodyPr wrap="none" rtlCol="0">
            <a:spAutoFit/>
          </a:bodyPr>
          <a:lstStyle/>
          <a:p>
            <a:r>
              <a:rPr lang="en-US" dirty="0">
                <a:solidFill>
                  <a:schemeClr val="bg1"/>
                </a:solidFill>
              </a:rPr>
              <a:t>Period = 172.6 +/- 0.9 days</a:t>
            </a:r>
          </a:p>
        </p:txBody>
      </p:sp>
      <p:pic>
        <p:nvPicPr>
          <p:cNvPr id="13" name="Picture 12">
            <a:extLst>
              <a:ext uri="{FF2B5EF4-FFF2-40B4-BE49-F238E27FC236}">
                <a16:creationId xmlns:a16="http://schemas.microsoft.com/office/drawing/2014/main" id="{53A63935-0F85-3746-B511-E18BE9740DB3}"/>
              </a:ext>
            </a:extLst>
          </p:cNvPr>
          <p:cNvPicPr>
            <a:picLocks noChangeAspect="1"/>
          </p:cNvPicPr>
          <p:nvPr/>
        </p:nvPicPr>
        <p:blipFill>
          <a:blip r:embed="rId3"/>
          <a:stretch>
            <a:fillRect/>
          </a:stretch>
        </p:blipFill>
        <p:spPr>
          <a:xfrm>
            <a:off x="6994297" y="1297451"/>
            <a:ext cx="4005721" cy="838596"/>
          </a:xfrm>
          <a:prstGeom prst="rect">
            <a:avLst/>
          </a:prstGeom>
        </p:spPr>
      </p:pic>
      <p:sp>
        <p:nvSpPr>
          <p:cNvPr id="6" name="TextBox 5">
            <a:extLst>
              <a:ext uri="{FF2B5EF4-FFF2-40B4-BE49-F238E27FC236}">
                <a16:creationId xmlns:a16="http://schemas.microsoft.com/office/drawing/2014/main" id="{9AA458CB-4047-834A-BC73-1DE46CB2195C}"/>
              </a:ext>
            </a:extLst>
          </p:cNvPr>
          <p:cNvSpPr txBox="1"/>
          <p:nvPr/>
        </p:nvSpPr>
        <p:spPr>
          <a:xfrm>
            <a:off x="4658627" y="645125"/>
            <a:ext cx="3080085" cy="523220"/>
          </a:xfrm>
          <a:prstGeom prst="rect">
            <a:avLst/>
          </a:prstGeom>
          <a:noFill/>
        </p:spPr>
        <p:txBody>
          <a:bodyPr wrap="square" rtlCol="0">
            <a:spAutoFit/>
          </a:bodyPr>
          <a:lstStyle/>
          <a:p>
            <a:pPr algn="ctr"/>
            <a:r>
              <a:rPr lang="en-US" sz="2800" dirty="0">
                <a:solidFill>
                  <a:schemeClr val="bg1"/>
                </a:solidFill>
              </a:rPr>
              <a:t>2005 - 2012</a:t>
            </a:r>
          </a:p>
        </p:txBody>
      </p:sp>
    </p:spTree>
    <p:extLst>
      <p:ext uri="{BB962C8B-B14F-4D97-AF65-F5344CB8AC3E}">
        <p14:creationId xmlns:p14="http://schemas.microsoft.com/office/powerpoint/2010/main" val="3707101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319F19-8425-3C45-AF62-99BE8FB6ADA5}"/>
              </a:ext>
            </a:extLst>
          </p:cNvPr>
          <p:cNvPicPr>
            <a:picLocks noChangeAspect="1"/>
          </p:cNvPicPr>
          <p:nvPr/>
        </p:nvPicPr>
        <p:blipFill>
          <a:blip r:embed="rId2"/>
          <a:stretch>
            <a:fillRect/>
          </a:stretch>
        </p:blipFill>
        <p:spPr>
          <a:xfrm>
            <a:off x="1665932" y="1335505"/>
            <a:ext cx="8695904" cy="5312610"/>
          </a:xfrm>
          <a:prstGeom prst="rect">
            <a:avLst/>
          </a:prstGeom>
        </p:spPr>
      </p:pic>
      <p:sp>
        <p:nvSpPr>
          <p:cNvPr id="6" name="TextBox 5">
            <a:extLst>
              <a:ext uri="{FF2B5EF4-FFF2-40B4-BE49-F238E27FC236}">
                <a16:creationId xmlns:a16="http://schemas.microsoft.com/office/drawing/2014/main" id="{E26C4BCC-6797-6A49-B5F1-BD98D8FC18AD}"/>
              </a:ext>
            </a:extLst>
          </p:cNvPr>
          <p:cNvSpPr txBox="1"/>
          <p:nvPr/>
        </p:nvSpPr>
        <p:spPr>
          <a:xfrm>
            <a:off x="3540192" y="481495"/>
            <a:ext cx="4947385" cy="523220"/>
          </a:xfrm>
          <a:prstGeom prst="rect">
            <a:avLst/>
          </a:prstGeom>
          <a:noFill/>
        </p:spPr>
        <p:txBody>
          <a:bodyPr wrap="square" rtlCol="0">
            <a:spAutoFit/>
          </a:bodyPr>
          <a:lstStyle/>
          <a:p>
            <a:pPr algn="ctr"/>
            <a:r>
              <a:rPr lang="en-US" sz="2800" dirty="0"/>
              <a:t>Lomb-</a:t>
            </a:r>
            <a:r>
              <a:rPr lang="en-US" sz="2800" dirty="0" err="1"/>
              <a:t>Scargle</a:t>
            </a:r>
            <a:r>
              <a:rPr lang="en-US" sz="2800" dirty="0"/>
              <a:t> Periodogram </a:t>
            </a:r>
          </a:p>
        </p:txBody>
      </p:sp>
      <p:cxnSp>
        <p:nvCxnSpPr>
          <p:cNvPr id="8" name="Straight Arrow Connector 7">
            <a:extLst>
              <a:ext uri="{FF2B5EF4-FFF2-40B4-BE49-F238E27FC236}">
                <a16:creationId xmlns:a16="http://schemas.microsoft.com/office/drawing/2014/main" id="{EE52362F-99B6-5347-B9C3-6412673FB390}"/>
              </a:ext>
            </a:extLst>
          </p:cNvPr>
          <p:cNvCxnSpPr>
            <a:cxnSpLocks/>
          </p:cNvCxnSpPr>
          <p:nvPr/>
        </p:nvCxnSpPr>
        <p:spPr>
          <a:xfrm flipH="1">
            <a:off x="8085220" y="2329314"/>
            <a:ext cx="481265" cy="1140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5DB3236-4022-3346-B76A-06223D708E14}"/>
              </a:ext>
            </a:extLst>
          </p:cNvPr>
          <p:cNvCxnSpPr>
            <a:cxnSpLocks/>
          </p:cNvCxnSpPr>
          <p:nvPr/>
        </p:nvCxnSpPr>
        <p:spPr>
          <a:xfrm>
            <a:off x="9338307" y="3121067"/>
            <a:ext cx="1" cy="4045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D6F4D60-4BA6-1845-9CC3-921EC7E7EDB0}"/>
              </a:ext>
            </a:extLst>
          </p:cNvPr>
          <p:cNvSpPr txBox="1"/>
          <p:nvPr/>
        </p:nvSpPr>
        <p:spPr>
          <a:xfrm>
            <a:off x="8499106" y="2059791"/>
            <a:ext cx="1713297" cy="523220"/>
          </a:xfrm>
          <a:prstGeom prst="rect">
            <a:avLst/>
          </a:prstGeom>
          <a:noFill/>
        </p:spPr>
        <p:txBody>
          <a:bodyPr wrap="square" rtlCol="0">
            <a:spAutoFit/>
          </a:bodyPr>
          <a:lstStyle/>
          <a:p>
            <a:r>
              <a:rPr lang="en-US" sz="1400" dirty="0">
                <a:solidFill>
                  <a:schemeClr val="bg1"/>
                </a:solidFill>
              </a:rPr>
              <a:t>First harmonic at 342 days</a:t>
            </a:r>
          </a:p>
        </p:txBody>
      </p:sp>
      <p:sp>
        <p:nvSpPr>
          <p:cNvPr id="14" name="TextBox 13">
            <a:extLst>
              <a:ext uri="{FF2B5EF4-FFF2-40B4-BE49-F238E27FC236}">
                <a16:creationId xmlns:a16="http://schemas.microsoft.com/office/drawing/2014/main" id="{04EEED2D-5182-EF45-A6E5-B77E40E98C32}"/>
              </a:ext>
            </a:extLst>
          </p:cNvPr>
          <p:cNvSpPr txBox="1"/>
          <p:nvPr/>
        </p:nvSpPr>
        <p:spPr>
          <a:xfrm>
            <a:off x="8123961" y="2850960"/>
            <a:ext cx="2791327" cy="307777"/>
          </a:xfrm>
          <a:prstGeom prst="rect">
            <a:avLst/>
          </a:prstGeom>
          <a:noFill/>
        </p:spPr>
        <p:txBody>
          <a:bodyPr wrap="square" rtlCol="0">
            <a:spAutoFit/>
          </a:bodyPr>
          <a:lstStyle/>
          <a:p>
            <a:r>
              <a:rPr lang="en-US" sz="1400" dirty="0">
                <a:solidFill>
                  <a:schemeClr val="bg1"/>
                </a:solidFill>
              </a:rPr>
              <a:t>Second harmonic at 684 days</a:t>
            </a:r>
          </a:p>
        </p:txBody>
      </p:sp>
    </p:spTree>
    <p:extLst>
      <p:ext uri="{BB962C8B-B14F-4D97-AF65-F5344CB8AC3E}">
        <p14:creationId xmlns:p14="http://schemas.microsoft.com/office/powerpoint/2010/main" val="32444027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48773</TotalTime>
  <Words>697</Words>
  <Application>Microsoft Macintosh PowerPoint</Application>
  <PresentationFormat>Grand écran</PresentationFormat>
  <Paragraphs>100</Paragraphs>
  <Slides>24</Slides>
  <Notes>3</Notes>
  <HiddenSlides>0</HiddenSlides>
  <MMClips>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24</vt:i4>
      </vt:variant>
    </vt:vector>
  </HeadingPairs>
  <TitlesOfParts>
    <vt:vector size="28" baseType="lpstr">
      <vt:lpstr>Arial</vt:lpstr>
      <vt:lpstr>Calibri</vt:lpstr>
      <vt:lpstr>Calibri Light</vt:lpstr>
      <vt:lpstr>Office Theme</vt:lpstr>
      <vt:lpstr>Evidence for a milli-parsec separation Supermassive Black Hole Binary with quasar microlensing</vt:lpstr>
      <vt:lpstr>Présentation PowerPoint</vt:lpstr>
      <vt:lpstr>Microlensing</vt:lpstr>
      <vt:lpstr>Slow microlensing in HE0435</vt:lpstr>
      <vt:lpstr>Présentation PowerPoint</vt:lpstr>
      <vt:lpstr>Présentation PowerPoint</vt:lpstr>
      <vt:lpstr>Présentation PowerPoint</vt:lpstr>
      <vt:lpstr>Présentation PowerPoint</vt:lpstr>
      <vt:lpstr>Présentation PowerPoint</vt:lpstr>
      <vt:lpstr>Origin of the periodic signal </vt:lpstr>
      <vt:lpstr>H0 : Binary microlenses</vt:lpstr>
      <vt:lpstr>H0 : Binary microlenses</vt:lpstr>
      <vt:lpstr>H0 : Binary microlenses</vt:lpstr>
      <vt:lpstr>H0 : Binary microlenses</vt:lpstr>
      <vt:lpstr>Présentation PowerPoint</vt:lpstr>
      <vt:lpstr>Long-term microlensing trend : </vt:lpstr>
      <vt:lpstr>H1 : Binary SMBH</vt:lpstr>
      <vt:lpstr>H1 : Binary SMBH</vt:lpstr>
      <vt:lpstr>Présentation PowerPoint</vt:lpstr>
      <vt:lpstr>H2 : relativistic “hotspot” in the accretion disk </vt:lpstr>
      <vt:lpstr>H2 : relativistic “hotspot” in the accretion disk </vt:lpstr>
      <vt:lpstr>Conclusion</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Utilisateur Microsoft Office</cp:lastModifiedBy>
  <cp:revision>135</cp:revision>
  <dcterms:created xsi:type="dcterms:W3CDTF">2022-04-01T09:45:06Z</dcterms:created>
  <dcterms:modified xsi:type="dcterms:W3CDTF">2022-10-03T09:34:24Z</dcterms:modified>
</cp:coreProperties>
</file>