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66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53C3EF-3B3B-496A-9DA1-E6A4EBEC6F75}">
  <a:tblStyle styleId="{DA53C3EF-3B3B-496A-9DA1-E6A4EBEC6F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7"/>
  </p:normalViewPr>
  <p:slideViewPr>
    <p:cSldViewPr snapToGrid="0" snapToObjects="1">
      <p:cViewPr varScale="1">
        <p:scale>
          <a:sx n="55" d="100"/>
          <a:sy n="55" d="100"/>
        </p:scale>
        <p:origin x="68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example of each. No attempt to be comprehensive.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1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Concave</a:t>
            </a:r>
            <a:r>
              <a:rPr lang="en-US" baseline="0" dirty="0" smtClean="0"/>
              <a:t> paraboloid </a:t>
            </a:r>
            <a:r>
              <a:rPr lang="en-US" baseline="0" smtClean="0"/>
              <a:t>+ ellipsoid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D1 andD2 are the same, can simplify. Also</a:t>
            </a:r>
            <a:r>
              <a:rPr lang="en-US" baseline="0" dirty="0" smtClean="0"/>
              <a:t> helps if they have no azimuthal dependence.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why calibration is hard: time variable;  beam</a:t>
            </a:r>
            <a:r>
              <a:rPr lang="en-US" baseline="0" dirty="0" smtClean="0"/>
              <a:t> not well enough known.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78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Front Photo Night">
  <p:cSld name="Cover - Front Photo Nigh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 descr="Ska_landscape_night_v1.jpg"/>
          <p:cNvPicPr preferRelativeResize="0"/>
          <p:nvPr/>
        </p:nvPicPr>
        <p:blipFill rotWithShape="1">
          <a:blip r:embed="rId2">
            <a:alphaModFix/>
          </a:blip>
          <a:srcRect l="10060" r="16890" b="114"/>
          <a:stretch/>
        </p:blipFill>
        <p:spPr>
          <a:xfrm>
            <a:off x="-1" y="2616301"/>
            <a:ext cx="24384003" cy="111141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0" y="0"/>
            <a:ext cx="24384000" cy="57912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/>
              </a:gs>
              <a:gs pos="100000">
                <a:srgbClr val="000000"/>
              </a:gs>
            </a:gsLst>
            <a:lin ang="162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Arial"/>
              <a:buNone/>
            </a:pPr>
            <a:endParaRPr sz="5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" name="Google Shape;20;p3" descr="skao_logo_whit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092" y="800447"/>
            <a:ext cx="5679866" cy="157410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912276" y="2976159"/>
            <a:ext cx="14145133" cy="18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2pPr>
            <a:lvl3pPr marL="1371600" lvl="2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3pPr>
            <a:lvl4pPr marL="1828800" lvl="3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4pPr>
            <a:lvl5pPr marL="2286000" lvl="4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8905367" y="6561516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  <a:defRPr sz="40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3"/>
          </p:nvPr>
        </p:nvSpPr>
        <p:spPr>
          <a:xfrm>
            <a:off x="8905367" y="7456269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22818090" y="13123469"/>
            <a:ext cx="1463100" cy="5952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spAutoFit/>
          </a:bodyPr>
          <a:lstStyle>
            <a:lvl1pPr lvl="0" algn="r">
              <a:buNone/>
              <a:defRPr sz="3200">
                <a:solidFill>
                  <a:schemeClr val="dk1"/>
                </a:solidFill>
              </a:defRPr>
            </a:lvl1pPr>
            <a:lvl2pPr lvl="1" algn="r">
              <a:buNone/>
              <a:defRPr sz="3200">
                <a:solidFill>
                  <a:schemeClr val="dk1"/>
                </a:solidFill>
              </a:defRPr>
            </a:lvl2pPr>
            <a:lvl3pPr lvl="2" algn="r">
              <a:buNone/>
              <a:defRPr sz="3200">
                <a:solidFill>
                  <a:schemeClr val="dk1"/>
                </a:solidFill>
              </a:defRPr>
            </a:lvl3pPr>
            <a:lvl4pPr lvl="3" algn="r">
              <a:buNone/>
              <a:defRPr sz="3200">
                <a:solidFill>
                  <a:schemeClr val="dk1"/>
                </a:solidFill>
              </a:defRPr>
            </a:lvl4pPr>
            <a:lvl5pPr lvl="4" algn="r">
              <a:buNone/>
              <a:defRPr sz="3200">
                <a:solidFill>
                  <a:schemeClr val="dk1"/>
                </a:solidFill>
              </a:defRPr>
            </a:lvl5pPr>
            <a:lvl6pPr lvl="5" algn="r">
              <a:buNone/>
              <a:defRPr sz="3200">
                <a:solidFill>
                  <a:schemeClr val="dk1"/>
                </a:solidFill>
              </a:defRPr>
            </a:lvl6pPr>
            <a:lvl7pPr lvl="6" algn="r">
              <a:buNone/>
              <a:defRPr sz="3200">
                <a:solidFill>
                  <a:schemeClr val="dk1"/>
                </a:solidFill>
              </a:defRPr>
            </a:lvl7pPr>
            <a:lvl8pPr lvl="7" algn="r">
              <a:buNone/>
              <a:defRPr sz="3200">
                <a:solidFill>
                  <a:schemeClr val="dk1"/>
                </a:solidFill>
              </a:defRPr>
            </a:lvl8pPr>
            <a:lvl9pPr lvl="8" algn="r">
              <a:buNone/>
              <a:defRPr sz="32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Front Photo Day">
  <p:cSld name="Cover - Front Photo Da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 descr="Image"/>
          <p:cNvPicPr preferRelativeResize="0"/>
          <p:nvPr/>
        </p:nvPicPr>
        <p:blipFill rotWithShape="1">
          <a:blip r:embed="rId2">
            <a:alphaModFix/>
          </a:blip>
          <a:srcRect l="13539" r="13547"/>
          <a:stretch/>
        </p:blipFill>
        <p:spPr>
          <a:xfrm>
            <a:off x="0" y="2605857"/>
            <a:ext cx="24384000" cy="111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912276" y="2976159"/>
            <a:ext cx="14145133" cy="18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2pPr>
            <a:lvl3pPr marL="1371600" lvl="2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3pPr>
            <a:lvl4pPr marL="1828800" lvl="3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4pPr>
            <a:lvl5pPr marL="2286000" lvl="4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8905367" y="6561516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  <a:defRPr sz="4000" b="0"/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3"/>
          </p:nvPr>
        </p:nvSpPr>
        <p:spPr>
          <a:xfrm>
            <a:off x="8905367" y="7456269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/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4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072" y="682101"/>
            <a:ext cx="5991906" cy="1810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22818090" y="12666269"/>
            <a:ext cx="1463100" cy="5952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spAutoFit/>
          </a:bodyPr>
          <a:lstStyle>
            <a:lvl1pPr lvl="0" algn="r">
              <a:buNone/>
              <a:defRPr sz="3200">
                <a:solidFill>
                  <a:schemeClr val="accent2"/>
                </a:solidFill>
              </a:defRPr>
            </a:lvl1pPr>
            <a:lvl2pPr lvl="1" algn="r">
              <a:buNone/>
              <a:defRPr sz="3200">
                <a:solidFill>
                  <a:schemeClr val="accent2"/>
                </a:solidFill>
              </a:defRPr>
            </a:lvl2pPr>
            <a:lvl3pPr lvl="2" algn="r">
              <a:buNone/>
              <a:defRPr sz="3200">
                <a:solidFill>
                  <a:schemeClr val="accent2"/>
                </a:solidFill>
              </a:defRPr>
            </a:lvl3pPr>
            <a:lvl4pPr lvl="3" algn="r">
              <a:buNone/>
              <a:defRPr sz="3200">
                <a:solidFill>
                  <a:schemeClr val="accent2"/>
                </a:solidFill>
              </a:defRPr>
            </a:lvl4pPr>
            <a:lvl5pPr lvl="4" algn="r">
              <a:buNone/>
              <a:defRPr sz="3200">
                <a:solidFill>
                  <a:schemeClr val="accent2"/>
                </a:solidFill>
              </a:defRPr>
            </a:lvl5pPr>
            <a:lvl6pPr lvl="5" algn="r">
              <a:buNone/>
              <a:defRPr sz="3200">
                <a:solidFill>
                  <a:schemeClr val="accent2"/>
                </a:solidFill>
              </a:defRPr>
            </a:lvl6pPr>
            <a:lvl7pPr lvl="6" algn="r">
              <a:buNone/>
              <a:defRPr sz="3200">
                <a:solidFill>
                  <a:schemeClr val="accent2"/>
                </a:solidFill>
              </a:defRPr>
            </a:lvl7pPr>
            <a:lvl8pPr lvl="7" algn="r">
              <a:buNone/>
              <a:defRPr sz="3200">
                <a:solidFill>
                  <a:schemeClr val="accent2"/>
                </a:solidFill>
              </a:defRPr>
            </a:lvl8pPr>
            <a:lvl9pPr lvl="8" algn="r">
              <a:buNone/>
              <a:defRPr sz="3200"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Front Gradient">
  <p:cSld name="Cover - Front Gradi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-26888" y="3020604"/>
            <a:ext cx="24437777" cy="10797638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4169">
                <a:srgbClr val="730368"/>
              </a:gs>
              <a:gs pos="95819">
                <a:srgbClr val="DF0569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Arial"/>
              <a:buNone/>
            </a:pPr>
            <a:endParaRPr sz="5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" name="Google Shape;36;p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37475" y="1460500"/>
            <a:ext cx="13716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/>
          <p:nvPr/>
        </p:nvSpPr>
        <p:spPr>
          <a:xfrm>
            <a:off x="0" y="0"/>
            <a:ext cx="24384001" cy="317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Arial"/>
              <a:buNone/>
            </a:pPr>
            <a:endParaRPr sz="5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" name="Google Shape;38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072" y="682101"/>
            <a:ext cx="5991906" cy="181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5206" y="3729970"/>
            <a:ext cx="11160539" cy="937890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261175" y="6368541"/>
            <a:ext cx="14145133" cy="18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1268084" y="8258215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>
                <a:solidFill>
                  <a:schemeClr val="dk1"/>
                </a:solidFill>
              </a:defRPr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1254266" y="9953898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  <a:defRPr sz="4000"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3"/>
          </p:nvPr>
        </p:nvSpPr>
        <p:spPr>
          <a:xfrm>
            <a:off x="1254266" y="10848651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22818090" y="12666269"/>
            <a:ext cx="1463100" cy="5952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spAutoFit/>
          </a:bodyPr>
          <a:lstStyle>
            <a:lvl1pPr lvl="0" algn="r">
              <a:buNone/>
              <a:defRPr sz="3200">
                <a:solidFill>
                  <a:schemeClr val="dk1"/>
                </a:solidFill>
              </a:defRPr>
            </a:lvl1pPr>
            <a:lvl2pPr lvl="1" algn="r">
              <a:buNone/>
              <a:defRPr sz="3200">
                <a:solidFill>
                  <a:schemeClr val="dk1"/>
                </a:solidFill>
              </a:defRPr>
            </a:lvl2pPr>
            <a:lvl3pPr lvl="2" algn="r">
              <a:buNone/>
              <a:defRPr sz="3200">
                <a:solidFill>
                  <a:schemeClr val="dk1"/>
                </a:solidFill>
              </a:defRPr>
            </a:lvl3pPr>
            <a:lvl4pPr lvl="3" algn="r">
              <a:buNone/>
              <a:defRPr sz="3200">
                <a:solidFill>
                  <a:schemeClr val="dk1"/>
                </a:solidFill>
              </a:defRPr>
            </a:lvl4pPr>
            <a:lvl5pPr lvl="4" algn="r">
              <a:buNone/>
              <a:defRPr sz="3200">
                <a:solidFill>
                  <a:schemeClr val="dk1"/>
                </a:solidFill>
              </a:defRPr>
            </a:lvl5pPr>
            <a:lvl6pPr lvl="5" algn="r">
              <a:buNone/>
              <a:defRPr sz="3200">
                <a:solidFill>
                  <a:schemeClr val="dk1"/>
                </a:solidFill>
              </a:defRPr>
            </a:lvl6pPr>
            <a:lvl7pPr lvl="6" algn="r">
              <a:buNone/>
              <a:defRPr sz="3200">
                <a:solidFill>
                  <a:schemeClr val="dk1"/>
                </a:solidFill>
              </a:defRPr>
            </a:lvl7pPr>
            <a:lvl8pPr lvl="7" algn="r">
              <a:buNone/>
              <a:defRPr sz="3200">
                <a:solidFill>
                  <a:schemeClr val="dk1"/>
                </a:solidFill>
              </a:defRPr>
            </a:lvl8pPr>
            <a:lvl9pPr lvl="8" algn="r">
              <a:buNone/>
              <a:defRPr sz="32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2 Up white - numbered">
  <p:cSld name="Photo - 2 Up white - numbered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>
            <a:spLocks noGrp="1"/>
          </p:cNvSpPr>
          <p:nvPr>
            <p:ph type="pic" idx="2"/>
          </p:nvPr>
        </p:nvSpPr>
        <p:spPr>
          <a:xfrm>
            <a:off x="13391425" y="6948150"/>
            <a:ext cx="10270800" cy="52008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7"/>
          <p:cNvSpPr>
            <a:spLocks noGrp="1"/>
          </p:cNvSpPr>
          <p:nvPr>
            <p:ph type="pic" idx="3"/>
          </p:nvPr>
        </p:nvSpPr>
        <p:spPr>
          <a:xfrm>
            <a:off x="13391425" y="312550"/>
            <a:ext cx="10270800" cy="52008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768074" y="2354788"/>
            <a:ext cx="11926700" cy="1024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609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>
                <a:solidFill>
                  <a:schemeClr val="accent2"/>
                </a:solidFill>
              </a:defRPr>
            </a:lvl1pPr>
            <a:lvl2pPr marL="914400" lvl="1" indent="-596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>
                <a:solidFill>
                  <a:schemeClr val="accent2"/>
                </a:solidFill>
              </a:defRPr>
            </a:lvl2pPr>
            <a:lvl3pPr marL="1371600" lvl="2" indent="-55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>
                <a:solidFill>
                  <a:schemeClr val="accent2"/>
                </a:solidFill>
              </a:defRPr>
            </a:lvl3pPr>
            <a:lvl4pPr marL="1828800" lvl="3" indent="-5080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>
                <a:solidFill>
                  <a:schemeClr val="accent2"/>
                </a:solidFill>
              </a:defRPr>
            </a:lvl4pPr>
            <a:lvl5pPr marL="2286000" lvl="4" indent="-431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>
                <a:solidFill>
                  <a:schemeClr val="accent2"/>
                </a:solidFill>
              </a:defRPr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11932774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4"/>
          </p:nvPr>
        </p:nvSpPr>
        <p:spPr>
          <a:xfrm>
            <a:off x="13403492" y="5539431"/>
            <a:ext cx="10270896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5"/>
          </p:nvPr>
        </p:nvSpPr>
        <p:spPr>
          <a:xfrm>
            <a:off x="13403492" y="12143080"/>
            <a:ext cx="10270896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2 Across white - numbered">
  <p:cSld name="Photo - 2 Across white - numbered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>
            <a:spLocks noGrp="1"/>
          </p:cNvSpPr>
          <p:nvPr>
            <p:ph type="pic" idx="2"/>
          </p:nvPr>
        </p:nvSpPr>
        <p:spPr>
          <a:xfrm>
            <a:off x="757325" y="2344100"/>
            <a:ext cx="11175900" cy="78333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"/>
          <p:cNvSpPr>
            <a:spLocks noGrp="1"/>
          </p:cNvSpPr>
          <p:nvPr>
            <p:ph type="pic" idx="3"/>
          </p:nvPr>
        </p:nvSpPr>
        <p:spPr>
          <a:xfrm>
            <a:off x="12537950" y="2356125"/>
            <a:ext cx="11175900" cy="78225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762000" y="10603291"/>
            <a:ext cx="11176000" cy="151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4"/>
          </p:nvPr>
        </p:nvSpPr>
        <p:spPr>
          <a:xfrm>
            <a:off x="12548944" y="10603291"/>
            <a:ext cx="11176000" cy="151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0869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2 Up white">
  <p:cSld name="TITLE_AND_BODY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288022" y="4386720"/>
            <a:ext cx="23386652" cy="779555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2"/>
          <p:cNvSpPr>
            <a:spLocks noGrp="1"/>
          </p:cNvSpPr>
          <p:nvPr>
            <p:ph type="pic" idx="3"/>
          </p:nvPr>
        </p:nvSpPr>
        <p:spPr>
          <a:xfrm>
            <a:off x="13409567" y="-1639795"/>
            <a:ext cx="23814194" cy="7938064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23371620" y="13210720"/>
            <a:ext cx="437258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938849" cy="258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7000"/>
              <a:buFont typeface="Verdana"/>
              <a:buNone/>
              <a:defRPr sz="7000"/>
            </a:lvl1pPr>
            <a:lvl2pPr marL="914400" lvl="1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2pPr>
            <a:lvl3pPr marL="1371600" lvl="2" indent="-322325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3pPr>
            <a:lvl4pPr marL="1828800" lvl="3" indent="-322325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4pPr>
            <a:lvl5pPr marL="2286000" lvl="4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5pPr>
            <a:lvl6pPr marL="2743200" lvl="5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4"/>
          </p:nvPr>
        </p:nvSpPr>
        <p:spPr>
          <a:xfrm>
            <a:off x="762000" y="3576993"/>
            <a:ext cx="11936666" cy="746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43688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50869"/>
              </a:buClr>
              <a:buSzPts val="3280"/>
              <a:buFont typeface="Verdana"/>
              <a:buChar char="•"/>
              <a:defRPr sz="4000"/>
            </a:lvl1pPr>
            <a:lvl2pPr marL="914400" lvl="1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2pPr>
            <a:lvl3pPr marL="1371600" lvl="2" indent="-322325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3pPr>
            <a:lvl4pPr marL="1828800" lvl="3" indent="-322325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4pPr>
            <a:lvl5pPr marL="2286000" lvl="4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5pPr>
            <a:lvl6pPr marL="2743200" lvl="5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5"/>
          </p:nvPr>
        </p:nvSpPr>
        <p:spPr>
          <a:xfrm>
            <a:off x="13462000" y="5962361"/>
            <a:ext cx="10160000" cy="104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marL="914400" lvl="1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2pPr>
            <a:lvl3pPr marL="1371600" lvl="2" indent="-322325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3pPr>
            <a:lvl4pPr marL="1828800" lvl="3" indent="-322325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4pPr>
            <a:lvl5pPr marL="2286000" lvl="4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5pPr>
            <a:lvl6pPr marL="2743200" lvl="5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6"/>
          </p:nvPr>
        </p:nvSpPr>
        <p:spPr>
          <a:xfrm>
            <a:off x="13462000" y="12143080"/>
            <a:ext cx="10160000" cy="104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000"/>
              <a:buFont typeface="Verdana"/>
              <a:buNone/>
              <a:defRPr sz="2000">
                <a:solidFill>
                  <a:srgbClr val="535353"/>
                </a:solidFill>
              </a:defRPr>
            </a:lvl1pPr>
            <a:lvl2pPr marL="914400" lvl="1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2pPr>
            <a:lvl3pPr marL="1371600" lvl="2" indent="-322325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3pPr>
            <a:lvl4pPr marL="1828800" lvl="3" indent="-322325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4pPr>
            <a:lvl5pPr marL="2286000" lvl="4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5pPr>
            <a:lvl6pPr marL="2743200" lvl="5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KAO v2 Title &amp; Bullets - White - numbered">
  <p:cSld name="SKAO v2 Title &amp; Bullets - White - numbered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860552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768074" y="2354788"/>
            <a:ext cx="22860552" cy="101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609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/>
            </a:lvl1pPr>
            <a:lvl2pPr marL="914400" lvl="1" indent="-596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/>
            </a:lvl2pPr>
            <a:lvl3pPr marL="1371600" lvl="2" indent="-55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/>
            </a:lvl3pPr>
            <a:lvl4pPr marL="1828800" lvl="3" indent="-5080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/>
            </a:lvl4pPr>
            <a:lvl5pPr marL="2286000" lvl="4" indent="-431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96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17221200" y="12601861"/>
            <a:ext cx="5795819" cy="73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91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-1" y="13087348"/>
            <a:ext cx="24384001" cy="633184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Arial"/>
              <a:buNone/>
            </a:pPr>
            <a:endParaRPr sz="5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3241000" y="13207998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1625084" y="13068300"/>
            <a:ext cx="24384001" cy="0"/>
          </a:xfrm>
          <a:prstGeom prst="straightConnector1">
            <a:avLst/>
          </a:prstGeom>
          <a:noFill/>
          <a:ln w="12700" cap="flat" cmpd="sng">
            <a:solidFill>
              <a:srgbClr val="FFFFFF">
                <a:alpha val="4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0" name="Google Shape;10;p1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3796" y="12547599"/>
            <a:ext cx="1041401" cy="10414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20620944" y="13201650"/>
            <a:ext cx="2550834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r>
              <a:rPr lang="en-GB"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Slide  /</a:t>
            </a: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499" cy="8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60960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 sz="6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5969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55880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5080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561847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8" r:id="rId6"/>
    <p:sldLayoutId id="2147483661" r:id="rId7"/>
    <p:sldLayoutId id="214748366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8912276" y="2976159"/>
            <a:ext cx="14145133" cy="18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Verdana"/>
              <a:buNone/>
            </a:pPr>
            <a:r>
              <a:rPr lang="en-GB" dirty="0" smtClean="0"/>
              <a:t>SKA MID: Technical Challenges</a:t>
            </a:r>
            <a:endParaRPr dirty="0"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2"/>
          </p:nvPr>
        </p:nvSpPr>
        <p:spPr>
          <a:xfrm>
            <a:off x="8905367" y="6561516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</a:pPr>
            <a:r>
              <a:rPr lang="en-GB" dirty="0" smtClean="0"/>
              <a:t>Robert Laing</a:t>
            </a:r>
            <a:endParaRPr dirty="0"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3"/>
          </p:nvPr>
        </p:nvSpPr>
        <p:spPr>
          <a:xfrm>
            <a:off x="8905367" y="7456269"/>
            <a:ext cx="14145133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Verdana"/>
              <a:buNone/>
            </a:pPr>
            <a:r>
              <a:rPr lang="en-GB" dirty="0" smtClean="0"/>
              <a:t>MASUM - May 10 2022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where the L1 Requirements come from: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Blind pointing &lt;9, 18, 36 </a:t>
            </a:r>
            <a:r>
              <a:rPr lang="en-US" dirty="0" err="1" smtClean="0"/>
              <a:t>arcsec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r>
              <a:rPr lang="en-US" dirty="0" smtClean="0"/>
              <a:t> (precision, standard degraded conditions)</a:t>
            </a:r>
          </a:p>
          <a:p>
            <a:r>
              <a:rPr lang="en-US" dirty="0" smtClean="0"/>
              <a:t>Relative pointing </a:t>
            </a:r>
            <a:r>
              <a:rPr lang="en-US" dirty="0"/>
              <a:t>(10</a:t>
            </a:r>
            <a:r>
              <a:rPr lang="en-US" baseline="30000" dirty="0"/>
              <a:t>o</a:t>
            </a:r>
            <a:r>
              <a:rPr lang="en-US" dirty="0"/>
              <a:t> separation) </a:t>
            </a:r>
            <a:r>
              <a:rPr lang="en-US" dirty="0" smtClean="0"/>
              <a:t>&lt;1.3, 2.6, 5.2 </a:t>
            </a:r>
            <a:r>
              <a:rPr lang="en-US" dirty="0" err="1" smtClean="0"/>
              <a:t>arcsec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endParaRPr lang="en-US" dirty="0" smtClean="0"/>
          </a:p>
          <a:p>
            <a:r>
              <a:rPr lang="en-US" dirty="0" smtClean="0"/>
              <a:t>Tracking  &lt;2.3, 4.6, 9.2 </a:t>
            </a:r>
            <a:r>
              <a:rPr lang="en-US" dirty="0" err="1" smtClean="0"/>
              <a:t>arcsec</a:t>
            </a:r>
            <a:r>
              <a:rPr lang="en-US" dirty="0" smtClean="0"/>
              <a:t> </a:t>
            </a:r>
            <a:r>
              <a:rPr lang="en-US" dirty="0" err="1" smtClean="0"/>
              <a:t>rms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These specifications can easily be met by </a:t>
            </a:r>
            <a:r>
              <a:rPr lang="en-US" dirty="0" err="1" smtClean="0">
                <a:solidFill>
                  <a:srgbClr val="FF0000"/>
                </a:solidFill>
              </a:rPr>
              <a:t>Cassegrain</a:t>
            </a:r>
            <a:r>
              <a:rPr lang="en-US" dirty="0" smtClean="0">
                <a:solidFill>
                  <a:srgbClr val="FF0000"/>
                </a:solidFill>
              </a:rPr>
              <a:t>, CFRP  antennas designed for mm wavelengths (ALMA): the challenge is to achieve them with a steel, offset Gregorian design at much lower cost.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→ </a:t>
            </a:r>
            <a:r>
              <a:rPr lang="en-US" dirty="0" err="1" smtClean="0">
                <a:solidFill>
                  <a:schemeClr val="bg1"/>
                </a:solidFill>
              </a:rPr>
              <a:t>Ockert’s</a:t>
            </a:r>
            <a:r>
              <a:rPr lang="en-US" dirty="0" smtClean="0">
                <a:solidFill>
                  <a:schemeClr val="bg1"/>
                </a:solidFill>
              </a:rPr>
              <a:t> talk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28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different?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Satellite Mega-constellations </a:t>
            </a:r>
          </a:p>
          <a:p>
            <a:r>
              <a:rPr lang="en-US" dirty="0" smtClean="0"/>
              <a:t>(slides from Federico di </a:t>
            </a:r>
            <a:r>
              <a:rPr lang="en-US" dirty="0" err="1" smtClean="0"/>
              <a:t>Vruno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6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Mega-Constellations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Low Earth Orbit</a:t>
            </a:r>
          </a:p>
          <a:p>
            <a:pPr lvl="1"/>
            <a:r>
              <a:rPr lang="en-US" dirty="0" smtClean="0"/>
              <a:t>Very large number of satellites</a:t>
            </a:r>
          </a:p>
          <a:p>
            <a:pPr lvl="1"/>
            <a:r>
              <a:rPr lang="en-US" dirty="0" err="1" smtClean="0"/>
              <a:t>Starlink</a:t>
            </a:r>
            <a:r>
              <a:rPr lang="en-US" dirty="0" smtClean="0"/>
              <a:t>, </a:t>
            </a:r>
            <a:r>
              <a:rPr lang="en-US" dirty="0" err="1" smtClean="0"/>
              <a:t>OneWeb</a:t>
            </a:r>
            <a:r>
              <a:rPr lang="en-US" dirty="0" smtClean="0"/>
              <a:t>,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Allocated frequency range in Band 5b</a:t>
            </a:r>
          </a:p>
          <a:p>
            <a:pPr lvl="1"/>
            <a:r>
              <a:rPr lang="en-US" dirty="0" smtClean="0"/>
              <a:t>10.7- 12.75 GHz: </a:t>
            </a:r>
            <a:r>
              <a:rPr lang="en-US" dirty="0" smtClean="0">
                <a:solidFill>
                  <a:srgbClr val="FF0000"/>
                </a:solidFill>
              </a:rPr>
              <a:t>large fraction of the band (8.3-15.4 G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z)</a:t>
            </a:r>
            <a:endParaRPr lang="en-US" dirty="0" smtClean="0"/>
          </a:p>
          <a:p>
            <a:r>
              <a:rPr lang="en-US" dirty="0" smtClean="0"/>
              <a:t>Impacts on radio astronomy</a:t>
            </a:r>
          </a:p>
          <a:p>
            <a:pPr lvl="1"/>
            <a:r>
              <a:rPr lang="en-US" dirty="0" smtClean="0"/>
              <a:t>I: High power into analogue/digital signal chain </a:t>
            </a:r>
          </a:p>
          <a:p>
            <a:pPr lvl="1"/>
            <a:r>
              <a:rPr lang="en-US" dirty="0" smtClean="0"/>
              <a:t>II: RFI in wide-band observations (line and continuum)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9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13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718"/>
            <a:ext cx="24172986" cy="13634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234" y="8768862"/>
            <a:ext cx="8378074" cy="4198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8850" y="11915775"/>
            <a:ext cx="11660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Need </a:t>
            </a:r>
            <a:r>
              <a:rPr lang="en-US" sz="4800" dirty="0" smtClean="0">
                <a:solidFill>
                  <a:srgbClr val="FF0000"/>
                </a:solidFill>
              </a:rPr>
              <a:t>increased dynamic </a:t>
            </a:r>
            <a:r>
              <a:rPr lang="en-US" sz="4800" dirty="0" smtClean="0">
                <a:solidFill>
                  <a:srgbClr val="FF0000"/>
                </a:solidFill>
              </a:rPr>
              <a:t>range in digitizer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27277" y="4269398"/>
            <a:ext cx="3174023" cy="844062"/>
          </a:xfrm>
          <a:prstGeom prst="rect">
            <a:avLst/>
          </a:prstGeom>
          <a:noFill/>
          <a:ln w="1047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98202" y="9755797"/>
            <a:ext cx="9146198" cy="1098637"/>
          </a:xfrm>
          <a:prstGeom prst="rect">
            <a:avLst/>
          </a:prstGeom>
          <a:noFill/>
          <a:ln w="1047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200077" y="1383323"/>
            <a:ext cx="3031148" cy="844062"/>
          </a:xfrm>
          <a:prstGeom prst="rect">
            <a:avLst/>
          </a:prstGeom>
          <a:noFill/>
          <a:ln w="1047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5477" y="257908"/>
            <a:ext cx="1453661" cy="11254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itigation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Satellite RFI is not </a:t>
            </a:r>
            <a:r>
              <a:rPr lang="en-US" dirty="0"/>
              <a:t>a new situation for radio astronomy:</a:t>
            </a:r>
          </a:p>
          <a:p>
            <a:pPr lvl="1"/>
            <a:r>
              <a:rPr lang="en-US" dirty="0"/>
              <a:t>Satellite </a:t>
            </a:r>
            <a:r>
              <a:rPr lang="en-US" dirty="0" smtClean="0"/>
              <a:t>prediction/avoidance</a:t>
            </a:r>
          </a:p>
          <a:p>
            <a:pPr lvl="1"/>
            <a:r>
              <a:rPr lang="en-US" dirty="0"/>
              <a:t>On- and off-line processing</a:t>
            </a:r>
          </a:p>
          <a:p>
            <a:pPr lvl="1"/>
            <a:r>
              <a:rPr lang="en-US" dirty="0"/>
              <a:t>Interferometers less vulnerable</a:t>
            </a:r>
          </a:p>
          <a:p>
            <a:r>
              <a:rPr lang="en-US" dirty="0"/>
              <a:t>Regulation</a:t>
            </a:r>
          </a:p>
          <a:p>
            <a:pPr lvl="1"/>
            <a:r>
              <a:rPr lang="en-US" dirty="0"/>
              <a:t>No direct satellite downlinks within a defined radius of observatory (Germany, Spain)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845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1: Prediction </a:t>
            </a:r>
            <a:r>
              <a:rPr lang="mr-IN" dirty="0"/>
              <a:t>–</a:t>
            </a:r>
            <a:r>
              <a:rPr lang="en-US" dirty="0"/>
              <a:t> needs accurate orbital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4" y="2249408"/>
            <a:ext cx="24247316" cy="1013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74" y="495415"/>
            <a:ext cx="22860552" cy="1897955"/>
          </a:xfrm>
        </p:spPr>
        <p:txBody>
          <a:bodyPr/>
          <a:lstStyle/>
          <a:p>
            <a:r>
              <a:rPr lang="en-US" dirty="0" smtClean="0"/>
              <a:t>Mitigation 2: Flagging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185" y="2354788"/>
            <a:ext cx="22620441" cy="707897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Incoherent </a:t>
            </a:r>
            <a:r>
              <a:rPr lang="en-US" dirty="0" smtClean="0"/>
              <a:t>RFI</a:t>
            </a:r>
          </a:p>
          <a:p>
            <a:pPr lvl="1"/>
            <a:r>
              <a:rPr lang="en-US" dirty="0"/>
              <a:t>Increases system temperature</a:t>
            </a:r>
          </a:p>
          <a:p>
            <a:pPr lvl="1"/>
            <a:r>
              <a:rPr lang="en-US" dirty="0"/>
              <a:t>Lower effective bandwidth and sensitivity</a:t>
            </a:r>
          </a:p>
          <a:p>
            <a:r>
              <a:rPr lang="en-US" dirty="0"/>
              <a:t>Coherent RFI</a:t>
            </a:r>
          </a:p>
          <a:p>
            <a:pPr lvl="1"/>
            <a:r>
              <a:rPr lang="en-US" dirty="0"/>
              <a:t>Persists after correlation </a:t>
            </a:r>
          </a:p>
          <a:p>
            <a:pPr lvl="1"/>
            <a:r>
              <a:rPr lang="en-US" dirty="0"/>
              <a:t>Imaging artefacts</a:t>
            </a:r>
          </a:p>
          <a:p>
            <a:pPr lvl="1"/>
            <a:r>
              <a:rPr lang="en-US" dirty="0"/>
              <a:t>Mitigate with algorithms like </a:t>
            </a:r>
            <a:r>
              <a:rPr lang="en-US" dirty="0" err="1"/>
              <a:t>AOFlagger</a:t>
            </a:r>
            <a:r>
              <a:rPr lang="en-US" dirty="0"/>
              <a:t> (sum-threshold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16</a:t>
            </a:fld>
            <a:endParaRPr lang="uk-UA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/>
          <a:srcRect b="51682"/>
          <a:stretch/>
        </p:blipFill>
        <p:spPr>
          <a:xfrm>
            <a:off x="16794933" y="8493205"/>
            <a:ext cx="7589067" cy="413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931" y="495415"/>
            <a:ext cx="8138069" cy="544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3: </a:t>
            </a:r>
            <a:r>
              <a:rPr lang="en-US" dirty="0" err="1" smtClean="0"/>
              <a:t>Decoherence</a:t>
            </a:r>
            <a:r>
              <a:rPr lang="en-US" dirty="0" smtClean="0"/>
              <a:t> on long baselines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17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1"/>
          <a:stretch/>
        </p:blipFill>
        <p:spPr>
          <a:xfrm>
            <a:off x="0" y="1828800"/>
            <a:ext cx="23915077" cy="111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9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74" y="329586"/>
            <a:ext cx="22860552" cy="1897955"/>
          </a:xfrm>
        </p:spPr>
        <p:txBody>
          <a:bodyPr/>
          <a:lstStyle/>
          <a:p>
            <a:r>
              <a:rPr lang="en-US" dirty="0" smtClean="0"/>
              <a:t>Mitigation 4: Keep-out Areas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18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4" y="2227542"/>
            <a:ext cx="20316013" cy="1037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into receivers with a keep-out zone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19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" b="10092"/>
          <a:stretch/>
        </p:blipFill>
        <p:spPr>
          <a:xfrm>
            <a:off x="1600200" y="1714500"/>
            <a:ext cx="22458679" cy="110877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28850" y="1714500"/>
            <a:ext cx="11944350" cy="12287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514402" y="2840648"/>
            <a:ext cx="3031148" cy="844062"/>
          </a:xfrm>
          <a:prstGeom prst="rect">
            <a:avLst/>
          </a:prstGeom>
          <a:noFill/>
          <a:ln w="1047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22910" y="11739042"/>
            <a:ext cx="1406769" cy="844062"/>
          </a:xfrm>
          <a:prstGeom prst="rect">
            <a:avLst/>
          </a:prstGeom>
          <a:noFill/>
          <a:ln w="1047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32935" y="6188319"/>
            <a:ext cx="1406769" cy="844062"/>
          </a:xfrm>
          <a:prstGeom prst="rect">
            <a:avLst/>
          </a:prstGeom>
          <a:noFill/>
          <a:ln w="1047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Design Baseline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 analysis and performance (test and simulation): </a:t>
            </a:r>
            <a:r>
              <a:rPr lang="en-US" b="1" dirty="0" smtClean="0"/>
              <a:t>what doesn’t work (yet)?</a:t>
            </a:r>
          </a:p>
          <a:p>
            <a:r>
              <a:rPr lang="en-US" dirty="0" smtClean="0"/>
              <a:t>Has the external environment changed: </a:t>
            </a:r>
            <a:r>
              <a:rPr lang="en-US" b="1" dirty="0" smtClean="0"/>
              <a:t>what’s different?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6869721" y="9636369"/>
            <a:ext cx="82381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One example of each</a:t>
            </a:r>
            <a:endParaRPr lang="en-US" sz="6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57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doesn’t work (yet)?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Dish pointing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Interferometry with Dish Arrays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Resolution (rad) ≈ </a:t>
            </a:r>
            <a:r>
              <a:rPr lang="en-US" dirty="0" err="1" smtClean="0"/>
              <a:t>λ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max</a:t>
            </a:r>
            <a:r>
              <a:rPr lang="en-US" baseline="-25000" dirty="0" smtClean="0"/>
              <a:t>   </a:t>
            </a:r>
            <a:r>
              <a:rPr lang="en-US" dirty="0" smtClean="0"/>
              <a:t>(</a:t>
            </a:r>
            <a:r>
              <a:rPr lang="en-US" dirty="0" err="1" smtClean="0"/>
              <a:t>λ</a:t>
            </a:r>
            <a:r>
              <a:rPr lang="en-US" dirty="0" smtClean="0"/>
              <a:t> = wavelength,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max</a:t>
            </a:r>
            <a:r>
              <a:rPr lang="en-US" baseline="-25000" dirty="0" smtClean="0"/>
              <a:t> </a:t>
            </a:r>
            <a:r>
              <a:rPr lang="en-US" dirty="0" smtClean="0"/>
              <a:t>= maximum baseline)</a:t>
            </a:r>
            <a:endParaRPr lang="en-US" baseline="-25000" dirty="0" smtClean="0"/>
          </a:p>
          <a:p>
            <a:r>
              <a:rPr lang="en-US" dirty="0" smtClean="0"/>
              <a:t>Field of view (rad) </a:t>
            </a:r>
            <a:r>
              <a:rPr lang="en-US" dirty="0"/>
              <a:t>≈ </a:t>
            </a:r>
            <a:r>
              <a:rPr lang="en-US" dirty="0" err="1" smtClean="0"/>
              <a:t>λ</a:t>
            </a:r>
            <a:r>
              <a:rPr lang="en-US" dirty="0" smtClean="0"/>
              <a:t>/D (D = dish diameter)</a:t>
            </a:r>
          </a:p>
          <a:p>
            <a:r>
              <a:rPr lang="en-US" dirty="0" smtClean="0"/>
              <a:t>Largest scale of structure </a:t>
            </a:r>
            <a:r>
              <a:rPr lang="en-US" dirty="0"/>
              <a:t>≈ </a:t>
            </a:r>
            <a:r>
              <a:rPr lang="en-US" dirty="0" err="1" smtClean="0"/>
              <a:t>λ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baseline="-25000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d</a:t>
            </a:r>
            <a:r>
              <a:rPr lang="en-US" baseline="-25000" dirty="0" err="1" smtClean="0"/>
              <a:t>min</a:t>
            </a:r>
            <a:r>
              <a:rPr lang="en-US" baseline="-25000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minimum baseline; slightly larger than D)</a:t>
            </a:r>
            <a:endParaRPr lang="en-US" baseline="-25000" dirty="0" smtClean="0"/>
          </a:p>
          <a:p>
            <a:r>
              <a:rPr lang="en-US" dirty="0" smtClean="0"/>
              <a:t>Noise level ∝ D</a:t>
            </a:r>
            <a:r>
              <a:rPr lang="en-US" baseline="30000" dirty="0" smtClean="0"/>
              <a:t>-2</a:t>
            </a:r>
            <a:r>
              <a:rPr lang="en-US" dirty="0" smtClean="0"/>
              <a:t>[N(N-1)</a:t>
            </a:r>
            <a:r>
              <a:rPr lang="en-US" dirty="0" err="1" smtClean="0"/>
              <a:t>ΔνΔt</a:t>
            </a:r>
            <a:r>
              <a:rPr lang="en-US" dirty="0" smtClean="0"/>
              <a:t>]</a:t>
            </a:r>
            <a:r>
              <a:rPr lang="en-US" baseline="30000" dirty="0" smtClean="0"/>
              <a:t>-1/2 </a:t>
            </a:r>
            <a:r>
              <a:rPr lang="en-US" dirty="0" smtClean="0"/>
              <a:t>(N = number of dishes,</a:t>
            </a:r>
            <a:r>
              <a:rPr lang="en-US" dirty="0"/>
              <a:t> </a:t>
            </a:r>
            <a:r>
              <a:rPr lang="en-US" dirty="0" err="1" smtClean="0"/>
              <a:t>Δν</a:t>
            </a:r>
            <a:r>
              <a:rPr lang="en-US" dirty="0" smtClean="0"/>
              <a:t> = bandwidth, </a:t>
            </a:r>
            <a:r>
              <a:rPr lang="en-US" dirty="0" err="1" smtClean="0"/>
              <a:t>Δt</a:t>
            </a:r>
            <a:r>
              <a:rPr lang="en-US" dirty="0" smtClean="0"/>
              <a:t> = observing time) </a:t>
            </a:r>
            <a:endParaRPr lang="en-US" baseline="30000" dirty="0" smtClean="0"/>
          </a:p>
          <a:p>
            <a:r>
              <a:rPr lang="en-US" dirty="0" smtClean="0"/>
              <a:t>Image fidelity increases with the number of baselines, N(N-1)/2.</a:t>
            </a:r>
            <a:endParaRPr lang="en-US" dirty="0"/>
          </a:p>
          <a:p>
            <a:r>
              <a:rPr lang="en-US" dirty="0" err="1" smtClean="0"/>
              <a:t>Optimisation</a:t>
            </a:r>
            <a:r>
              <a:rPr lang="en-US" dirty="0" smtClean="0"/>
              <a:t> of performance and cost → N = 197, D = 15 m, </a:t>
            </a:r>
            <a:r>
              <a:rPr lang="en-US" dirty="0" err="1"/>
              <a:t>d</a:t>
            </a:r>
            <a:r>
              <a:rPr lang="en-US" baseline="-25000" dirty="0" err="1"/>
              <a:t>max</a:t>
            </a:r>
            <a:r>
              <a:rPr lang="en-US" baseline="-25000" dirty="0"/>
              <a:t> </a:t>
            </a:r>
            <a:r>
              <a:rPr lang="en-US" dirty="0" smtClean="0"/>
              <a:t>= 150 km</a:t>
            </a:r>
          </a:p>
          <a:p>
            <a:r>
              <a:rPr lang="en-US" dirty="0"/>
              <a:t>W</a:t>
            </a:r>
            <a:r>
              <a:rPr lang="en-US" dirty="0" smtClean="0"/>
              <a:t>e have to point the dishes to a small fraction of </a:t>
            </a:r>
            <a:r>
              <a:rPr lang="en-US" dirty="0" err="1" smtClean="0"/>
              <a:t>λ</a:t>
            </a:r>
            <a:r>
              <a:rPr lang="en-US" dirty="0" smtClean="0"/>
              <a:t>/D.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48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Offset Gregorian Optics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Pro: </a:t>
            </a:r>
          </a:p>
          <a:p>
            <a:pPr lvl="1"/>
            <a:r>
              <a:rPr lang="en-US" dirty="0" smtClean="0"/>
              <a:t>Unblocked aperture </a:t>
            </a:r>
          </a:p>
          <a:p>
            <a:pPr lvl="2"/>
            <a:r>
              <a:rPr lang="en-US" dirty="0" smtClean="0"/>
              <a:t>Smooth, azimuthally symmetric beam</a:t>
            </a:r>
          </a:p>
          <a:p>
            <a:pPr lvl="2"/>
            <a:r>
              <a:rPr lang="en-US" dirty="0" smtClean="0"/>
              <a:t>Low scattering and spillover noise</a:t>
            </a:r>
          </a:p>
          <a:p>
            <a:pPr lvl="1"/>
            <a:r>
              <a:rPr lang="en-US" dirty="0" smtClean="0"/>
              <a:t>High efficiency</a:t>
            </a:r>
          </a:p>
          <a:p>
            <a:pPr lvl="1"/>
            <a:r>
              <a:rPr lang="en-US" dirty="0" smtClean="0"/>
              <a:t>Space at the focus for multiple receiver bands</a:t>
            </a:r>
          </a:p>
          <a:p>
            <a:r>
              <a:rPr lang="en-US" dirty="0" smtClean="0"/>
              <a:t>Con:</a:t>
            </a:r>
          </a:p>
          <a:p>
            <a:pPr lvl="1"/>
            <a:r>
              <a:rPr lang="en-US" dirty="0" smtClean="0"/>
              <a:t>Not as stiff as classical </a:t>
            </a:r>
            <a:r>
              <a:rPr lang="en-US" dirty="0" err="1" smtClean="0"/>
              <a:t>Cassegrain</a:t>
            </a:r>
            <a:r>
              <a:rPr lang="en-US" dirty="0" smtClean="0"/>
              <a:t> design</a:t>
            </a:r>
          </a:p>
          <a:p>
            <a:pPr lvl="1"/>
            <a:r>
              <a:rPr lang="en-US" dirty="0" smtClean="0"/>
              <a:t>Harder to maintain pointing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5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375" y="-1"/>
            <a:ext cx="9031625" cy="6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5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good pointing?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We want to map the sky brightness I(</a:t>
            </a:r>
            <a:r>
              <a:rPr lang="en-US" dirty="0" err="1" smtClean="0"/>
              <a:t>l,m</a:t>
            </a:r>
            <a:r>
              <a:rPr lang="en-US" dirty="0" smtClean="0"/>
              <a:t>) 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where </a:t>
            </a:r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l 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and m represent direction on the </a:t>
            </a:r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sky </a:t>
            </a:r>
            <a:endParaRPr lang="en-US" dirty="0" smtClean="0"/>
          </a:p>
          <a:p>
            <a:r>
              <a:rPr lang="en-US" dirty="0" smtClean="0"/>
              <a:t>A perfect interferometer between dishes 1 and 2 measures the visibility </a:t>
            </a:r>
          </a:p>
          <a:p>
            <a:pPr marL="0" indent="0">
              <a:buNone/>
            </a:pPr>
            <a:r>
              <a:rPr lang="en-US" altLang="x-none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V(</a:t>
            </a:r>
            <a:r>
              <a:rPr lang="en-US" altLang="x-none" dirty="0" err="1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u,v</a:t>
            </a:r>
            <a:r>
              <a:rPr lang="en-US" altLang="x-none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) = ∫∫</a:t>
            </a:r>
            <a:r>
              <a:rPr lang="en-US" altLang="x-none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I(</a:t>
            </a:r>
            <a:r>
              <a:rPr lang="en-US" altLang="x-none" dirty="0" err="1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l,m</a:t>
            </a:r>
            <a:r>
              <a:rPr lang="en-US" altLang="x-none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) </a:t>
            </a:r>
            <a:r>
              <a:rPr lang="en-US" altLang="x-none" dirty="0" err="1">
                <a:solidFill>
                  <a:srgbClr val="0070C0"/>
                </a:solidFill>
                <a:ea typeface="Times New Roman" charset="0"/>
                <a:cs typeface="Times New Roman" charset="0"/>
              </a:rPr>
              <a:t>exp</a:t>
            </a:r>
            <a:r>
              <a:rPr lang="en-US" altLang="x-none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[-2π</a:t>
            </a:r>
            <a:r>
              <a:rPr lang="en-US" altLang="x-none" dirty="0" err="1">
                <a:solidFill>
                  <a:srgbClr val="0070C0"/>
                </a:solidFill>
                <a:ea typeface="Times New Roman" charset="0"/>
                <a:cs typeface="Times New Roman" charset="0"/>
              </a:rPr>
              <a:t>i</a:t>
            </a:r>
            <a:r>
              <a:rPr lang="en-US" altLang="x-none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altLang="x-none" dirty="0" err="1">
                <a:solidFill>
                  <a:srgbClr val="0070C0"/>
                </a:solidFill>
                <a:ea typeface="Times New Roman" charset="0"/>
                <a:cs typeface="Times New Roman" charset="0"/>
              </a:rPr>
              <a:t>ul+vm</a:t>
            </a:r>
            <a:r>
              <a:rPr lang="en-US" altLang="x-none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)] dl </a:t>
            </a:r>
            <a:r>
              <a:rPr lang="en-US" altLang="x-none" dirty="0" err="1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dm</a:t>
            </a:r>
            <a:endParaRPr lang="en-US" altLang="x-none" dirty="0" smtClean="0">
              <a:solidFill>
                <a:srgbClr val="0070C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(u, v are the baseline coordinates).</a:t>
            </a:r>
          </a:p>
          <a:p>
            <a:pPr marL="857250" indent="-857250"/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In practice, we need to include the response of the interferometer element (dish), so we end up measuring </a:t>
            </a:r>
          </a:p>
          <a:p>
            <a:pPr marL="0" indent="0">
              <a:buNone/>
            </a:pPr>
            <a:r>
              <a:rPr lang="en-US" altLang="x-none" dirty="0" smtClean="0">
                <a:solidFill>
                  <a:srgbClr val="0070C0"/>
                </a:solidFill>
              </a:rPr>
              <a:t>I</a:t>
            </a:r>
            <a:r>
              <a:rPr lang="en-US" altLang="x-none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altLang="x-none" dirty="0" err="1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l,m</a:t>
            </a:r>
            <a:r>
              <a:rPr lang="en-US" altLang="x-none" dirty="0">
                <a:solidFill>
                  <a:srgbClr val="0070C0"/>
                </a:solidFill>
                <a:ea typeface="Times New Roman" charset="0"/>
                <a:cs typeface="Times New Roman" charset="0"/>
              </a:rPr>
              <a:t>) </a:t>
            </a:r>
            <a:r>
              <a:rPr lang="en-US" altLang="x-none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D</a:t>
            </a:r>
            <a:r>
              <a:rPr lang="en-US" altLang="x-none" baseline="-33000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1</a:t>
            </a:r>
            <a:r>
              <a:rPr lang="en-US" altLang="x-none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altLang="x-none" dirty="0" err="1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l,m</a:t>
            </a:r>
            <a:r>
              <a:rPr lang="en-US" altLang="x-none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)D*</a:t>
            </a:r>
            <a:r>
              <a:rPr lang="en-US" altLang="x-none" baseline="-33000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altLang="x-none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(</a:t>
            </a:r>
            <a:r>
              <a:rPr lang="en-US" altLang="x-none" dirty="0" err="1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l,m</a:t>
            </a:r>
            <a:r>
              <a:rPr lang="en-US" altLang="x-none" dirty="0" smtClean="0">
                <a:solidFill>
                  <a:srgbClr val="0070C0"/>
                </a:solidFill>
                <a:ea typeface="Times New Roman" charset="0"/>
                <a:cs typeface="Times New Roman" charset="0"/>
              </a:rPr>
              <a:t>)</a:t>
            </a:r>
          </a:p>
          <a:p>
            <a:pPr marL="0" indent="0">
              <a:buNone/>
            </a:pPr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where D</a:t>
            </a:r>
            <a:r>
              <a:rPr lang="en-US" altLang="x-none" baseline="-25000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1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and D</a:t>
            </a:r>
            <a:r>
              <a:rPr lang="en-US" altLang="x-none" baseline="-25000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 are the responses of the two dishes.</a:t>
            </a:r>
          </a:p>
          <a:p>
            <a:pPr marL="857250" indent="-857250"/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This is fine if we know 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D</a:t>
            </a:r>
            <a:r>
              <a:rPr lang="en-US" altLang="x-none" baseline="-250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and D</a:t>
            </a:r>
            <a:r>
              <a:rPr lang="en-US" altLang="x-none" baseline="-250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exactly, but not otherwise.</a:t>
            </a:r>
          </a:p>
          <a:p>
            <a:pPr marL="857250" indent="-857250"/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Various effects cause 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D</a:t>
            </a:r>
            <a:r>
              <a:rPr lang="en-US" altLang="x-none" baseline="-250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and D</a:t>
            </a:r>
            <a:r>
              <a:rPr lang="en-US" altLang="x-none" baseline="-250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altLang="x-none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altLang="x-none" dirty="0" smtClean="0">
                <a:solidFill>
                  <a:schemeClr val="bg1"/>
                </a:solidFill>
                <a:ea typeface="Times New Roman" charset="0"/>
                <a:cs typeface="Times New Roman" charset="0"/>
              </a:rPr>
              <a:t>to vary unpredictably with time: pointing errors (e.g. due to wind), dish deformations (gravity, thermal), ionosphere.</a:t>
            </a:r>
            <a:endParaRPr lang="en-US" altLang="x-none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91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in real observations?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Imaging artefacts</a:t>
            </a:r>
          </a:p>
          <a:p>
            <a:r>
              <a:rPr lang="en-US" dirty="0" smtClean="0"/>
              <a:t>Increased noise level</a:t>
            </a:r>
          </a:p>
          <a:p>
            <a:pPr marL="857250" indent="-857250"/>
            <a:r>
              <a:rPr lang="en-US" dirty="0" smtClean="0"/>
              <a:t>Correction in post-processing </a:t>
            </a:r>
          </a:p>
          <a:p>
            <a:pPr marL="0" indent="0">
              <a:buNone/>
            </a:pPr>
            <a:r>
              <a:rPr lang="en-US" dirty="0" smtClean="0"/>
              <a:t>is theoretically</a:t>
            </a:r>
            <a:r>
              <a:rPr lang="en-US" dirty="0"/>
              <a:t> </a:t>
            </a:r>
            <a:r>
              <a:rPr lang="en-US" dirty="0" smtClean="0"/>
              <a:t>possible, but </a:t>
            </a:r>
          </a:p>
          <a:p>
            <a:pPr marL="0" indent="0">
              <a:buNone/>
            </a:pPr>
            <a:r>
              <a:rPr lang="en-US" dirty="0" smtClean="0"/>
              <a:t>tricky in practice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7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639" y="1707615"/>
            <a:ext cx="11118361" cy="11135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31815" y="9120554"/>
            <a:ext cx="81852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Deliberately </a:t>
            </a:r>
            <a:r>
              <a:rPr lang="en-US" sz="6000" dirty="0" err="1" smtClean="0">
                <a:solidFill>
                  <a:srgbClr val="FF0000"/>
                </a:solidFill>
              </a:rPr>
              <a:t>mispointed</a:t>
            </a:r>
            <a:endParaRPr lang="en-US" sz="6000" dirty="0" smtClean="0">
              <a:solidFill>
                <a:srgbClr val="FF0000"/>
              </a:solidFill>
            </a:endParaRPr>
          </a:p>
          <a:p>
            <a:r>
              <a:rPr lang="en-US" sz="6000" dirty="0" smtClean="0">
                <a:solidFill>
                  <a:srgbClr val="FF0000"/>
                </a:solidFill>
              </a:rPr>
              <a:t>WSRT observation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the effects of pointing errors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Error models (per dish; correlated or random)</a:t>
            </a:r>
          </a:p>
          <a:p>
            <a:pPr lvl="1"/>
            <a:r>
              <a:rPr lang="en-US" dirty="0" smtClean="0"/>
              <a:t>Dynamic pointing error due to wind, assuming constant direction and variable speed</a:t>
            </a:r>
          </a:p>
          <a:p>
            <a:pPr lvl="1"/>
            <a:r>
              <a:rPr lang="en-US" dirty="0" smtClean="0"/>
              <a:t>Static pointing error</a:t>
            </a:r>
          </a:p>
          <a:p>
            <a:r>
              <a:rPr lang="en-US" dirty="0" smtClean="0"/>
              <a:t>Models for beam, sky and array layout</a:t>
            </a:r>
          </a:p>
          <a:p>
            <a:r>
              <a:rPr lang="en-US" dirty="0"/>
              <a:t>Compute interferometric visibilities with and without pointing errors</a:t>
            </a:r>
          </a:p>
          <a:p>
            <a:r>
              <a:rPr lang="en-US" dirty="0" smtClean="0"/>
              <a:t>Difference</a:t>
            </a:r>
          </a:p>
          <a:p>
            <a:r>
              <a:rPr lang="en-US" dirty="0" smtClean="0"/>
              <a:t>Image → Metric is </a:t>
            </a:r>
            <a:r>
              <a:rPr lang="en-US" dirty="0" err="1" smtClean="0"/>
              <a:t>rms</a:t>
            </a:r>
            <a:r>
              <a:rPr lang="en-US" dirty="0" smtClean="0"/>
              <a:t> noise on the difference image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27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</a:t>
            </a:r>
            <a:r>
              <a:rPr lang="en-US" dirty="0" err="1" smtClean="0"/>
              <a:t>Maciej</a:t>
            </a:r>
            <a:r>
              <a:rPr lang="en-US" dirty="0" smtClean="0"/>
              <a:t> </a:t>
            </a:r>
            <a:r>
              <a:rPr lang="en-US" dirty="0" err="1" smtClean="0"/>
              <a:t>Serylak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9</a:t>
            </a:fld>
            <a:endParaRPr lang="uk-U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68" y="2470964"/>
            <a:ext cx="8128000" cy="607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3" y="1639808"/>
            <a:ext cx="7732912" cy="7732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263" y="2249408"/>
            <a:ext cx="8176737" cy="6107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4677" y="10081846"/>
            <a:ext cx="1915780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Source model                               Pointing errors                                    Image errors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rgbClr val="0070C0"/>
                </a:solidFill>
              </a:rPr>
              <a:t>Given a distribution of pointing errors (in this case too optimistic), 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we can compute imaging errors for a typical field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AO">
  <a:themeElements>
    <a:clrScheme name="SKAO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796</Words>
  <Application>Microsoft Macintosh PowerPoint</Application>
  <PresentationFormat>Custom</PresentationFormat>
  <Paragraphs>121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Helvetica Neue</vt:lpstr>
      <vt:lpstr>Times New Roman</vt:lpstr>
      <vt:lpstr>Verdana</vt:lpstr>
      <vt:lpstr>Arial</vt:lpstr>
      <vt:lpstr>SKAO</vt:lpstr>
      <vt:lpstr>SKA MID: Technical Challenges</vt:lpstr>
      <vt:lpstr>Improving the Design Baseline</vt:lpstr>
      <vt:lpstr>What doesn’t work (yet)?</vt:lpstr>
      <vt:lpstr>Basic Interferometry with Dish Arrays</vt:lpstr>
      <vt:lpstr>Offset Gregorian Optics</vt:lpstr>
      <vt:lpstr>Why do we need good pointing?</vt:lpstr>
      <vt:lpstr>What happens in real observations?</vt:lpstr>
      <vt:lpstr>Computing the effects of pointing errors</vt:lpstr>
      <vt:lpstr>Results (Maciej Serylak)</vt:lpstr>
      <vt:lpstr>This is where the L1 Requirements come from:</vt:lpstr>
      <vt:lpstr>What’s different?</vt:lpstr>
      <vt:lpstr>Satellite Mega-Constellations</vt:lpstr>
      <vt:lpstr>PowerPoint Presentation</vt:lpstr>
      <vt:lpstr>Mitigation</vt:lpstr>
      <vt:lpstr>Mitigation 1: Prediction – needs accurate orbital elements</vt:lpstr>
      <vt:lpstr>Mitigation 2: Flagging </vt:lpstr>
      <vt:lpstr>Mitigation 3: Decoherence on long baselines</vt:lpstr>
      <vt:lpstr>Mitigation 4: Keep-out Areas</vt:lpstr>
      <vt:lpstr>High power into receivers with a keep-out zone</vt:lpstr>
      <vt:lpstr>Questions?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Combined Business Context</dc:title>
  <cp:lastModifiedBy>Robert Laing</cp:lastModifiedBy>
  <cp:revision>67</cp:revision>
  <dcterms:modified xsi:type="dcterms:W3CDTF">2022-05-09T20:43:07Z</dcterms:modified>
</cp:coreProperties>
</file>