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1"/>
  </p:notesMasterIdLst>
  <p:sldIdLst>
    <p:sldId id="258" r:id="rId2"/>
    <p:sldId id="260" r:id="rId3"/>
    <p:sldId id="276" r:id="rId4"/>
    <p:sldId id="273" r:id="rId5"/>
    <p:sldId id="277" r:id="rId6"/>
    <p:sldId id="282" r:id="rId7"/>
    <p:sldId id="284" r:id="rId8"/>
    <p:sldId id="285" r:id="rId9"/>
    <p:sldId id="286" r:id="rId10"/>
    <p:sldId id="283" r:id="rId11"/>
    <p:sldId id="287" r:id="rId12"/>
    <p:sldId id="288" r:id="rId13"/>
    <p:sldId id="272" r:id="rId14"/>
    <p:sldId id="275" r:id="rId15"/>
    <p:sldId id="278" r:id="rId16"/>
    <p:sldId id="281" r:id="rId17"/>
    <p:sldId id="274" r:id="rId18"/>
    <p:sldId id="279" r:id="rId19"/>
    <p:sldId id="263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1pPr>
    <a:lvl2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2pPr>
    <a:lvl3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3pPr>
    <a:lvl4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4pPr>
    <a:lvl5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5pPr>
    <a:lvl6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6pPr>
    <a:lvl7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7pPr>
    <a:lvl8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8pPr>
    <a:lvl9pPr marL="0" marR="0" indent="0" algn="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/>
    <p:restoredTop sz="96327" autoAdjust="0"/>
  </p:normalViewPr>
  <p:slideViewPr>
    <p:cSldViewPr snapToGrid="0" snapToObjects="1">
      <p:cViewPr varScale="1">
        <p:scale>
          <a:sx n="67" d="100"/>
          <a:sy n="67" d="100"/>
        </p:scale>
        <p:origin x="216" y="21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064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609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835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525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430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994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276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956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539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406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41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65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07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93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16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00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492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728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19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skao.int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- Fron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"/>
          <p:cNvSpPr/>
          <p:nvPr/>
        </p:nvSpPr>
        <p:spPr>
          <a:xfrm>
            <a:off x="-26888" y="3020604"/>
            <a:ext cx="24437776" cy="10797638"/>
          </a:xfrm>
          <a:prstGeom prst="rect">
            <a:avLst/>
          </a:prstGeom>
          <a:gradFill>
            <a:gsLst>
              <a:gs pos="50129">
                <a:srgbClr val="070168"/>
              </a:gs>
              <a:gs pos="74169">
                <a:srgbClr val="730368"/>
              </a:gs>
              <a:gs pos="95819">
                <a:srgbClr val="DF0569"/>
              </a:gs>
            </a:gsLst>
            <a:lin ang="8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DF0569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4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475" y="1460500"/>
            <a:ext cx="13716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Rectangle"/>
          <p:cNvSpPr/>
          <p:nvPr/>
        </p:nvSpPr>
        <p:spPr>
          <a:xfrm>
            <a:off x="0" y="0"/>
            <a:ext cx="24384000" cy="3175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DF0569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72" y="682101"/>
            <a:ext cx="5991906" cy="1810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5206" y="3729970"/>
            <a:ext cx="11160539" cy="93789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resentation Title">
            <a:extLst>
              <a:ext uri="{FF2B5EF4-FFF2-40B4-BE49-F238E27FC236}">
                <a16:creationId xmlns:a16="http://schemas.microsoft.com/office/drawing/2014/main" id="{51DB710A-A907-4D96-B96E-BFA10B8307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1175" y="6368541"/>
            <a:ext cx="14145134" cy="1810799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16EDCCB3-AB07-484B-BE03-2C3A7AA153F0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68084" y="8258215"/>
            <a:ext cx="14131316" cy="15240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50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SzTx/>
              <a:buNone/>
              <a:defRPr sz="50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SzTx/>
              <a:buNone/>
              <a:defRPr sz="50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SzTx/>
              <a:buNone/>
              <a:defRPr sz="50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SzTx/>
              <a:buNone/>
              <a:defRPr sz="50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Subtitle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3"/>
            <a:endParaRPr lang="en-GB" dirty="0"/>
          </a:p>
          <a:p>
            <a:pPr lvl="4"/>
            <a:endParaRPr lang="en-GB" dirty="0"/>
          </a:p>
        </p:txBody>
      </p:sp>
      <p:sp>
        <p:nvSpPr>
          <p:cNvPr id="13" name="Author / Job title">
            <a:extLst>
              <a:ext uri="{FF2B5EF4-FFF2-40B4-BE49-F238E27FC236}">
                <a16:creationId xmlns:a16="http://schemas.microsoft.com/office/drawing/2014/main" id="{1417A4A1-6C95-4FC8-847A-A35070A0414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254266" y="9953898"/>
            <a:ext cx="14145134" cy="7230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Author - Job title</a:t>
            </a:r>
          </a:p>
        </p:txBody>
      </p:sp>
      <p:sp>
        <p:nvSpPr>
          <p:cNvPr id="14" name="Date / Event">
            <a:extLst>
              <a:ext uri="{FF2B5EF4-FFF2-40B4-BE49-F238E27FC236}">
                <a16:creationId xmlns:a16="http://schemas.microsoft.com/office/drawing/2014/main" id="{69DC5E55-8D44-4DEA-9B7E-50CBB52DBEFD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254266" y="10848651"/>
            <a:ext cx="14145134" cy="7230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Date - Event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2 Up white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68074" y="2354788"/>
            <a:ext cx="11926700" cy="10240098"/>
          </a:xfrm>
          <a:prstGeom prst="rect">
            <a:avLst/>
          </a:prstGeo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 marL="1524000" indent="-508000">
              <a:spcBef>
                <a:spcPts val="3600"/>
              </a:spcBef>
              <a:buClr>
                <a:schemeClr val="accent1"/>
              </a:buClr>
              <a:defRPr sz="5800">
                <a:solidFill>
                  <a:schemeClr val="accent2"/>
                </a:solidFill>
              </a:defRPr>
            </a:lvl2pPr>
            <a:lvl3pPr marL="2032000" indent="-508000">
              <a:spcBef>
                <a:spcPts val="3200"/>
              </a:spcBef>
              <a:buClr>
                <a:schemeClr val="accent1"/>
              </a:buClr>
              <a:defRPr sz="5200">
                <a:solidFill>
                  <a:schemeClr val="accent2"/>
                </a:solidFill>
              </a:defRPr>
            </a:lvl3pPr>
            <a:lvl4pPr marL="2540000" indent="-508000">
              <a:spcBef>
                <a:spcPts val="2800"/>
              </a:spcBef>
              <a:buClr>
                <a:schemeClr val="accent1"/>
              </a:buClr>
              <a:defRPr sz="4400">
                <a:solidFill>
                  <a:schemeClr val="accent2"/>
                </a:solidFill>
              </a:defRPr>
            </a:lvl4pPr>
            <a:lvl5pPr marL="3048000" indent="-508000">
              <a:spcBef>
                <a:spcPts val="2400"/>
              </a:spcBef>
              <a:buClr>
                <a:schemeClr val="accent1"/>
              </a:buClr>
              <a:defRPr sz="3200">
                <a:solidFill>
                  <a:schemeClr val="accent2"/>
                </a:solidFill>
              </a:defRPr>
            </a:lvl5pPr>
          </a:lstStyle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  <p:sp>
        <p:nvSpPr>
          <p:cNvPr id="7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62000" y="351453"/>
            <a:ext cx="11932774" cy="1897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Title Text</a:t>
            </a:r>
          </a:p>
        </p:txBody>
      </p:sp>
      <p:sp>
        <p:nvSpPr>
          <p:cNvPr id="80" name="Caption for image above, Lorem ipsum dolor sit amet, consectetur adipiscing elit. Morbi dapibus lorem nec tincidunt dapibus.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403492" y="5539431"/>
            <a:ext cx="10270896" cy="7181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Clr>
                <a:srgbClr val="E50869"/>
              </a:buClr>
              <a:buSzTx/>
              <a:buNone/>
              <a:defRPr sz="2000">
                <a:solidFill>
                  <a:srgbClr val="535353"/>
                </a:solidFill>
              </a:defRPr>
            </a:lvl1pPr>
          </a:lstStyle>
          <a:p>
            <a:r>
              <a:rPr lang="en-GB" dirty="0"/>
              <a:t>Caption for image above, Lorem ipsum dolor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Morbi </a:t>
            </a:r>
            <a:r>
              <a:rPr lang="en-GB" dirty="0" err="1"/>
              <a:t>dapibus</a:t>
            </a:r>
            <a:r>
              <a:rPr lang="en-GB" dirty="0"/>
              <a:t> lorem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.</a:t>
            </a:r>
          </a:p>
        </p:txBody>
      </p:sp>
      <p:sp>
        <p:nvSpPr>
          <p:cNvPr id="81" name="Caption for image above, Lorem ipsum dolor sit amet, consectetur adipiscing elit. Morbi dapibus lorem nec tincidunt dapibus.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403492" y="12143080"/>
            <a:ext cx="10270896" cy="7181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Clr>
                <a:srgbClr val="E50869"/>
              </a:buClr>
              <a:buSzTx/>
              <a:buNone/>
              <a:defRPr sz="2000">
                <a:solidFill>
                  <a:srgbClr val="535353"/>
                </a:solidFill>
              </a:defRPr>
            </a:lvl1pPr>
          </a:lstStyle>
          <a:p>
            <a:r>
              <a:rPr lang="en-GB" dirty="0"/>
              <a:t>Caption for image above, Lorem ipsum dolor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Morbi </a:t>
            </a:r>
            <a:r>
              <a:rPr lang="en-GB" dirty="0" err="1"/>
              <a:t>dapibus</a:t>
            </a:r>
            <a:r>
              <a:rPr lang="en-GB" dirty="0"/>
              <a:t> lorem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B417AD-8007-6341-8077-C8AB782B845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3403492" y="6965361"/>
            <a:ext cx="10270896" cy="5200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AA9D0A4-E9AA-714D-A021-5001D46C5DF1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13403492" y="329609"/>
            <a:ext cx="10270896" cy="5200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035F91-433E-4F10-A6E2-96D2B47BBDB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-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-6429" y="-51572"/>
            <a:ext cx="24422258" cy="13819144"/>
          </a:xfrm>
          <a:prstGeom prst="rect">
            <a:avLst/>
          </a:prstGeom>
          <a:gradFill>
            <a:gsLst>
              <a:gs pos="50129">
                <a:srgbClr val="070168"/>
              </a:gs>
              <a:gs pos="73988">
                <a:srgbClr val="760468"/>
              </a:gs>
              <a:gs pos="95475">
                <a:srgbClr val="E50869"/>
              </a:gs>
            </a:gsLst>
            <a:lin ang="8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DF0569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sp>
        <p:nvSpPr>
          <p:cNvPr id="114" name="Sign off - thank you...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763786"/>
            <a:ext cx="10934700" cy="242000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Sign off - thank you...</a:t>
            </a:r>
          </a:p>
        </p:txBody>
      </p:sp>
      <p:pic>
        <p:nvPicPr>
          <p:cNvPr id="115" name="skao_logo_2021_white_rgb.ai" descr="skao_logo_2021_white_rgb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1126040"/>
            <a:ext cx="4311412" cy="1194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1089" y="1008244"/>
            <a:ext cx="13921972" cy="1169951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www.skao.int"/>
          <p:cNvSpPr txBox="1"/>
          <p:nvPr/>
        </p:nvSpPr>
        <p:spPr>
          <a:xfrm>
            <a:off x="19050000" y="10986867"/>
            <a:ext cx="404549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784225">
              <a:defRPr sz="4560">
                <a:hlinkClick r:id="rId4"/>
              </a:defRPr>
            </a:lvl1pPr>
          </a:lstStyle>
          <a:p>
            <a:r>
              <a:rPr lang="en-GB" u="none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www.skao.int</a:t>
            </a:r>
          </a:p>
        </p:txBody>
      </p:sp>
      <p:sp>
        <p:nvSpPr>
          <p:cNvPr id="118" name="We recognise and acknowledge the indigenous peoples and cultures that have traditionally lived on the lands on which our facilities are located."/>
          <p:cNvSpPr txBox="1"/>
          <p:nvPr/>
        </p:nvSpPr>
        <p:spPr>
          <a:xfrm>
            <a:off x="1270000" y="7660422"/>
            <a:ext cx="6820742" cy="3431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130000"/>
              </a:lnSpc>
              <a:spcBef>
                <a:spcPts val="2000"/>
              </a:spcBef>
              <a:tabLst>
                <a:tab pos="4191000" algn="l"/>
              </a:tabLst>
              <a:defRPr sz="2400" i="1"/>
            </a:lvl1pPr>
          </a:lstStyle>
          <a:p>
            <a:r>
              <a:rPr lang="en-GB" dirty="0"/>
              <a:t>We recognise and acknowledge the Indigenous peoples and cultures that have traditionally lived on the lands on which our facilities are located.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62000" y="351453"/>
            <a:ext cx="22962945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0" rIns="50800" bIns="50800" anchor="t" anchorCtr="0">
            <a:noAutofit/>
          </a:bodyPr>
          <a:lstStyle/>
          <a:p>
            <a:r>
              <a:rPr lang="en-GB" dirty="0"/>
              <a:t>Title Text</a:t>
            </a:r>
          </a:p>
        </p:txBody>
      </p:sp>
      <p:sp>
        <p:nvSpPr>
          <p:cNvPr id="3" name="Rectangle"/>
          <p:cNvSpPr/>
          <p:nvPr/>
        </p:nvSpPr>
        <p:spPr>
          <a:xfrm>
            <a:off x="-1" y="13087348"/>
            <a:ext cx="24384001" cy="633184"/>
          </a:xfrm>
          <a:prstGeom prst="rect">
            <a:avLst/>
          </a:prstGeom>
          <a:gradFill>
            <a:gsLst>
              <a:gs pos="50129">
                <a:srgbClr val="070168"/>
              </a:gs>
              <a:gs pos="76369">
                <a:srgbClr val="730368"/>
              </a:gs>
              <a:gs pos="100000">
                <a:srgbClr val="DF0569"/>
              </a:gs>
            </a:gsLst>
            <a:lin ang="8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DF0569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41000" y="13207999"/>
            <a:ext cx="889000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spAutoFit/>
          </a:bodyPr>
          <a:lstStyle>
            <a:lvl1pPr algn="l">
              <a:defRPr sz="2000" b="0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 /"/>
          <p:cNvSpPr txBox="1"/>
          <p:nvPr/>
        </p:nvSpPr>
        <p:spPr>
          <a:xfrm>
            <a:off x="20620944" y="13201650"/>
            <a:ext cx="255083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1"/>
            </a:lvl1pPr>
          </a:lstStyle>
          <a:p>
            <a:pPr>
              <a:defRPr>
                <a:solidFill>
                  <a:srgbClr val="535353"/>
                </a:solidFill>
              </a:defRPr>
            </a:pPr>
            <a:r>
              <a:rPr lang="en-GB" b="0" dirty="0">
                <a:solidFill>
                  <a:srgbClr val="FFFFFF">
                    <a:alpha val="75000"/>
                  </a:srgbClr>
                </a:solidFill>
              </a:rPr>
              <a:t>Slide  /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 anchorCtr="0">
            <a:noAutofit/>
          </a:bodyPr>
          <a:lstStyle/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6" r:id="rId3"/>
  </p:sldLayoutIdLst>
  <p:transition spd="med"/>
  <p:hf hdr="0" ftr="0" dt="0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chemeClr val="accent2"/>
          </a:solidFill>
          <a:uFillTx/>
          <a:latin typeface="+mj-lt"/>
          <a:ea typeface="+mn-ea"/>
          <a:cs typeface="+mn-cs"/>
          <a:sym typeface="Verdana"/>
        </a:defRPr>
      </a:lvl1pPr>
      <a:lvl2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9pPr>
    </p:titleStyle>
    <p:bodyStyle>
      <a:lvl1pPr marL="1016000" marR="0" indent="-508000" algn="l" defTabSz="825500" rtl="0" eaLnBrk="1" latinLnBrk="0" hangingPunct="1">
        <a:lnSpc>
          <a:spcPct val="100000"/>
        </a:lnSpc>
        <a:spcBef>
          <a:spcPts val="40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60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Verdana"/>
        </a:defRPr>
      </a:lvl1pPr>
      <a:lvl2pPr marL="1576551" marR="0" indent="-560551" algn="l" defTabSz="825500" rtl="0" eaLnBrk="1" latinLnBrk="0" hangingPunct="1">
        <a:lnSpc>
          <a:spcPct val="100000"/>
        </a:lnSpc>
        <a:spcBef>
          <a:spcPts val="3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58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Verdana"/>
        </a:defRPr>
      </a:lvl2pPr>
      <a:lvl3pPr marL="2149230" marR="0" indent="-625230" algn="l" defTabSz="825500" rtl="0" eaLnBrk="1" latinLnBrk="0" hangingPunct="1">
        <a:lnSpc>
          <a:spcPct val="100000"/>
        </a:lnSpc>
        <a:spcBef>
          <a:spcPts val="32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52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Verdana"/>
        </a:defRPr>
      </a:lvl3pPr>
      <a:lvl4pPr marL="2709333" marR="0" indent="-677333" algn="l" defTabSz="825500" rtl="0" eaLnBrk="1" latinLnBrk="0" hangingPunct="1">
        <a:lnSpc>
          <a:spcPct val="100000"/>
        </a:lnSpc>
        <a:spcBef>
          <a:spcPts val="28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44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Verdana"/>
        </a:defRPr>
      </a:lvl4pPr>
      <a:lvl5pPr marL="3352800" marR="0" indent="-812800" algn="l" defTabSz="825500" rtl="0" eaLnBrk="1" latinLnBrk="0" hangingPunct="1">
        <a:lnSpc>
          <a:spcPct val="100000"/>
        </a:lnSpc>
        <a:spcBef>
          <a:spcPts val="24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3200" b="0" i="0" u="none" strike="noStrike" cap="none" spc="0" baseline="0">
          <a:solidFill>
            <a:schemeClr val="accent2"/>
          </a:solidFill>
          <a:uFillTx/>
          <a:latin typeface="+mn-lt"/>
          <a:ea typeface="+mn-ea"/>
          <a:cs typeface="+mn-cs"/>
          <a:sym typeface="Verdana"/>
        </a:defRPr>
      </a:lvl5pPr>
      <a:lvl6pPr marL="4419600" marR="0" indent="-736600" algn="l" defTabSz="825500" rtl="0" eaLnBrk="1" latinLnBrk="0" hangingPunct="1">
        <a:lnSpc>
          <a:spcPct val="100000"/>
        </a:lnSpc>
        <a:spcBef>
          <a:spcPts val="40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6pPr>
      <a:lvl7pPr marL="5156200" marR="0" indent="-736600" algn="l" defTabSz="825500" rtl="0" eaLnBrk="1" latinLnBrk="0" hangingPunct="1">
        <a:lnSpc>
          <a:spcPct val="100000"/>
        </a:lnSpc>
        <a:spcBef>
          <a:spcPts val="40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7pPr>
      <a:lvl8pPr marL="5892800" marR="0" indent="-736600" algn="l" defTabSz="825500" rtl="0" eaLnBrk="1" latinLnBrk="0" hangingPunct="1">
        <a:lnSpc>
          <a:spcPct val="100000"/>
        </a:lnSpc>
        <a:spcBef>
          <a:spcPts val="40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8pPr>
      <a:lvl9pPr marL="6629400" marR="0" indent="-736600" algn="l" defTabSz="825500" rtl="0" eaLnBrk="1" latinLnBrk="0" hangingPunct="1">
        <a:lnSpc>
          <a:spcPct val="100000"/>
        </a:lnSpc>
        <a:spcBef>
          <a:spcPts val="4000"/>
        </a:spcBef>
        <a:spcAft>
          <a:spcPts val="0"/>
        </a:spcAft>
        <a:buClrTx/>
        <a:buSzPct val="82000"/>
        <a:buFontTx/>
        <a:buChar char="•"/>
        <a:tabLst/>
        <a:defRPr sz="6400" b="0" i="0" u="none" strike="noStrike" cap="none" spc="0" baseline="0">
          <a:solidFill>
            <a:srgbClr val="070168"/>
          </a:solidFill>
          <a:uFillTx/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2286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4572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6858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9144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1430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3716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16002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18288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19AF064-CA52-4B4C-83EB-9539CE5C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266" y="3646986"/>
            <a:ext cx="20559734" cy="1810799"/>
          </a:xfrm>
        </p:spPr>
        <p:txBody>
          <a:bodyPr/>
          <a:lstStyle/>
          <a:p>
            <a:r>
              <a:rPr lang="en-GB" b="0" dirty="0"/>
              <a:t>SKAO Mid System Engineering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706BE9-B377-49EA-B4AD-8F5461DBF2E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68083" y="8258215"/>
            <a:ext cx="22818043" cy="152400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Navigate Between PBS, ICDs and requirement specification to Deliver MID telescope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1ED253-9124-45A1-A1A2-EFECEEDC6C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54266" y="9953898"/>
            <a:ext cx="21336794" cy="723071"/>
          </a:xfrm>
        </p:spPr>
        <p:txBody>
          <a:bodyPr>
            <a:normAutofit/>
          </a:bodyPr>
          <a:lstStyle/>
          <a:p>
            <a:r>
              <a:rPr lang="en-GB" dirty="0"/>
              <a:t>Andrea Cremonini – MID Telescope System Engineer - System Engineering Team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23A775-D2DD-4D45-AD4D-3D8A8EB659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10 May 2022 – MASUM 2022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xfrm>
            <a:off x="761999" y="351453"/>
            <a:ext cx="22860003" cy="1897955"/>
          </a:xfrm>
        </p:spPr>
        <p:txBody>
          <a:bodyPr/>
          <a:lstStyle/>
          <a:p>
            <a:r>
              <a:rPr lang="en-GB" dirty="0"/>
              <a:t>Requirement Specifications </a:t>
            </a:r>
            <a:r>
              <a:rPr lang="en-GB" b="0" dirty="0"/>
              <a:t>(Jama implementation)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8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56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515D-8260-FC4E-9AF6-53371D05C579}"/>
              </a:ext>
            </a:extLst>
          </p:cNvPr>
          <p:cNvSpPr txBox="1"/>
          <p:nvPr/>
        </p:nvSpPr>
        <p:spPr>
          <a:xfrm>
            <a:off x="13742894" y="9412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AB2D3-3578-829F-8ABA-77C2A045C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2147053"/>
            <a:ext cx="9965085" cy="1012113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1A3F530-0365-B56E-7916-7B9F8992AA02}"/>
              </a:ext>
            </a:extLst>
          </p:cNvPr>
          <p:cNvSpPr/>
          <p:nvPr/>
        </p:nvSpPr>
        <p:spPr>
          <a:xfrm>
            <a:off x="761997" y="3785356"/>
            <a:ext cx="9779004" cy="680644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157"/>
            </a:schemeClr>
          </a:solidFill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DF0569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AEAA2D-539A-BAA4-8C32-96C5D23062E0}"/>
              </a:ext>
            </a:extLst>
          </p:cNvPr>
          <p:cNvSpPr txBox="1"/>
          <p:nvPr/>
        </p:nvSpPr>
        <p:spPr>
          <a:xfrm>
            <a:off x="10727083" y="3818053"/>
            <a:ext cx="7920381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no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accent2"/>
                </a:solidFill>
              </a:rPr>
              <a:t>Requirement subset structure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0AF780-7485-16D3-69BD-F3E41FFA413C}"/>
              </a:ext>
            </a:extLst>
          </p:cNvPr>
          <p:cNvGrpSpPr/>
          <p:nvPr/>
        </p:nvGrpSpPr>
        <p:grpSpPr>
          <a:xfrm>
            <a:off x="3911600" y="1817675"/>
            <a:ext cx="10352740" cy="914400"/>
            <a:chOff x="3911600" y="1817675"/>
            <a:chExt cx="10352740" cy="9144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5DCB6-1063-24A2-CAB5-DC8804CB0248}"/>
                </a:ext>
              </a:extLst>
            </p:cNvPr>
            <p:cNvSpPr txBox="1"/>
            <p:nvPr/>
          </p:nvSpPr>
          <p:spPr>
            <a:xfrm>
              <a:off x="5780740" y="1817675"/>
              <a:ext cx="8483600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noAutofit/>
            </a:bodyPr>
            <a:lstStyle/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+mn-lt"/>
                  <a:ea typeface="+mn-ea"/>
                  <a:cs typeface="+mn-cs"/>
                  <a:sym typeface="Verdana"/>
                </a:rPr>
                <a:t>Tier 1 Contract Requirement set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047B7FE-7C90-1F67-27B1-599CFF492C31}"/>
                </a:ext>
              </a:extLst>
            </p:cNvPr>
            <p:cNvCxnSpPr>
              <a:stCxn id="4" idx="1"/>
            </p:cNvCxnSpPr>
            <p:nvPr/>
          </p:nvCxnSpPr>
          <p:spPr>
            <a:xfrm flipH="1">
              <a:off x="3911600" y="2274875"/>
              <a:ext cx="1869140" cy="112725"/>
            </a:xfrm>
            <a:prstGeom prst="straightConnector1">
              <a:avLst/>
            </a:prstGeom>
            <a:noFill/>
            <a:ln w="44450" cap="flat">
              <a:solidFill>
                <a:srgbClr val="5A5F5E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6AE996-BE5C-344A-93DA-50C0B76D50AF}"/>
              </a:ext>
            </a:extLst>
          </p:cNvPr>
          <p:cNvGrpSpPr/>
          <p:nvPr/>
        </p:nvGrpSpPr>
        <p:grpSpPr>
          <a:xfrm>
            <a:off x="5054600" y="2923328"/>
            <a:ext cx="7255030" cy="914400"/>
            <a:chOff x="5054600" y="2923328"/>
            <a:chExt cx="7255030" cy="9144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F51FDE-DF5A-ADA2-168D-03A6D9195413}"/>
                </a:ext>
              </a:extLst>
            </p:cNvPr>
            <p:cNvSpPr txBox="1"/>
            <p:nvPr/>
          </p:nvSpPr>
          <p:spPr>
            <a:xfrm>
              <a:off x="6950230" y="2923328"/>
              <a:ext cx="5359400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noAutofit/>
            </a:bodyPr>
            <a:lstStyle/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4000" dirty="0">
                  <a:solidFill>
                    <a:schemeClr val="accent2"/>
                  </a:solidFill>
                </a:rPr>
                <a:t>Requirement subset</a:t>
              </a:r>
              <a:endPara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B6D0EC6-D14A-E514-B5C4-6BDC099FBF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4600" y="3335386"/>
              <a:ext cx="1828800" cy="258717"/>
            </a:xfrm>
            <a:prstGeom prst="straightConnector1">
              <a:avLst/>
            </a:prstGeom>
            <a:noFill/>
            <a:ln w="47625" cap="flat">
              <a:solidFill>
                <a:srgbClr val="5A5F5E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38890C-2967-A9DE-0051-671F4E06FA0E}"/>
              </a:ext>
            </a:extLst>
          </p:cNvPr>
          <p:cNvGrpSpPr/>
          <p:nvPr/>
        </p:nvGrpSpPr>
        <p:grpSpPr>
          <a:xfrm>
            <a:off x="6883400" y="8562124"/>
            <a:ext cx="9914282" cy="914400"/>
            <a:chOff x="6883400" y="8562124"/>
            <a:chExt cx="9914282" cy="9144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4DA6A2-4EF6-DF2F-4D84-60D11725724B}"/>
                </a:ext>
              </a:extLst>
            </p:cNvPr>
            <p:cNvSpPr txBox="1"/>
            <p:nvPr/>
          </p:nvSpPr>
          <p:spPr>
            <a:xfrm>
              <a:off x="10727083" y="8562124"/>
              <a:ext cx="6070599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noAutofit/>
            </a:bodyPr>
            <a:lstStyle/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4000" dirty="0">
                  <a:solidFill>
                    <a:schemeClr val="accent2"/>
                  </a:solidFill>
                </a:rPr>
                <a:t>Interface Requirement</a:t>
              </a:r>
              <a:endPara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5F3666C-15A0-B311-D854-DE3C9ED36786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6883400" y="8813800"/>
              <a:ext cx="3843683" cy="205524"/>
            </a:xfrm>
            <a:prstGeom prst="straightConnector1">
              <a:avLst/>
            </a:prstGeom>
            <a:noFill/>
            <a:ln w="50800" cap="flat">
              <a:solidFill>
                <a:srgbClr val="5A5F5E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412222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xfrm>
            <a:off x="761999" y="351453"/>
            <a:ext cx="22479001" cy="1897955"/>
          </a:xfrm>
        </p:spPr>
        <p:txBody>
          <a:bodyPr/>
          <a:lstStyle/>
          <a:p>
            <a:r>
              <a:rPr lang="en-GB" dirty="0"/>
              <a:t>Requirement Specifications </a:t>
            </a:r>
            <a:r>
              <a:rPr lang="en-GB" b="0" dirty="0"/>
              <a:t>(Link to interfaces)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8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56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515D-8260-FC4E-9AF6-53371D05C579}"/>
              </a:ext>
            </a:extLst>
          </p:cNvPr>
          <p:cNvSpPr txBox="1"/>
          <p:nvPr/>
        </p:nvSpPr>
        <p:spPr>
          <a:xfrm>
            <a:off x="13742894" y="9412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AB2D3-3578-829F-8ABA-77C2A045C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2147053"/>
            <a:ext cx="9965085" cy="1012113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1A3F530-0365-B56E-7916-7B9F8992AA02}"/>
              </a:ext>
            </a:extLst>
          </p:cNvPr>
          <p:cNvSpPr/>
          <p:nvPr/>
        </p:nvSpPr>
        <p:spPr>
          <a:xfrm>
            <a:off x="761997" y="3785356"/>
            <a:ext cx="9779004" cy="680644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157"/>
            </a:schemeClr>
          </a:solidFill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DF0569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FEBFE4B-581C-F5CE-A8F2-40FEDA945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200" y="1975981"/>
            <a:ext cx="11031056" cy="3561207"/>
          </a:xfrm>
          <a:prstGeom prst="rect">
            <a:avLst/>
          </a:prstGeom>
        </p:spPr>
      </p:pic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135FE588-0E59-3FD4-3609-61120F60F60F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8585200" y="5537188"/>
            <a:ext cx="8523528" cy="3683012"/>
          </a:xfrm>
          <a:prstGeom prst="curvedConnector2">
            <a:avLst/>
          </a:prstGeom>
          <a:noFill/>
          <a:ln w="508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5510845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xfrm>
            <a:off x="761999" y="351453"/>
            <a:ext cx="22174201" cy="1897955"/>
          </a:xfrm>
        </p:spPr>
        <p:txBody>
          <a:bodyPr/>
          <a:lstStyle/>
          <a:p>
            <a:r>
              <a:rPr lang="en-GB" dirty="0"/>
              <a:t>Requirement Specifications </a:t>
            </a:r>
            <a:r>
              <a:rPr lang="en-GB" b="0" dirty="0"/>
              <a:t>(interface content)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8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56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515D-8260-FC4E-9AF6-53371D05C579}"/>
              </a:ext>
            </a:extLst>
          </p:cNvPr>
          <p:cNvSpPr txBox="1"/>
          <p:nvPr/>
        </p:nvSpPr>
        <p:spPr>
          <a:xfrm>
            <a:off x="13742894" y="9412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FEBFE4B-581C-F5CE-A8F2-40FEDA945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317044"/>
            <a:ext cx="9499600" cy="3066800"/>
          </a:xfrm>
          <a:prstGeom prst="rect">
            <a:avLst/>
          </a:prstGeom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9326FDCA-B100-015D-6AFE-6B1CB9862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1529643"/>
            <a:ext cx="13385800" cy="8737600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C88620B8-8707-2770-A7E8-C571F0BDB5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5" y="6858000"/>
            <a:ext cx="8623300" cy="5232400"/>
          </a:xfrm>
          <a:prstGeom prst="rect">
            <a:avLst/>
          </a:prstGeom>
        </p:spPr>
      </p:pic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EEAF3A24-EEAD-0653-04A8-9D5B8978C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598" y="5940243"/>
            <a:ext cx="11743902" cy="6719590"/>
          </a:xfrm>
          <a:prstGeom prst="rect">
            <a:avLst/>
          </a:prstGeom>
        </p:spPr>
      </p:pic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372DD8BA-B3AE-A59F-2E06-AE5734DC8D64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5148896" y="3784600"/>
            <a:ext cx="11640505" cy="3073400"/>
          </a:xfrm>
          <a:prstGeom prst="curvedConnector2">
            <a:avLst/>
          </a:prstGeom>
          <a:noFill/>
          <a:ln w="53975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FA8BAE5-1DA0-D7F3-646A-52A4D5DE92B7}"/>
              </a:ext>
            </a:extLst>
          </p:cNvPr>
          <p:cNvCxnSpPr/>
          <p:nvPr/>
        </p:nvCxnSpPr>
        <p:spPr>
          <a:xfrm rot="16200000" flipH="1">
            <a:off x="18010279" y="3605121"/>
            <a:ext cx="2917643" cy="1752600"/>
          </a:xfrm>
          <a:prstGeom prst="curvedConnector3">
            <a:avLst/>
          </a:prstGeom>
          <a:noFill/>
          <a:ln w="60325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C8F5443F-0473-6DE2-4B1B-A76C5286724A}"/>
              </a:ext>
            </a:extLst>
          </p:cNvPr>
          <p:cNvCxnSpPr/>
          <p:nvPr/>
        </p:nvCxnSpPr>
        <p:spPr>
          <a:xfrm flipV="1">
            <a:off x="6350000" y="2249408"/>
            <a:ext cx="4394200" cy="1535192"/>
          </a:xfrm>
          <a:prstGeom prst="curvedConnector3">
            <a:avLst/>
          </a:prstGeom>
          <a:noFill/>
          <a:ln w="53975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86631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xfrm>
            <a:off x="761999" y="351454"/>
            <a:ext cx="18521083" cy="997662"/>
          </a:xfrm>
        </p:spPr>
        <p:txBody>
          <a:bodyPr/>
          <a:lstStyle/>
          <a:p>
            <a:r>
              <a:rPr lang="en-GB" dirty="0"/>
              <a:t>Interface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8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56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515D-8260-FC4E-9AF6-53371D05C579}"/>
              </a:ext>
            </a:extLst>
          </p:cNvPr>
          <p:cNvSpPr txBox="1"/>
          <p:nvPr/>
        </p:nvSpPr>
        <p:spPr>
          <a:xfrm>
            <a:off x="13742894" y="9412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8" name="Double-click to edit">
            <a:extLst>
              <a:ext uri="{FF2B5EF4-FFF2-40B4-BE49-F238E27FC236}">
                <a16:creationId xmlns:a16="http://schemas.microsoft.com/office/drawing/2014/main" id="{64A19DEF-7624-CF1F-C6A5-06788C472BFE}"/>
              </a:ext>
            </a:extLst>
          </p:cNvPr>
          <p:cNvSpPr txBox="1">
            <a:spLocks/>
          </p:cNvSpPr>
          <p:nvPr/>
        </p:nvSpPr>
        <p:spPr>
          <a:xfrm>
            <a:off x="761997" y="1878261"/>
            <a:ext cx="22479001" cy="541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0" rIns="50800" bIns="50800" anchor="t" anchorCtr="0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n-ea"/>
                <a:cs typeface="+mn-cs"/>
                <a:sym typeface="Verdana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en-GB" sz="4000" b="0" dirty="0"/>
              <a:t>They are “special” requirement</a:t>
            </a:r>
          </a:p>
          <a:p>
            <a:r>
              <a:rPr lang="en-GB" sz="4000" b="0" dirty="0"/>
              <a:t>Applicable to the product as well as other requirement specifications</a:t>
            </a:r>
          </a:p>
          <a:p>
            <a:endParaRPr lang="en-GB" sz="4000" b="0" dirty="0"/>
          </a:p>
          <a:p>
            <a:r>
              <a:rPr lang="en-GB" sz="4000" b="0" dirty="0"/>
              <a:t>But….</a:t>
            </a:r>
          </a:p>
          <a:p>
            <a:endParaRPr lang="en-GB" sz="4000" b="0" dirty="0"/>
          </a:p>
          <a:p>
            <a:r>
              <a:rPr lang="en-GB" sz="4000" b="0" dirty="0"/>
              <a:t>Usually involve 2 parties</a:t>
            </a:r>
          </a:p>
          <a:p>
            <a:endParaRPr lang="en-GB" sz="4000" b="0" dirty="0"/>
          </a:p>
          <a:p>
            <a:r>
              <a:rPr lang="en-GB" sz="4000" b="0" dirty="0"/>
              <a:t>The respect of these specification aim to ensure a smooth system integration</a:t>
            </a:r>
          </a:p>
          <a:p>
            <a:endParaRPr lang="en-GB" sz="4000" b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9C79464-3696-DE70-6761-76DE8F7F0398}"/>
              </a:ext>
            </a:extLst>
          </p:cNvPr>
          <p:cNvSpPr/>
          <p:nvPr/>
        </p:nvSpPr>
        <p:spPr>
          <a:xfrm>
            <a:off x="2242457" y="9157394"/>
            <a:ext cx="8534400" cy="33902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DF0569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rPr>
              <a:t>Contract 1 Requirement specifications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900971-0398-3FA3-B2DE-5A0C64723182}"/>
              </a:ext>
            </a:extLst>
          </p:cNvPr>
          <p:cNvSpPr/>
          <p:nvPr/>
        </p:nvSpPr>
        <p:spPr>
          <a:xfrm>
            <a:off x="8860972" y="9157394"/>
            <a:ext cx="8534400" cy="3390205"/>
          </a:xfrm>
          <a:prstGeom prst="ellipse">
            <a:avLst/>
          </a:prstGeom>
          <a:solidFill>
            <a:schemeClr val="accent4">
              <a:lumMod val="20000"/>
              <a:lumOff val="80000"/>
              <a:alpha val="4829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DF0569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rPr>
              <a:t>Contract 2 Requirement specifications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72BD44-9864-EA68-43CD-8265758F25E3}"/>
              </a:ext>
            </a:extLst>
          </p:cNvPr>
          <p:cNvSpPr txBox="1"/>
          <p:nvPr/>
        </p:nvSpPr>
        <p:spPr>
          <a:xfrm>
            <a:off x="11647714" y="7196104"/>
            <a:ext cx="6226630" cy="718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Interface Specifications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62A542-5413-526C-4E7F-DC46DD904B40}"/>
              </a:ext>
            </a:extLst>
          </p:cNvPr>
          <p:cNvCxnSpPr/>
          <p:nvPr/>
        </p:nvCxnSpPr>
        <p:spPr>
          <a:xfrm flipH="1">
            <a:off x="9775371" y="8142514"/>
            <a:ext cx="1545772" cy="2443795"/>
          </a:xfrm>
          <a:prstGeom prst="straightConnector1">
            <a:avLst/>
          </a:prstGeom>
          <a:noFill/>
          <a:ln w="762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0428971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xfrm>
            <a:off x="761999" y="351453"/>
            <a:ext cx="18521083" cy="1897955"/>
          </a:xfrm>
        </p:spPr>
        <p:txBody>
          <a:bodyPr/>
          <a:lstStyle/>
          <a:p>
            <a:r>
              <a:rPr lang="en-GB" dirty="0"/>
              <a:t>Interface </a:t>
            </a:r>
            <a:r>
              <a:rPr lang="en-GB" b="0" dirty="0"/>
              <a:t>(principles)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8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56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515D-8260-FC4E-9AF6-53371D05C579}"/>
              </a:ext>
            </a:extLst>
          </p:cNvPr>
          <p:cNvSpPr txBox="1"/>
          <p:nvPr/>
        </p:nvSpPr>
        <p:spPr>
          <a:xfrm>
            <a:off x="13742894" y="9412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26" name="Double-click to edit">
            <a:extLst>
              <a:ext uri="{FF2B5EF4-FFF2-40B4-BE49-F238E27FC236}">
                <a16:creationId xmlns:a16="http://schemas.microsoft.com/office/drawing/2014/main" id="{A3528850-AD1F-6A46-B5E1-4262E644EB14}"/>
              </a:ext>
            </a:extLst>
          </p:cNvPr>
          <p:cNvSpPr txBox="1">
            <a:spLocks/>
          </p:cNvSpPr>
          <p:nvPr/>
        </p:nvSpPr>
        <p:spPr>
          <a:xfrm>
            <a:off x="761999" y="2264851"/>
            <a:ext cx="22923191" cy="6767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0" rIns="50800" bIns="50800" anchor="t" anchorCtr="0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n-ea"/>
                <a:cs typeface="+mn-cs"/>
                <a:sym typeface="Verdana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algn="just"/>
            <a:r>
              <a:rPr lang="en-GB" sz="4000" b="0" dirty="0"/>
              <a:t>The main principle behind defining interfaces is to agree trustable agreed boundaries which cannot be changed unilaterally</a:t>
            </a:r>
          </a:p>
          <a:p>
            <a:pPr algn="just"/>
            <a:endParaRPr lang="en-GB" sz="4000" b="0" dirty="0"/>
          </a:p>
          <a:p>
            <a:pPr algn="just"/>
            <a:r>
              <a:rPr lang="en-GB" sz="4000" b="0" dirty="0"/>
              <a:t>This Become a contractual obligation respect and change the interface require a mutual agreement between contractors and SKAO as owner of the interface.</a:t>
            </a:r>
          </a:p>
          <a:p>
            <a:pPr algn="just"/>
            <a:endParaRPr lang="en-GB" sz="4000" b="0" dirty="0"/>
          </a:p>
          <a:p>
            <a:pPr algn="just"/>
            <a:r>
              <a:rPr lang="en-GB" sz="4000" b="0" dirty="0"/>
              <a:t>This guarantee the contractors can proceed with the design and the parts that will be delivered will fit in the wider system</a:t>
            </a:r>
          </a:p>
          <a:p>
            <a:pPr algn="just"/>
            <a:endParaRPr lang="en-GB" sz="4000" b="0" dirty="0"/>
          </a:p>
          <a:p>
            <a:pPr algn="just"/>
            <a:r>
              <a:rPr lang="en-GB" sz="4000" b="0" dirty="0"/>
              <a:t>Interfaces are managed, as well as requirement specifications in JAMA</a:t>
            </a:r>
          </a:p>
          <a:p>
            <a:pPr algn="just"/>
            <a:endParaRPr lang="en-GB" sz="4000" b="0" dirty="0"/>
          </a:p>
        </p:txBody>
      </p:sp>
    </p:spTree>
    <p:extLst>
      <p:ext uri="{BB962C8B-B14F-4D97-AF65-F5344CB8AC3E}">
        <p14:creationId xmlns:p14="http://schemas.microsoft.com/office/powerpoint/2010/main" val="277237528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xfrm>
            <a:off x="761999" y="351454"/>
            <a:ext cx="18521083" cy="997662"/>
          </a:xfrm>
        </p:spPr>
        <p:txBody>
          <a:bodyPr/>
          <a:lstStyle/>
          <a:p>
            <a:r>
              <a:rPr lang="en-GB" dirty="0"/>
              <a:t>Interface </a:t>
            </a:r>
            <a:r>
              <a:rPr lang="en-GB" b="0" dirty="0"/>
              <a:t>(Generation)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8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56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515D-8260-FC4E-9AF6-53371D05C579}"/>
              </a:ext>
            </a:extLst>
          </p:cNvPr>
          <p:cNvSpPr txBox="1"/>
          <p:nvPr/>
        </p:nvSpPr>
        <p:spPr>
          <a:xfrm>
            <a:off x="13742894" y="9412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26" name="Double-click to edit">
            <a:extLst>
              <a:ext uri="{FF2B5EF4-FFF2-40B4-BE49-F238E27FC236}">
                <a16:creationId xmlns:a16="http://schemas.microsoft.com/office/drawing/2014/main" id="{A3528850-AD1F-6A46-B5E1-4262E644EB14}"/>
              </a:ext>
            </a:extLst>
          </p:cNvPr>
          <p:cNvSpPr txBox="1">
            <a:spLocks/>
          </p:cNvSpPr>
          <p:nvPr/>
        </p:nvSpPr>
        <p:spPr>
          <a:xfrm>
            <a:off x="761999" y="1857798"/>
            <a:ext cx="22479001" cy="4177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0" rIns="50800" bIns="50800" anchor="t" anchorCtr="0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n-ea"/>
                <a:cs typeface="+mn-cs"/>
                <a:sym typeface="Verdana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en-GB" sz="4000" b="0" dirty="0"/>
              <a:t>We have identified contract to contract interface by using N^2 Diagram. </a:t>
            </a:r>
          </a:p>
          <a:p>
            <a:r>
              <a:rPr lang="en-GB" sz="4000" b="0" dirty="0"/>
              <a:t>Following steps were:</a:t>
            </a:r>
          </a:p>
          <a:p>
            <a:endParaRPr lang="en-GB" sz="4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Split and Import the Information contained in the pre-construction Interface control documents in Jama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Reaggregate the information “by Contract”</a:t>
            </a:r>
          </a:p>
          <a:p>
            <a:endParaRPr lang="en-GB" sz="4000" b="0" dirty="0"/>
          </a:p>
        </p:txBody>
      </p:sp>
      <p:pic>
        <p:nvPicPr>
          <p:cNvPr id="11" name="Picture 10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39749770-85BC-F392-0B21-E6BDCD1DF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160" y="6695469"/>
            <a:ext cx="13336207" cy="57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0796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xfrm>
            <a:off x="761999" y="351453"/>
            <a:ext cx="18521083" cy="1897955"/>
          </a:xfrm>
        </p:spPr>
        <p:txBody>
          <a:bodyPr/>
          <a:lstStyle/>
          <a:p>
            <a:r>
              <a:rPr lang="en-GB" dirty="0"/>
              <a:t>Interface </a:t>
            </a:r>
            <a:r>
              <a:rPr lang="en-GB" b="0" dirty="0"/>
              <a:t>(Information representation)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8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56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515D-8260-FC4E-9AF6-53371D05C579}"/>
              </a:ext>
            </a:extLst>
          </p:cNvPr>
          <p:cNvSpPr txBox="1"/>
          <p:nvPr/>
        </p:nvSpPr>
        <p:spPr>
          <a:xfrm>
            <a:off x="13742894" y="9412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26" name="Double-click to edit">
            <a:extLst>
              <a:ext uri="{FF2B5EF4-FFF2-40B4-BE49-F238E27FC236}">
                <a16:creationId xmlns:a16="http://schemas.microsoft.com/office/drawing/2014/main" id="{A3528850-AD1F-6A46-B5E1-4262E644EB14}"/>
              </a:ext>
            </a:extLst>
          </p:cNvPr>
          <p:cNvSpPr txBox="1">
            <a:spLocks/>
          </p:cNvSpPr>
          <p:nvPr/>
        </p:nvSpPr>
        <p:spPr>
          <a:xfrm>
            <a:off x="761999" y="2264852"/>
            <a:ext cx="21308293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0" rIns="50800" bIns="50800" anchor="t" anchorCtr="0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n-ea"/>
                <a:cs typeface="+mn-cs"/>
                <a:sym typeface="Verdana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en-GB" sz="4000" b="0" dirty="0"/>
              <a:t>Interface Component are structure in a shape of a document which contain in 3 key Parts:</a:t>
            </a:r>
          </a:p>
          <a:p>
            <a:endParaRPr lang="en-GB" sz="4000" b="0" dirty="0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GB" sz="4000" b="0" dirty="0"/>
              <a:t>Interface description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GB" sz="4000" b="0" dirty="0"/>
              <a:t>Interface implementation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GB" sz="4000" b="0" dirty="0"/>
              <a:t>Interface requirements</a:t>
            </a:r>
          </a:p>
        </p:txBody>
      </p:sp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077AF91D-8F7A-334C-B752-5390C735D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636" y="3344769"/>
            <a:ext cx="8677656" cy="8864273"/>
          </a:xfrm>
          <a:prstGeom prst="rect">
            <a:avLst/>
          </a:prstGeom>
        </p:spPr>
      </p:pic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B862AA7E-1EDC-244F-8914-40AC361A4B31}"/>
              </a:ext>
            </a:extLst>
          </p:cNvPr>
          <p:cNvCxnSpPr/>
          <p:nvPr/>
        </p:nvCxnSpPr>
        <p:spPr>
          <a:xfrm>
            <a:off x="8083296" y="4425696"/>
            <a:ext cx="6126480" cy="438912"/>
          </a:xfrm>
          <a:prstGeom prst="bentConnector3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A1DE35FF-CE8A-3A44-9085-EBB427EFA857}"/>
              </a:ext>
            </a:extLst>
          </p:cNvPr>
          <p:cNvCxnSpPr>
            <a:cxnSpLocks/>
          </p:cNvCxnSpPr>
          <p:nvPr/>
        </p:nvCxnSpPr>
        <p:spPr>
          <a:xfrm>
            <a:off x="9052560" y="5022065"/>
            <a:ext cx="5303520" cy="922460"/>
          </a:xfrm>
          <a:prstGeom prst="bentConnector3">
            <a:avLst>
              <a:gd name="adj1" fmla="val 34483"/>
            </a:avLst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F4D8A5E6-B758-9C42-9229-665BD440F425}"/>
              </a:ext>
            </a:extLst>
          </p:cNvPr>
          <p:cNvCxnSpPr/>
          <p:nvPr/>
        </p:nvCxnSpPr>
        <p:spPr>
          <a:xfrm>
            <a:off x="8577072" y="5723866"/>
            <a:ext cx="5240012" cy="3310406"/>
          </a:xfrm>
          <a:prstGeom prst="bentConnector3">
            <a:avLst>
              <a:gd name="adj1" fmla="val 34993"/>
            </a:avLst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8060659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xfrm>
            <a:off x="761999" y="351453"/>
            <a:ext cx="18521083" cy="1897955"/>
          </a:xfrm>
        </p:spPr>
        <p:txBody>
          <a:bodyPr/>
          <a:lstStyle/>
          <a:p>
            <a:r>
              <a:rPr lang="en-GB" dirty="0"/>
              <a:t>Interface </a:t>
            </a:r>
            <a:r>
              <a:rPr lang="en-GB" b="0" dirty="0"/>
              <a:t>(Status)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8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56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515D-8260-FC4E-9AF6-53371D05C579}"/>
              </a:ext>
            </a:extLst>
          </p:cNvPr>
          <p:cNvSpPr txBox="1"/>
          <p:nvPr/>
        </p:nvSpPr>
        <p:spPr>
          <a:xfrm>
            <a:off x="13742894" y="9412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26" name="Double-click to edit">
            <a:extLst>
              <a:ext uri="{FF2B5EF4-FFF2-40B4-BE49-F238E27FC236}">
                <a16:creationId xmlns:a16="http://schemas.microsoft.com/office/drawing/2014/main" id="{A3528850-AD1F-6A46-B5E1-4262E644EB14}"/>
              </a:ext>
            </a:extLst>
          </p:cNvPr>
          <p:cNvSpPr txBox="1">
            <a:spLocks/>
          </p:cNvSpPr>
          <p:nvPr/>
        </p:nvSpPr>
        <p:spPr>
          <a:xfrm>
            <a:off x="507999" y="2742834"/>
            <a:ext cx="23368001" cy="411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0" rIns="50800" bIns="50800" anchor="t" anchorCtr="0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n-ea"/>
                <a:cs typeface="+mn-cs"/>
                <a:sym typeface="Verdana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All Pre construction ICD have been Imported in Jama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An Interface control Document framework and Template has been agreed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All relevant information have been aggregated following the above framework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Following the contracts priority the Content of the Contract to Contract ICD is reviewed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Currently MID Infrastructure ICDs are in progress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SAT, </a:t>
            </a:r>
            <a:r>
              <a:rPr lang="en-GB" sz="4000" b="0" dirty="0" err="1"/>
              <a:t>SPFRx</a:t>
            </a:r>
            <a:r>
              <a:rPr lang="en-GB" sz="4000" b="0" dirty="0"/>
              <a:t>, SPF Services follows</a:t>
            </a:r>
          </a:p>
          <a:p>
            <a:endParaRPr lang="en-GB" sz="4000" b="0" dirty="0"/>
          </a:p>
        </p:txBody>
      </p:sp>
    </p:spTree>
    <p:extLst>
      <p:ext uri="{BB962C8B-B14F-4D97-AF65-F5344CB8AC3E}">
        <p14:creationId xmlns:p14="http://schemas.microsoft.com/office/powerpoint/2010/main" val="410543269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xfrm>
            <a:off x="761999" y="351454"/>
            <a:ext cx="18521083" cy="997662"/>
          </a:xfrm>
        </p:spPr>
        <p:txBody>
          <a:bodyPr/>
          <a:lstStyle/>
          <a:p>
            <a:r>
              <a:rPr lang="en-GB" dirty="0"/>
              <a:t>Interface </a:t>
            </a:r>
            <a:r>
              <a:rPr lang="en-GB" b="0" dirty="0"/>
              <a:t>(Implementation)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8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56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515D-8260-FC4E-9AF6-53371D05C579}"/>
              </a:ext>
            </a:extLst>
          </p:cNvPr>
          <p:cNvSpPr txBox="1"/>
          <p:nvPr/>
        </p:nvSpPr>
        <p:spPr>
          <a:xfrm>
            <a:off x="13742894" y="9412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26" name="Double-click to edit">
            <a:extLst>
              <a:ext uri="{FF2B5EF4-FFF2-40B4-BE49-F238E27FC236}">
                <a16:creationId xmlns:a16="http://schemas.microsoft.com/office/drawing/2014/main" id="{A3528850-AD1F-6A46-B5E1-4262E644EB14}"/>
              </a:ext>
            </a:extLst>
          </p:cNvPr>
          <p:cNvSpPr txBox="1">
            <a:spLocks/>
          </p:cNvSpPr>
          <p:nvPr/>
        </p:nvSpPr>
        <p:spPr>
          <a:xfrm>
            <a:off x="761999" y="1857799"/>
            <a:ext cx="22479001" cy="2232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0" rIns="50800" bIns="50800" anchor="t" anchorCtr="0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n-ea"/>
                <a:cs typeface="+mn-cs"/>
                <a:sym typeface="Verdana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en-GB" sz="4000" b="0" dirty="0"/>
              <a:t>Once reaggregated reviewed and agreed, the Contract to Contract Interface control Document (ICD) as well as the </a:t>
            </a:r>
            <a:r>
              <a:rPr lang="en-GB" sz="4000" b="0" dirty="0" err="1"/>
              <a:t>req</a:t>
            </a:r>
            <a:r>
              <a:rPr lang="en-GB" sz="4000" b="0" dirty="0"/>
              <a:t> specifications documents </a:t>
            </a:r>
            <a:r>
              <a:rPr lang="en-GB" sz="4000" b="0" dirty="0" err="1"/>
              <a:t>aregenerated</a:t>
            </a:r>
            <a:r>
              <a:rPr lang="en-GB" sz="4000" b="0" dirty="0"/>
              <a:t> by export from Jama, Signed by relevant stakeholders, and uploaded in ALIM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53144-8D3E-1396-72EC-D5D611A120A7}"/>
              </a:ext>
            </a:extLst>
          </p:cNvPr>
          <p:cNvSpPr txBox="1"/>
          <p:nvPr/>
        </p:nvSpPr>
        <p:spPr>
          <a:xfrm>
            <a:off x="15491012" y="9870141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6950E6-7163-EFAB-E2AB-5A07855766E7}"/>
              </a:ext>
            </a:extLst>
          </p:cNvPr>
          <p:cNvSpPr/>
          <p:nvPr/>
        </p:nvSpPr>
        <p:spPr>
          <a:xfrm>
            <a:off x="7063795" y="5080264"/>
            <a:ext cx="6753289" cy="3949799"/>
          </a:xfrm>
          <a:prstGeom prst="rect">
            <a:avLst/>
          </a:prstGeom>
          <a:solidFill>
            <a:srgbClr val="808785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446088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Content Review</a:t>
            </a:r>
          </a:p>
          <a:p>
            <a:pPr marL="685800" marR="0" indent="-446088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Agreement with contractors</a:t>
            </a:r>
          </a:p>
          <a:p>
            <a:pPr marL="685800" marR="0" indent="-446088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Export as a document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5000" dirty="0">
              <a:solidFill>
                <a:schemeClr val="bg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C0506E-3072-8449-0B62-B40BE4030B3C}"/>
              </a:ext>
            </a:extLst>
          </p:cNvPr>
          <p:cNvSpPr/>
          <p:nvPr/>
        </p:nvSpPr>
        <p:spPr>
          <a:xfrm>
            <a:off x="16487711" y="5080264"/>
            <a:ext cx="6753289" cy="1641475"/>
          </a:xfrm>
          <a:prstGeom prst="rect">
            <a:avLst/>
          </a:prstGeom>
          <a:solidFill>
            <a:srgbClr val="808785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>
                <a:solidFill>
                  <a:schemeClr val="bg1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Signature process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>
                <a:solidFill>
                  <a:schemeClr val="bg1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Config Management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48BD1D-18DF-1456-1DD5-4C35C49D81C1}"/>
              </a:ext>
            </a:extLst>
          </p:cNvPr>
          <p:cNvSpPr/>
          <p:nvPr/>
        </p:nvSpPr>
        <p:spPr>
          <a:xfrm>
            <a:off x="1290223" y="9790206"/>
            <a:ext cx="3808185" cy="2410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System Engineering Domain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8CD35A-027F-7A9E-8E10-DEF780A66DEF}"/>
              </a:ext>
            </a:extLst>
          </p:cNvPr>
          <p:cNvSpPr/>
          <p:nvPr/>
        </p:nvSpPr>
        <p:spPr>
          <a:xfrm>
            <a:off x="8743923" y="9682161"/>
            <a:ext cx="3808185" cy="2410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Design Authorities Domain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521553-FC69-F00C-D56C-A54B522BCA54}"/>
              </a:ext>
            </a:extLst>
          </p:cNvPr>
          <p:cNvSpPr/>
          <p:nvPr/>
        </p:nvSpPr>
        <p:spPr>
          <a:xfrm>
            <a:off x="17594274" y="9540173"/>
            <a:ext cx="3808185" cy="2410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Configuration Management Domain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2BF670-2EDE-3F0A-6E77-C64722815A0F}"/>
              </a:ext>
            </a:extLst>
          </p:cNvPr>
          <p:cNvCxnSpPr/>
          <p:nvPr/>
        </p:nvCxnSpPr>
        <p:spPr>
          <a:xfrm>
            <a:off x="602166" y="4813770"/>
            <a:ext cx="13214918" cy="0"/>
          </a:xfrm>
          <a:prstGeom prst="line">
            <a:avLst/>
          </a:prstGeom>
          <a:noFill/>
          <a:ln w="635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8D6963-CA6F-6F05-AE23-16DA9E22F134}"/>
              </a:ext>
            </a:extLst>
          </p:cNvPr>
          <p:cNvCxnSpPr/>
          <p:nvPr/>
        </p:nvCxnSpPr>
        <p:spPr>
          <a:xfrm>
            <a:off x="16487711" y="4817327"/>
            <a:ext cx="6753289" cy="0"/>
          </a:xfrm>
          <a:prstGeom prst="line">
            <a:avLst/>
          </a:prstGeom>
          <a:noFill/>
          <a:ln w="635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EF5E91-1E7C-F00C-2700-E501108BE70A}"/>
              </a:ext>
            </a:extLst>
          </p:cNvPr>
          <p:cNvCxnSpPr/>
          <p:nvPr/>
        </p:nvCxnSpPr>
        <p:spPr>
          <a:xfrm>
            <a:off x="6824546" y="5080264"/>
            <a:ext cx="0" cy="7120858"/>
          </a:xfrm>
          <a:prstGeom prst="line">
            <a:avLst/>
          </a:prstGeom>
          <a:noFill/>
          <a:ln w="63500" cap="flat">
            <a:solidFill>
              <a:srgbClr val="5A5F5E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F740CF-ABD6-685F-9119-B54E49279389}"/>
              </a:ext>
            </a:extLst>
          </p:cNvPr>
          <p:cNvCxnSpPr/>
          <p:nvPr/>
        </p:nvCxnSpPr>
        <p:spPr>
          <a:xfrm>
            <a:off x="15273453" y="5080264"/>
            <a:ext cx="0" cy="7120858"/>
          </a:xfrm>
          <a:prstGeom prst="line">
            <a:avLst/>
          </a:prstGeom>
          <a:noFill/>
          <a:ln w="63500" cap="flat">
            <a:solidFill>
              <a:srgbClr val="5A5F5E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2A467EA-F997-2674-3499-BB127995CC09}"/>
              </a:ext>
            </a:extLst>
          </p:cNvPr>
          <p:cNvSpPr txBox="1"/>
          <p:nvPr/>
        </p:nvSpPr>
        <p:spPr>
          <a:xfrm>
            <a:off x="11765259" y="3733595"/>
            <a:ext cx="2051825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Jama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D28E9F-573E-B27F-2A00-96435DE4741D}"/>
              </a:ext>
            </a:extLst>
          </p:cNvPr>
          <p:cNvSpPr txBox="1"/>
          <p:nvPr/>
        </p:nvSpPr>
        <p:spPr>
          <a:xfrm>
            <a:off x="16477216" y="3710350"/>
            <a:ext cx="2051825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 err="1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Echosign</a:t>
            </a: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 - ALIM</a:t>
            </a:r>
          </a:p>
        </p:txBody>
      </p:sp>
      <p:pic>
        <p:nvPicPr>
          <p:cNvPr id="30" name="Picture 29" descr="Table&#10;&#10;Description automatically generated with medium confidence">
            <a:extLst>
              <a:ext uri="{FF2B5EF4-FFF2-40B4-BE49-F238E27FC236}">
                <a16:creationId xmlns:a16="http://schemas.microsoft.com/office/drawing/2014/main" id="{1BF1BE55-C5CE-3537-BAA9-A6002CD5D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059296"/>
            <a:ext cx="4225176" cy="43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6966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DB687-944F-46C5-ADB6-A64CEB0783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Thanks – Questions 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xfrm>
            <a:off x="761999" y="351453"/>
            <a:ext cx="18521083" cy="189795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8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56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515D-8260-FC4E-9AF6-53371D05C579}"/>
              </a:ext>
            </a:extLst>
          </p:cNvPr>
          <p:cNvSpPr txBox="1"/>
          <p:nvPr/>
        </p:nvSpPr>
        <p:spPr>
          <a:xfrm>
            <a:off x="13742894" y="9412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26" name="Double-click to edit">
            <a:extLst>
              <a:ext uri="{FF2B5EF4-FFF2-40B4-BE49-F238E27FC236}">
                <a16:creationId xmlns:a16="http://schemas.microsoft.com/office/drawing/2014/main" id="{A3528850-AD1F-6A46-B5E1-4262E644EB14}"/>
              </a:ext>
            </a:extLst>
          </p:cNvPr>
          <p:cNvSpPr txBox="1">
            <a:spLocks/>
          </p:cNvSpPr>
          <p:nvPr/>
        </p:nvSpPr>
        <p:spPr>
          <a:xfrm>
            <a:off x="761999" y="2264852"/>
            <a:ext cx="22134577" cy="3056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0" rIns="50800" bIns="50800" anchor="t" anchorCtr="0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n-ea"/>
                <a:cs typeface="+mn-cs"/>
                <a:sym typeface="Verdana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en-GB" sz="4000" b="0" dirty="0"/>
              <a:t>Building a so ambitious instrument require the establishment of System engineering processes to manage the different phases of the project</a:t>
            </a:r>
          </a:p>
          <a:p>
            <a:endParaRPr lang="en-GB" sz="4000" b="0" dirty="0"/>
          </a:p>
          <a:p>
            <a:r>
              <a:rPr lang="en-GB" sz="4000" b="0" dirty="0"/>
              <a:t>But, having too many processes we risk to crystallise the flow from the design to the construction, introducing burden which is usually badly accepted.</a:t>
            </a:r>
          </a:p>
        </p:txBody>
      </p:sp>
      <p:sp>
        <p:nvSpPr>
          <p:cNvPr id="9" name="Double-click to edit">
            <a:extLst>
              <a:ext uri="{FF2B5EF4-FFF2-40B4-BE49-F238E27FC236}">
                <a16:creationId xmlns:a16="http://schemas.microsoft.com/office/drawing/2014/main" id="{C1397A49-6610-930E-6110-0CFE82CA8D63}"/>
              </a:ext>
            </a:extLst>
          </p:cNvPr>
          <p:cNvSpPr txBox="1">
            <a:spLocks/>
          </p:cNvSpPr>
          <p:nvPr/>
        </p:nvSpPr>
        <p:spPr>
          <a:xfrm>
            <a:off x="761998" y="6535713"/>
            <a:ext cx="22134577" cy="559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0" rIns="50800" bIns="50800" anchor="t" anchorCtr="0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n-ea"/>
                <a:cs typeface="+mn-cs"/>
                <a:sym typeface="Verdana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en-GB" sz="4000" b="0" dirty="0"/>
              <a:t>It is fundamental :</a:t>
            </a:r>
          </a:p>
          <a:p>
            <a:endParaRPr lang="en-GB" sz="4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To Identify the right amount of information necessary to deliver the products</a:t>
            </a:r>
          </a:p>
          <a:p>
            <a:endParaRPr lang="en-GB" sz="4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To handle the necessary information, identifying the right amount of 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0" dirty="0"/>
          </a:p>
          <a:p>
            <a:pPr marL="1797050" indent="-571500">
              <a:buFont typeface="Wingdings" pitchFamily="2" charset="2"/>
              <a:buChar char="Ø"/>
            </a:pPr>
            <a:r>
              <a:rPr lang="en-GB" sz="4000" b="0" dirty="0"/>
              <a:t>		Processes </a:t>
            </a:r>
          </a:p>
          <a:p>
            <a:pPr marL="1797050" indent="-571500">
              <a:buFont typeface="Wingdings" pitchFamily="2" charset="2"/>
              <a:buChar char="Ø"/>
            </a:pPr>
            <a:r>
              <a:rPr lang="en-GB" sz="4000" b="0" dirty="0"/>
              <a:t>		Tools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xfrm>
            <a:off x="761999" y="351453"/>
            <a:ext cx="18521083" cy="1897955"/>
          </a:xfrm>
        </p:spPr>
        <p:txBody>
          <a:bodyPr/>
          <a:lstStyle/>
          <a:p>
            <a:r>
              <a:rPr lang="en-GB" dirty="0"/>
              <a:t>Goal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8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56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515D-8260-FC4E-9AF6-53371D05C579}"/>
              </a:ext>
            </a:extLst>
          </p:cNvPr>
          <p:cNvSpPr txBox="1"/>
          <p:nvPr/>
        </p:nvSpPr>
        <p:spPr>
          <a:xfrm>
            <a:off x="13742894" y="9412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26" name="Double-click to edit">
            <a:extLst>
              <a:ext uri="{FF2B5EF4-FFF2-40B4-BE49-F238E27FC236}">
                <a16:creationId xmlns:a16="http://schemas.microsoft.com/office/drawing/2014/main" id="{A3528850-AD1F-6A46-B5E1-4262E644EB14}"/>
              </a:ext>
            </a:extLst>
          </p:cNvPr>
          <p:cNvSpPr txBox="1">
            <a:spLocks/>
          </p:cNvSpPr>
          <p:nvPr/>
        </p:nvSpPr>
        <p:spPr>
          <a:xfrm>
            <a:off x="761999" y="2264852"/>
            <a:ext cx="22134577" cy="154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0" rIns="50800" bIns="50800" anchor="t" anchorCtr="0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n-ea"/>
                <a:cs typeface="+mn-cs"/>
                <a:sym typeface="Verdana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en-GB" sz="4000" b="0" dirty="0"/>
              <a:t>Manage a clean and trustable set of information in a place easy accessible to relevant stakeholders</a:t>
            </a:r>
          </a:p>
          <a:p>
            <a:endParaRPr lang="en-GB" sz="4000" b="0" dirty="0"/>
          </a:p>
        </p:txBody>
      </p:sp>
      <p:sp>
        <p:nvSpPr>
          <p:cNvPr id="9" name="Double-click to edit">
            <a:extLst>
              <a:ext uri="{FF2B5EF4-FFF2-40B4-BE49-F238E27FC236}">
                <a16:creationId xmlns:a16="http://schemas.microsoft.com/office/drawing/2014/main" id="{C1397A49-6610-930E-6110-0CFE82CA8D63}"/>
              </a:ext>
            </a:extLst>
          </p:cNvPr>
          <p:cNvSpPr txBox="1">
            <a:spLocks/>
          </p:cNvSpPr>
          <p:nvPr/>
        </p:nvSpPr>
        <p:spPr>
          <a:xfrm>
            <a:off x="761998" y="4422106"/>
            <a:ext cx="22134577" cy="634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0" rIns="50800" bIns="50800" anchor="t" anchorCtr="0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n-ea"/>
                <a:cs typeface="+mn-cs"/>
                <a:sym typeface="Verdana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en-GB" sz="4000" b="0" dirty="0"/>
              <a:t>Fundamental to have:</a:t>
            </a:r>
          </a:p>
          <a:p>
            <a:endParaRPr lang="en-GB" sz="4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Product Breakdown structure (PBS)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Requirement specifications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Interfaces</a:t>
            </a:r>
          </a:p>
        </p:txBody>
      </p:sp>
    </p:spTree>
    <p:extLst>
      <p:ext uri="{BB962C8B-B14F-4D97-AF65-F5344CB8AC3E}">
        <p14:creationId xmlns:p14="http://schemas.microsoft.com/office/powerpoint/2010/main" val="29660689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xfrm>
            <a:off x="761999" y="351453"/>
            <a:ext cx="18521083" cy="1897955"/>
          </a:xfrm>
        </p:spPr>
        <p:txBody>
          <a:bodyPr/>
          <a:lstStyle/>
          <a:p>
            <a:r>
              <a:rPr lang="en-GB" dirty="0"/>
              <a:t>The Product Breakdown Structure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8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56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515D-8260-FC4E-9AF6-53371D05C579}"/>
              </a:ext>
            </a:extLst>
          </p:cNvPr>
          <p:cNvSpPr txBox="1"/>
          <p:nvPr/>
        </p:nvSpPr>
        <p:spPr>
          <a:xfrm>
            <a:off x="13742894" y="9412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26" name="Double-click to edit">
            <a:extLst>
              <a:ext uri="{FF2B5EF4-FFF2-40B4-BE49-F238E27FC236}">
                <a16:creationId xmlns:a16="http://schemas.microsoft.com/office/drawing/2014/main" id="{A3528850-AD1F-6A46-B5E1-4262E644EB14}"/>
              </a:ext>
            </a:extLst>
          </p:cNvPr>
          <p:cNvSpPr txBox="1">
            <a:spLocks/>
          </p:cNvSpPr>
          <p:nvPr/>
        </p:nvSpPr>
        <p:spPr>
          <a:xfrm>
            <a:off x="761999" y="1685641"/>
            <a:ext cx="13958342" cy="336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0" rIns="50800" bIns="50800" anchor="t" anchorCtr="0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n-ea"/>
                <a:cs typeface="+mn-cs"/>
                <a:sym typeface="Verdana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It is a hierarchical description of the products which compose the telescope.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It is not strictly related to any contract, but each contract need to deliver or support the delivery of part of it.</a:t>
            </a:r>
          </a:p>
          <a:p>
            <a:endParaRPr lang="en-GB" sz="4000" b="0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43AFF9C-13E0-471C-44D7-B999F1324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2022258"/>
            <a:ext cx="7518400" cy="9766300"/>
          </a:xfrm>
          <a:prstGeom prst="rect">
            <a:avLst/>
          </a:prstGeom>
        </p:spPr>
      </p:pic>
      <p:sp>
        <p:nvSpPr>
          <p:cNvPr id="12" name="Double-click to edit">
            <a:extLst>
              <a:ext uri="{FF2B5EF4-FFF2-40B4-BE49-F238E27FC236}">
                <a16:creationId xmlns:a16="http://schemas.microsoft.com/office/drawing/2014/main" id="{C2E3C2CF-3431-91D8-1396-832FF392D3DD}"/>
              </a:ext>
            </a:extLst>
          </p:cNvPr>
          <p:cNvSpPr txBox="1">
            <a:spLocks/>
          </p:cNvSpPr>
          <p:nvPr/>
        </p:nvSpPr>
        <p:spPr>
          <a:xfrm>
            <a:off x="761998" y="4907135"/>
            <a:ext cx="15405101" cy="2811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0" rIns="50800" bIns="50800" anchor="t" anchorCtr="0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n-ea"/>
                <a:cs typeface="+mn-cs"/>
                <a:sym typeface="Verdana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It resides in ALIM, the SKAO CM tool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Attached to each product there are the signed version of documents (requirements Designs Interfaces, Artefacts, Change proposal, </a:t>
            </a:r>
          </a:p>
          <a:p>
            <a:endParaRPr lang="en-GB" sz="4000" b="0" dirty="0"/>
          </a:p>
        </p:txBody>
      </p:sp>
      <p:sp>
        <p:nvSpPr>
          <p:cNvPr id="13" name="Double-click to edit">
            <a:extLst>
              <a:ext uri="{FF2B5EF4-FFF2-40B4-BE49-F238E27FC236}">
                <a16:creationId xmlns:a16="http://schemas.microsoft.com/office/drawing/2014/main" id="{A4C0B468-A222-C69A-A744-1373D82B5490}"/>
              </a:ext>
            </a:extLst>
          </p:cNvPr>
          <p:cNvSpPr txBox="1">
            <a:spLocks/>
          </p:cNvSpPr>
          <p:nvPr/>
        </p:nvSpPr>
        <p:spPr>
          <a:xfrm rot="2151691">
            <a:off x="17936535" y="2254062"/>
            <a:ext cx="6015996" cy="818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0" rIns="50800" bIns="50800" anchor="t" anchorCtr="0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n-ea"/>
                <a:cs typeface="+mn-cs"/>
                <a:sym typeface="Verdana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en-GB" sz="4800" b="0" dirty="0">
                <a:solidFill>
                  <a:srgbClr val="FF0000"/>
                </a:solidFill>
              </a:rPr>
              <a:t>The source of trust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800" b="0" dirty="0">
              <a:solidFill>
                <a:srgbClr val="FF0000"/>
              </a:solidFill>
            </a:endParaRPr>
          </a:p>
        </p:txBody>
      </p:sp>
      <p:sp>
        <p:nvSpPr>
          <p:cNvPr id="14" name="Double-click to edit">
            <a:extLst>
              <a:ext uri="{FF2B5EF4-FFF2-40B4-BE49-F238E27FC236}">
                <a16:creationId xmlns:a16="http://schemas.microsoft.com/office/drawing/2014/main" id="{A402ADDC-C1F8-D4E5-FD40-32A4290EC21D}"/>
              </a:ext>
            </a:extLst>
          </p:cNvPr>
          <p:cNvSpPr txBox="1">
            <a:spLocks/>
          </p:cNvSpPr>
          <p:nvPr/>
        </p:nvSpPr>
        <p:spPr>
          <a:xfrm>
            <a:off x="1141957" y="9745322"/>
            <a:ext cx="13958342" cy="2802274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0" rIns="50800" bIns="50800" anchor="t" anchorCtr="0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n-ea"/>
                <a:cs typeface="+mn-cs"/>
                <a:sym typeface="Verdana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The current PBS includes all reference documentation from the </a:t>
            </a:r>
            <a:r>
              <a:rPr lang="en-GB" sz="3200" b="0" dirty="0" err="1"/>
              <a:t>CDRs.</a:t>
            </a:r>
            <a:r>
              <a:rPr lang="en-GB" sz="3200" b="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The new contractual relevant documentation will be provided by the contractors after the reviews or after contractual changes are agreed and approved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b="0" dirty="0"/>
          </a:p>
        </p:txBody>
      </p:sp>
      <p:sp>
        <p:nvSpPr>
          <p:cNvPr id="15" name="Double-click to edit">
            <a:extLst>
              <a:ext uri="{FF2B5EF4-FFF2-40B4-BE49-F238E27FC236}">
                <a16:creationId xmlns:a16="http://schemas.microsoft.com/office/drawing/2014/main" id="{1A58A3C0-B35E-846D-8D08-F48841278990}"/>
              </a:ext>
            </a:extLst>
          </p:cNvPr>
          <p:cNvSpPr txBox="1">
            <a:spLocks/>
          </p:cNvSpPr>
          <p:nvPr/>
        </p:nvSpPr>
        <p:spPr>
          <a:xfrm>
            <a:off x="761998" y="8353100"/>
            <a:ext cx="16245380" cy="818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0" rIns="50800" bIns="50800" anchor="t" anchorCtr="0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n-ea"/>
                <a:cs typeface="+mn-cs"/>
                <a:sym typeface="Verdana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en-GB" sz="4800" b="0" dirty="0">
                <a:solidFill>
                  <a:srgbClr val="FF0000"/>
                </a:solidFill>
              </a:rPr>
              <a:t>It list all we need to build the SKA1MID Telescope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219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xfrm>
            <a:off x="761999" y="351453"/>
            <a:ext cx="18521083" cy="1897955"/>
          </a:xfrm>
        </p:spPr>
        <p:txBody>
          <a:bodyPr/>
          <a:lstStyle/>
          <a:p>
            <a:r>
              <a:rPr lang="en-GB" dirty="0"/>
              <a:t>The Deploy Breakdown Structure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8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56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515D-8260-FC4E-9AF6-53371D05C579}"/>
              </a:ext>
            </a:extLst>
          </p:cNvPr>
          <p:cNvSpPr txBox="1"/>
          <p:nvPr/>
        </p:nvSpPr>
        <p:spPr>
          <a:xfrm>
            <a:off x="13742894" y="9412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26" name="Double-click to edit">
            <a:extLst>
              <a:ext uri="{FF2B5EF4-FFF2-40B4-BE49-F238E27FC236}">
                <a16:creationId xmlns:a16="http://schemas.microsoft.com/office/drawing/2014/main" id="{A3528850-AD1F-6A46-B5E1-4262E644EB14}"/>
              </a:ext>
            </a:extLst>
          </p:cNvPr>
          <p:cNvSpPr txBox="1">
            <a:spLocks/>
          </p:cNvSpPr>
          <p:nvPr/>
        </p:nvSpPr>
        <p:spPr>
          <a:xfrm>
            <a:off x="761998" y="1685640"/>
            <a:ext cx="23207273" cy="3140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0" rIns="50800" bIns="50800" anchor="t" anchorCtr="0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n-ea"/>
                <a:cs typeface="+mn-cs"/>
                <a:sym typeface="Verdana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It describe the deployment of the MID Telescope, cherry picking the products from the PBS to define the Telescope As-built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dirty="0"/>
              <a:t>It always picture the current status of the telescope reporting the current status of all the hardware and software in use (considering variants, different designs, future developments etc.)</a:t>
            </a:r>
          </a:p>
          <a:p>
            <a:endParaRPr lang="en-GB" sz="4000" b="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0D3721E-4E72-9F6F-9AEE-CDD9A19CA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9" y="4825992"/>
            <a:ext cx="15626131" cy="7721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1DE5E1-1CA2-9B5A-0D25-65980C2C8A36}"/>
              </a:ext>
            </a:extLst>
          </p:cNvPr>
          <p:cNvSpPr txBox="1"/>
          <p:nvPr/>
        </p:nvSpPr>
        <p:spPr>
          <a:xfrm rot="19776959">
            <a:off x="2870894" y="5781959"/>
            <a:ext cx="641579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This is an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A9313-439F-5C08-8F17-4875D4107B24}"/>
              </a:ext>
            </a:extLst>
          </p:cNvPr>
          <p:cNvSpPr txBox="1"/>
          <p:nvPr/>
        </p:nvSpPr>
        <p:spPr>
          <a:xfrm>
            <a:off x="16253042" y="6148082"/>
            <a:ext cx="6879772" cy="4103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This is what we’re currently implementing in MID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081245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xfrm>
            <a:off x="761999" y="351453"/>
            <a:ext cx="18521083" cy="1897955"/>
          </a:xfrm>
        </p:spPr>
        <p:txBody>
          <a:bodyPr/>
          <a:lstStyle/>
          <a:p>
            <a:r>
              <a:rPr lang="en-GB" dirty="0"/>
              <a:t>Specifications Tree </a:t>
            </a:r>
            <a:r>
              <a:rPr lang="en-GB" b="0" dirty="0"/>
              <a:t>(status) – 1/4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8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56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515D-8260-FC4E-9AF6-53371D05C579}"/>
              </a:ext>
            </a:extLst>
          </p:cNvPr>
          <p:cNvSpPr txBox="1"/>
          <p:nvPr/>
        </p:nvSpPr>
        <p:spPr>
          <a:xfrm>
            <a:off x="13742894" y="9412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A26DD3D-698F-713E-DB60-F9FEF9C1E5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91"/>
          <a:stretch/>
        </p:blipFill>
        <p:spPr>
          <a:xfrm>
            <a:off x="585485" y="3424700"/>
            <a:ext cx="22231721" cy="8468307"/>
          </a:xfrm>
          <a:prstGeom prst="rect">
            <a:avLst/>
          </a:prstGeom>
        </p:spPr>
      </p:pic>
      <p:sp>
        <p:nvSpPr>
          <p:cNvPr id="10" name="Double-click to edit">
            <a:extLst>
              <a:ext uri="{FF2B5EF4-FFF2-40B4-BE49-F238E27FC236}">
                <a16:creationId xmlns:a16="http://schemas.microsoft.com/office/drawing/2014/main" id="{E08A236A-E756-03F1-1D9C-2EE6C57AE98E}"/>
              </a:ext>
            </a:extLst>
          </p:cNvPr>
          <p:cNvSpPr txBox="1">
            <a:spLocks/>
          </p:cNvSpPr>
          <p:nvPr/>
        </p:nvSpPr>
        <p:spPr>
          <a:xfrm>
            <a:off x="660327" y="1569077"/>
            <a:ext cx="22134577" cy="3056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0" rIns="50800" bIns="50800" anchor="t" anchorCtr="0"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n-ea"/>
                <a:cs typeface="+mn-cs"/>
                <a:sym typeface="Verdana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70168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en-GB" sz="4000" b="0" dirty="0"/>
              <a:t>It is build on the PBS and describe the requirement specification tree and who is responsible (owner and accountable) of the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7617751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xfrm>
            <a:off x="761999" y="351453"/>
            <a:ext cx="18521083" cy="1897955"/>
          </a:xfrm>
        </p:spPr>
        <p:txBody>
          <a:bodyPr/>
          <a:lstStyle/>
          <a:p>
            <a:r>
              <a:rPr lang="en-GB" dirty="0"/>
              <a:t>Specifications Tree </a:t>
            </a:r>
            <a:r>
              <a:rPr lang="en-GB" b="0" dirty="0"/>
              <a:t>(status) – 2/4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8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56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515D-8260-FC4E-9AF6-53371D05C579}"/>
              </a:ext>
            </a:extLst>
          </p:cNvPr>
          <p:cNvSpPr txBox="1"/>
          <p:nvPr/>
        </p:nvSpPr>
        <p:spPr>
          <a:xfrm>
            <a:off x="13742894" y="9412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A26DD3D-698F-713E-DB60-F9FEF9C1E5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27039" r="15828" b="52962"/>
          <a:stretch/>
        </p:blipFill>
        <p:spPr>
          <a:xfrm>
            <a:off x="2065909" y="2249408"/>
            <a:ext cx="20252181" cy="100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856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xfrm>
            <a:off x="761999" y="351453"/>
            <a:ext cx="18521083" cy="1897955"/>
          </a:xfrm>
        </p:spPr>
        <p:txBody>
          <a:bodyPr/>
          <a:lstStyle/>
          <a:p>
            <a:r>
              <a:rPr lang="en-GB" dirty="0"/>
              <a:t>Specifications Tree </a:t>
            </a:r>
            <a:r>
              <a:rPr lang="en-GB" b="0" dirty="0"/>
              <a:t>(status) – 3/4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8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56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515D-8260-FC4E-9AF6-53371D05C579}"/>
              </a:ext>
            </a:extLst>
          </p:cNvPr>
          <p:cNvSpPr txBox="1"/>
          <p:nvPr/>
        </p:nvSpPr>
        <p:spPr>
          <a:xfrm>
            <a:off x="13742894" y="9412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A26DD3D-698F-713E-DB60-F9FEF9C1E5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47407" r="15907" b="32594"/>
          <a:stretch/>
        </p:blipFill>
        <p:spPr>
          <a:xfrm>
            <a:off x="2065909" y="2249408"/>
            <a:ext cx="20252181" cy="100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8029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xfrm>
            <a:off x="761999" y="351453"/>
            <a:ext cx="18521083" cy="1897955"/>
          </a:xfrm>
        </p:spPr>
        <p:txBody>
          <a:bodyPr/>
          <a:lstStyle/>
          <a:p>
            <a:r>
              <a:rPr lang="en-GB" dirty="0"/>
              <a:t>Specifications Tree </a:t>
            </a:r>
            <a:r>
              <a:rPr lang="en-GB" b="0" dirty="0"/>
              <a:t>(status) – 4/4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8"/>
          </p:nvPr>
        </p:nvSpPr>
        <p:spPr>
          <a:xfrm>
            <a:off x="23241000" y="13207999"/>
            <a:ext cx="889000" cy="406401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56" name="Line"/>
          <p:cNvSpPr/>
          <p:nvPr/>
        </p:nvSpPr>
        <p:spPr>
          <a:xfrm>
            <a:off x="1625084" y="13068300"/>
            <a:ext cx="24384001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5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en-GB" dirty="0"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" y="12547599"/>
            <a:ext cx="1041401" cy="10414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515D-8260-FC4E-9AF6-53371D05C579}"/>
              </a:ext>
            </a:extLst>
          </p:cNvPr>
          <p:cNvSpPr txBox="1"/>
          <p:nvPr/>
        </p:nvSpPr>
        <p:spPr>
          <a:xfrm>
            <a:off x="13742894" y="94129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 fontScale="25000" lnSpcReduction="20000"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A26DD3D-698F-713E-DB60-F9FEF9C1E5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4" t="70270" r="14330" b="3056"/>
          <a:stretch/>
        </p:blipFill>
        <p:spPr>
          <a:xfrm>
            <a:off x="527041" y="1480635"/>
            <a:ext cx="16578930" cy="10927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E63927-44BC-1E45-0B4A-E2B66E9F3281}"/>
              </a:ext>
            </a:extLst>
          </p:cNvPr>
          <p:cNvSpPr txBox="1"/>
          <p:nvPr/>
        </p:nvSpPr>
        <p:spPr>
          <a:xfrm>
            <a:off x="7807712" y="5170564"/>
            <a:ext cx="16049247" cy="43161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noAutofit/>
          </a:bodyPr>
          <a:lstStyle/>
          <a:p>
            <a:pPr marL="571500" marR="0" indent="-57150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Almost all requirement sets are in Jama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2"/>
                </a:solidFill>
              </a:rPr>
              <a:t>JAMA is the requirement management Tool adopted by SKAO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357959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KAO">
  <a:themeElements>
    <a:clrScheme name="SKAO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E40769"/>
      </a:accent1>
      <a:accent2>
        <a:srgbClr val="070A6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SKOA Verdana">
      <a:majorFont>
        <a:latin typeface="Verdana"/>
        <a:ea typeface="Noto Sans Light"/>
        <a:cs typeface="Noto Sans Light"/>
      </a:majorFont>
      <a:minorFont>
        <a:latin typeface="Verdana"/>
        <a:ea typeface="Verdana"/>
        <a:cs typeface="Verdana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DF0569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normAutofit/>
      </a:bodyPr>
      <a:lstStyle>
        <a:defPPr marL="0" marR="0" indent="0" algn="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KAO PwP Proposal.potx" id="{959ECCDB-6394-458C-B6AF-5217F94FA78A}" vid="{B2732973-8A3C-490C-A62C-3A49CC705C40}"/>
    </a:ext>
  </a:extLst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Noto Sans Light"/>
        <a:ea typeface="Noto Sans Light"/>
        <a:cs typeface="Noto Sans Light"/>
      </a:majorFont>
      <a:minorFont>
        <a:latin typeface="Verdana"/>
        <a:ea typeface="Verdana"/>
        <a:cs typeface="Verdana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DF0569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normAutofit/>
      </a:bodyPr>
      <a:lstStyle>
        <a:defPPr marL="0" marR="0" indent="0" algn="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SKAO</Template>
  <TotalTime>30762</TotalTime>
  <Words>775</Words>
  <Application>Microsoft Macintosh PowerPoint</Application>
  <PresentationFormat>Custom</PresentationFormat>
  <Paragraphs>120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Gill Sans Light</vt:lpstr>
      <vt:lpstr>Helvetica Neue</vt:lpstr>
      <vt:lpstr>Verdana</vt:lpstr>
      <vt:lpstr>Wingdings</vt:lpstr>
      <vt:lpstr>SKAO</vt:lpstr>
      <vt:lpstr>SKAO Mid System Engineering</vt:lpstr>
      <vt:lpstr>Introduction</vt:lpstr>
      <vt:lpstr>Goal</vt:lpstr>
      <vt:lpstr>The Product Breakdown Structure</vt:lpstr>
      <vt:lpstr>The Deploy Breakdown Structure</vt:lpstr>
      <vt:lpstr>Specifications Tree (status) – 1/4</vt:lpstr>
      <vt:lpstr>Specifications Tree (status) – 2/4</vt:lpstr>
      <vt:lpstr>Specifications Tree (status) – 3/4</vt:lpstr>
      <vt:lpstr>Specifications Tree (status) – 4/4</vt:lpstr>
      <vt:lpstr>Requirement Specifications (Jama implementation)</vt:lpstr>
      <vt:lpstr>Requirement Specifications (Link to interfaces)</vt:lpstr>
      <vt:lpstr>Requirement Specifications (interface content)</vt:lpstr>
      <vt:lpstr>Interface</vt:lpstr>
      <vt:lpstr>Interface (principles)</vt:lpstr>
      <vt:lpstr>Interface (Generation)</vt:lpstr>
      <vt:lpstr>Interface (Information representation)</vt:lpstr>
      <vt:lpstr>Interface (Status)</vt:lpstr>
      <vt:lpstr>Interface (Implementation)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notes 1</dc:title>
  <dc:creator>Cremonini, Andrea</dc:creator>
  <cp:lastModifiedBy>Cremonini, Andrea</cp:lastModifiedBy>
  <cp:revision>22</cp:revision>
  <dcterms:created xsi:type="dcterms:W3CDTF">2021-10-12T20:20:19Z</dcterms:created>
  <dcterms:modified xsi:type="dcterms:W3CDTF">2022-05-07T14:02:48Z</dcterms:modified>
</cp:coreProperties>
</file>