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7"/>
  </p:notesMasterIdLst>
  <p:sldIdLst>
    <p:sldId id="257" r:id="rId2"/>
    <p:sldId id="265" r:id="rId3"/>
    <p:sldId id="284" r:id="rId4"/>
    <p:sldId id="283" r:id="rId5"/>
    <p:sldId id="279" r:id="rId6"/>
    <p:sldId id="269" r:id="rId7"/>
    <p:sldId id="280" r:id="rId8"/>
    <p:sldId id="285" r:id="rId9"/>
    <p:sldId id="281" r:id="rId10"/>
    <p:sldId id="286" r:id="rId11"/>
    <p:sldId id="270" r:id="rId12"/>
    <p:sldId id="271" r:id="rId13"/>
    <p:sldId id="273" r:id="rId14"/>
    <p:sldId id="272" r:id="rId15"/>
    <p:sldId id="263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1pPr>
    <a:lvl2pPr marL="0" marR="0" indent="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2pPr>
    <a:lvl3pPr marL="0" marR="0" indent="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3pPr>
    <a:lvl4pPr marL="0" marR="0" indent="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4pPr>
    <a:lvl5pPr marL="0" marR="0" indent="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5pPr>
    <a:lvl6pPr marL="0" marR="0" indent="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6pPr>
    <a:lvl7pPr marL="0" marR="0" indent="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7pPr>
    <a:lvl8pPr marL="0" marR="0" indent="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8pPr>
    <a:lvl9pPr marL="0" marR="0" indent="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477" autoAdjust="0"/>
  </p:normalViewPr>
  <p:slideViewPr>
    <p:cSldViewPr snapToGrid="0" snapToObjects="1">
      <p:cViewPr varScale="1">
        <p:scale>
          <a:sx n="37" d="100"/>
          <a:sy n="37" d="100"/>
        </p:scale>
        <p:origin x="34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7T19:36:48.729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7T19:36:50.931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7T19:36:52.200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7T19:36:48.729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7T19:36:50.931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7T19:36:52.200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7T19:36:48.729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7T19:36:50.931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7T19:36:52.200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592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205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902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711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758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77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41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980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507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983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774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890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91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614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47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skao.int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- Front Photo 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ka_landscape_day_v1_forkeynote.jpg"/>
          <p:cNvSpPr>
            <a:spLocks noGrp="1"/>
          </p:cNvSpPr>
          <p:nvPr>
            <p:ph type="pic" idx="21"/>
          </p:nvPr>
        </p:nvSpPr>
        <p:spPr>
          <a:xfrm>
            <a:off x="0" y="2605857"/>
            <a:ext cx="24384000" cy="1114696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8912276" y="2976159"/>
            <a:ext cx="14145134" cy="1810799"/>
          </a:xfrm>
          <a:prstGeom prst="rect">
            <a:avLst/>
          </a:prstGeom>
        </p:spPr>
        <p:txBody>
          <a:bodyPr anchor="b"/>
          <a:lstStyle>
            <a:lvl1pPr algn="r"/>
          </a:lstStyle>
          <a:p>
            <a:r>
              <a:rPr lang="en-GB" dirty="0"/>
              <a:t>Presentation Title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919185" y="4865833"/>
            <a:ext cx="14131316" cy="15240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SzTx/>
              <a:buNone/>
              <a:defRPr sz="5000"/>
            </a:lvl1pPr>
            <a:lvl2pPr marL="0" indent="0" algn="r">
              <a:spcBef>
                <a:spcPts val="0"/>
              </a:spcBef>
              <a:buSzTx/>
              <a:buNone/>
              <a:defRPr sz="5000"/>
            </a:lvl2pPr>
            <a:lvl3pPr marL="0" indent="0" algn="r">
              <a:spcBef>
                <a:spcPts val="0"/>
              </a:spcBef>
              <a:buSzTx/>
              <a:buNone/>
              <a:defRPr sz="5000"/>
            </a:lvl3pPr>
            <a:lvl4pPr marL="0" indent="0" algn="r">
              <a:spcBef>
                <a:spcPts val="0"/>
              </a:spcBef>
              <a:buSzTx/>
              <a:buNone/>
              <a:defRPr sz="5000"/>
            </a:lvl4pPr>
            <a:lvl5pPr marL="0" indent="0" algn="r">
              <a:spcBef>
                <a:spcPts val="0"/>
              </a:spcBef>
              <a:buSzTx/>
              <a:buNone/>
              <a:defRPr sz="5000"/>
            </a:lvl5pPr>
          </a:lstStyle>
          <a:p>
            <a:r>
              <a:rPr lang="en-GB" dirty="0"/>
              <a:t>Subtitle</a:t>
            </a:r>
          </a:p>
          <a:p>
            <a:pPr lvl="1"/>
            <a:endParaRPr lang="en-GB" dirty="0"/>
          </a:p>
          <a:p>
            <a:pPr lvl="2"/>
            <a:endParaRPr lang="en-GB" dirty="0"/>
          </a:p>
          <a:p>
            <a:pPr lvl="3"/>
            <a:endParaRPr lang="en-GB" dirty="0"/>
          </a:p>
          <a:p>
            <a:pPr lvl="4"/>
            <a:endParaRPr lang="en-GB" dirty="0"/>
          </a:p>
        </p:txBody>
      </p:sp>
      <p:sp>
        <p:nvSpPr>
          <p:cNvPr id="21" name="Author / Job title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8905367" y="6561516"/>
            <a:ext cx="14145134" cy="72307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SzTx/>
              <a:buNone/>
              <a:defRPr sz="4000" b="0"/>
            </a:lvl1pPr>
          </a:lstStyle>
          <a:p>
            <a:r>
              <a:rPr lang="en-GB" dirty="0"/>
              <a:t>Author - Job title</a:t>
            </a:r>
          </a:p>
        </p:txBody>
      </p:sp>
      <p:sp>
        <p:nvSpPr>
          <p:cNvPr id="22" name="Date / Event"/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8905367" y="7456269"/>
            <a:ext cx="14145134" cy="72307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SzTx/>
              <a:buNone/>
              <a:defRPr sz="3500"/>
            </a:lvl1pPr>
          </a:lstStyle>
          <a:p>
            <a:r>
              <a:rPr lang="en-GB" dirty="0"/>
              <a:t>Date - Event</a:t>
            </a:r>
          </a:p>
        </p:txBody>
      </p:sp>
      <p:pic>
        <p:nvPicPr>
          <p:cNvPr id="2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072" y="682101"/>
            <a:ext cx="5991906" cy="1810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 - White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762000" y="351453"/>
            <a:ext cx="22860552" cy="18979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Title Text</a:t>
            </a:r>
          </a:p>
        </p:txBody>
      </p:sp>
      <p:sp>
        <p:nvSpPr>
          <p:cNvPr id="10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68074" y="2354788"/>
            <a:ext cx="22860552" cy="10122960"/>
          </a:xfrm>
          <a:prstGeom prst="rect">
            <a:avLst/>
          </a:prstGeom>
        </p:spPr>
        <p:txBody>
          <a:bodyPr anchor="t"/>
          <a:lstStyle>
            <a:lvl1pPr>
              <a:buClr>
                <a:schemeClr val="accent1"/>
              </a:buClr>
              <a:defRPr/>
            </a:lvl1pPr>
            <a:lvl2pPr marL="1524000" indent="-508000">
              <a:spcBef>
                <a:spcPts val="3600"/>
              </a:spcBef>
              <a:buClr>
                <a:schemeClr val="accent1"/>
              </a:buClr>
              <a:defRPr sz="5800"/>
            </a:lvl2pPr>
            <a:lvl3pPr marL="2032000" indent="-508000">
              <a:spcBef>
                <a:spcPts val="3200"/>
              </a:spcBef>
              <a:buClr>
                <a:schemeClr val="accent1"/>
              </a:buClr>
              <a:defRPr sz="5200"/>
            </a:lvl3pPr>
            <a:lvl4pPr marL="2540000" indent="-508000">
              <a:spcBef>
                <a:spcPts val="2800"/>
              </a:spcBef>
              <a:buClr>
                <a:schemeClr val="accent1"/>
              </a:buClr>
              <a:defRPr sz="4400"/>
            </a:lvl4pPr>
            <a:lvl5pPr marL="3048000" indent="-508000">
              <a:spcBef>
                <a:spcPts val="2400"/>
              </a:spcBef>
              <a:buClr>
                <a:schemeClr val="accent1"/>
              </a:buClr>
              <a:defRPr sz="3200"/>
            </a:lvl5pPr>
          </a:lstStyle>
          <a:p>
            <a:r>
              <a:rPr lang="en-GB" dirty="0"/>
              <a:t>Body Level One</a:t>
            </a:r>
          </a:p>
          <a:p>
            <a:pPr lvl="1"/>
            <a:r>
              <a:rPr lang="en-GB" dirty="0"/>
              <a:t>Body Level Two</a:t>
            </a:r>
          </a:p>
          <a:p>
            <a:pPr lvl="2"/>
            <a:r>
              <a:rPr lang="en-GB" dirty="0"/>
              <a:t>Body Level Three</a:t>
            </a:r>
          </a:p>
          <a:p>
            <a:pPr lvl="3"/>
            <a:r>
              <a:rPr lang="en-GB" dirty="0"/>
              <a:t>Body Level Four</a:t>
            </a:r>
          </a:p>
          <a:p>
            <a:pPr lvl="4"/>
            <a:r>
              <a:rPr lang="en-GB" dirty="0"/>
              <a:t>Body Level Five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F814F9-7E87-418E-B7C6-BDACBA2F42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-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"/>
          <p:cNvSpPr/>
          <p:nvPr/>
        </p:nvSpPr>
        <p:spPr>
          <a:xfrm>
            <a:off x="-6429" y="-51572"/>
            <a:ext cx="24422258" cy="13819144"/>
          </a:xfrm>
          <a:prstGeom prst="rect">
            <a:avLst/>
          </a:prstGeom>
          <a:gradFill>
            <a:gsLst>
              <a:gs pos="50129">
                <a:srgbClr val="070168"/>
              </a:gs>
              <a:gs pos="73988">
                <a:srgbClr val="760468"/>
              </a:gs>
              <a:gs pos="95475">
                <a:srgbClr val="E50869"/>
              </a:gs>
            </a:gsLst>
            <a:lin ang="8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DF0569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sp>
        <p:nvSpPr>
          <p:cNvPr id="114" name="Sign off - thank you...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1763786"/>
            <a:ext cx="10934700" cy="242000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Sign off - thank you...</a:t>
            </a:r>
          </a:p>
        </p:txBody>
      </p:sp>
      <p:pic>
        <p:nvPicPr>
          <p:cNvPr id="115" name="skao_logo_2021_white_rgb.ai" descr="skao_logo_2021_white_rgb.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1126040"/>
            <a:ext cx="4311412" cy="11948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" descr="Imag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31089" y="1008244"/>
            <a:ext cx="13921972" cy="11699512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www.skao.int"/>
          <p:cNvSpPr txBox="1"/>
          <p:nvPr/>
        </p:nvSpPr>
        <p:spPr>
          <a:xfrm>
            <a:off x="19050000" y="10986867"/>
            <a:ext cx="404549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 defTabSz="784225">
              <a:defRPr sz="4560">
                <a:hlinkClick r:id="rId4"/>
              </a:defRPr>
            </a:lvl1pPr>
          </a:lstStyle>
          <a:p>
            <a:r>
              <a:rPr lang="en-GB" u="none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www.skao.int</a:t>
            </a:r>
          </a:p>
        </p:txBody>
      </p:sp>
      <p:sp>
        <p:nvSpPr>
          <p:cNvPr id="118" name="We recognise and acknowledge the indigenous peoples and cultures that have traditionally lived on the lands on which our facilities are located."/>
          <p:cNvSpPr txBox="1"/>
          <p:nvPr/>
        </p:nvSpPr>
        <p:spPr>
          <a:xfrm>
            <a:off x="1270000" y="7660422"/>
            <a:ext cx="6820742" cy="3431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130000"/>
              </a:lnSpc>
              <a:spcBef>
                <a:spcPts val="2000"/>
              </a:spcBef>
              <a:tabLst>
                <a:tab pos="4191000" algn="l"/>
              </a:tabLst>
              <a:defRPr sz="2400" i="1"/>
            </a:lvl1pPr>
          </a:lstStyle>
          <a:p>
            <a:r>
              <a:rPr lang="en-GB" dirty="0"/>
              <a:t>We recognise and acknowledge the Indigenous peoples and cultures that have traditionally lived on the lands on which our facilities are located.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62000" y="351453"/>
            <a:ext cx="22962945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0" rIns="50800" bIns="50800" anchor="t" anchorCtr="0">
            <a:noAutofit/>
          </a:bodyPr>
          <a:lstStyle/>
          <a:p>
            <a:r>
              <a:rPr lang="en-GB" dirty="0"/>
              <a:t>Title Text</a:t>
            </a:r>
          </a:p>
        </p:txBody>
      </p:sp>
      <p:sp>
        <p:nvSpPr>
          <p:cNvPr id="3" name="Rectangle"/>
          <p:cNvSpPr/>
          <p:nvPr/>
        </p:nvSpPr>
        <p:spPr>
          <a:xfrm>
            <a:off x="-1" y="13087348"/>
            <a:ext cx="24384001" cy="633184"/>
          </a:xfrm>
          <a:prstGeom prst="rect">
            <a:avLst/>
          </a:prstGeom>
          <a:gradFill>
            <a:gsLst>
              <a:gs pos="50129">
                <a:srgbClr val="070168"/>
              </a:gs>
              <a:gs pos="76369">
                <a:srgbClr val="730368"/>
              </a:gs>
              <a:gs pos="100000">
                <a:srgbClr val="DF0569"/>
              </a:gs>
            </a:gsLst>
            <a:lin ang="8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DF0569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41000" y="13207999"/>
            <a:ext cx="889000" cy="406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spAutoFit/>
          </a:bodyPr>
          <a:lstStyle>
            <a:lvl1pPr algn="l">
              <a:defRPr sz="2000" b="0"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Line"/>
          <p:cNvSpPr/>
          <p:nvPr/>
        </p:nvSpPr>
        <p:spPr>
          <a:xfrm>
            <a:off x="1625084" y="13068300"/>
            <a:ext cx="24384001" cy="0"/>
          </a:xfrm>
          <a:prstGeom prst="line">
            <a:avLst/>
          </a:prstGeom>
          <a:ln w="127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pic>
        <p:nvPicPr>
          <p:cNvPr id="6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96" y="12547599"/>
            <a:ext cx="1041401" cy="10414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 /"/>
          <p:cNvSpPr txBox="1"/>
          <p:nvPr/>
        </p:nvSpPr>
        <p:spPr>
          <a:xfrm>
            <a:off x="20620944" y="13201650"/>
            <a:ext cx="255083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 b="1"/>
            </a:lvl1pPr>
          </a:lstStyle>
          <a:p>
            <a:pPr>
              <a:defRPr>
                <a:solidFill>
                  <a:srgbClr val="535353"/>
                </a:solidFill>
              </a:defRPr>
            </a:pPr>
            <a:r>
              <a:rPr lang="en-GB" b="0" dirty="0">
                <a:solidFill>
                  <a:srgbClr val="FFFFFF">
                    <a:alpha val="75000"/>
                  </a:srgbClr>
                </a:solidFill>
              </a:rPr>
              <a:t>Slide  /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 anchorCtr="0">
            <a:noAutofit/>
          </a:bodyPr>
          <a:lstStyle/>
          <a:p>
            <a:r>
              <a:rPr lang="en-GB" dirty="0"/>
              <a:t>Body Level One</a:t>
            </a:r>
          </a:p>
          <a:p>
            <a:pPr lvl="1"/>
            <a:r>
              <a:rPr lang="en-GB" dirty="0"/>
              <a:t>Body Level Two</a:t>
            </a:r>
          </a:p>
          <a:p>
            <a:pPr lvl="2"/>
            <a:r>
              <a:rPr lang="en-GB" dirty="0"/>
              <a:t>Body Level Three</a:t>
            </a:r>
          </a:p>
          <a:p>
            <a:pPr lvl="3"/>
            <a:r>
              <a:rPr lang="en-GB" dirty="0"/>
              <a:t>Body Level Four</a:t>
            </a:r>
          </a:p>
          <a:p>
            <a:pPr lvl="4"/>
            <a:r>
              <a:rPr lang="en-GB" dirty="0"/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ransition spd="med"/>
  <p:hf hdr="0" ftr="0" dt="0"/>
  <p:txStyles>
    <p:title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chemeClr val="accent2"/>
          </a:solidFill>
          <a:uFillTx/>
          <a:latin typeface="+mj-lt"/>
          <a:ea typeface="+mn-ea"/>
          <a:cs typeface="+mn-cs"/>
          <a:sym typeface="Verdana"/>
        </a:defRPr>
      </a:lvl1pPr>
      <a:lvl2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9pPr>
    </p:titleStyle>
    <p:bodyStyle>
      <a:lvl1pPr marL="1016000" marR="0" indent="-508000" algn="l" defTabSz="825500" rtl="0" eaLnBrk="1" latinLnBrk="0" hangingPunct="1">
        <a:lnSpc>
          <a:spcPct val="100000"/>
        </a:lnSpc>
        <a:spcBef>
          <a:spcPts val="40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60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Verdana"/>
        </a:defRPr>
      </a:lvl1pPr>
      <a:lvl2pPr marL="1576551" marR="0" indent="-560551" algn="l" defTabSz="825500" rtl="0" eaLnBrk="1" latinLnBrk="0" hangingPunct="1">
        <a:lnSpc>
          <a:spcPct val="100000"/>
        </a:lnSpc>
        <a:spcBef>
          <a:spcPts val="36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58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Verdana"/>
        </a:defRPr>
      </a:lvl2pPr>
      <a:lvl3pPr marL="2149230" marR="0" indent="-625230" algn="l" defTabSz="825500" rtl="0" eaLnBrk="1" latinLnBrk="0" hangingPunct="1">
        <a:lnSpc>
          <a:spcPct val="100000"/>
        </a:lnSpc>
        <a:spcBef>
          <a:spcPts val="32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52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Verdana"/>
        </a:defRPr>
      </a:lvl3pPr>
      <a:lvl4pPr marL="2709333" marR="0" indent="-677333" algn="l" defTabSz="825500" rtl="0" eaLnBrk="1" latinLnBrk="0" hangingPunct="1">
        <a:lnSpc>
          <a:spcPct val="100000"/>
        </a:lnSpc>
        <a:spcBef>
          <a:spcPts val="28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44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Verdana"/>
        </a:defRPr>
      </a:lvl4pPr>
      <a:lvl5pPr marL="3352800" marR="0" indent="-812800" algn="l" defTabSz="825500" rtl="0" eaLnBrk="1" latinLnBrk="0" hangingPunct="1">
        <a:lnSpc>
          <a:spcPct val="100000"/>
        </a:lnSpc>
        <a:spcBef>
          <a:spcPts val="24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32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Verdana"/>
        </a:defRPr>
      </a:lvl5pPr>
      <a:lvl6pPr marL="4419600" marR="0" indent="-736600" algn="l" defTabSz="825500" rtl="0" eaLnBrk="1" latinLnBrk="0" hangingPunct="1">
        <a:lnSpc>
          <a:spcPct val="100000"/>
        </a:lnSpc>
        <a:spcBef>
          <a:spcPts val="4000"/>
        </a:spcBef>
        <a:spcAft>
          <a:spcPts val="0"/>
        </a:spcAft>
        <a:buClrTx/>
        <a:buSzPct val="82000"/>
        <a:buFontTx/>
        <a:buChar char="•"/>
        <a:tabLst/>
        <a:defRPr sz="6400" b="0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6pPr>
      <a:lvl7pPr marL="5156200" marR="0" indent="-736600" algn="l" defTabSz="825500" rtl="0" eaLnBrk="1" latinLnBrk="0" hangingPunct="1">
        <a:lnSpc>
          <a:spcPct val="100000"/>
        </a:lnSpc>
        <a:spcBef>
          <a:spcPts val="4000"/>
        </a:spcBef>
        <a:spcAft>
          <a:spcPts val="0"/>
        </a:spcAft>
        <a:buClrTx/>
        <a:buSzPct val="82000"/>
        <a:buFontTx/>
        <a:buChar char="•"/>
        <a:tabLst/>
        <a:defRPr sz="6400" b="0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7pPr>
      <a:lvl8pPr marL="5892800" marR="0" indent="-736600" algn="l" defTabSz="825500" rtl="0" eaLnBrk="1" latinLnBrk="0" hangingPunct="1">
        <a:lnSpc>
          <a:spcPct val="100000"/>
        </a:lnSpc>
        <a:spcBef>
          <a:spcPts val="4000"/>
        </a:spcBef>
        <a:spcAft>
          <a:spcPts val="0"/>
        </a:spcAft>
        <a:buClrTx/>
        <a:buSzPct val="82000"/>
        <a:buFontTx/>
        <a:buChar char="•"/>
        <a:tabLst/>
        <a:defRPr sz="6400" b="0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8pPr>
      <a:lvl9pPr marL="6629400" marR="0" indent="-736600" algn="l" defTabSz="825500" rtl="0" eaLnBrk="1" latinLnBrk="0" hangingPunct="1">
        <a:lnSpc>
          <a:spcPct val="100000"/>
        </a:lnSpc>
        <a:spcBef>
          <a:spcPts val="4000"/>
        </a:spcBef>
        <a:spcAft>
          <a:spcPts val="0"/>
        </a:spcAft>
        <a:buClrTx/>
        <a:buSzPct val="82000"/>
        <a:buFontTx/>
        <a:buChar char="•"/>
        <a:tabLst/>
        <a:defRPr sz="6400" b="0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9pPr>
    </p:bodyStyle>
    <p:other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2286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4572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6858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9144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11430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13716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16002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18288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" descr="Image"/>
          <p:cNvPicPr>
            <a:picLocks noGrp="1" noChangeAspect="1"/>
          </p:cNvPicPr>
          <p:nvPr>
            <p:ph type="pic" idx="21"/>
          </p:nvPr>
        </p:nvPicPr>
        <p:blipFill rotWithShape="1">
          <a:blip r:embed="rId3"/>
          <a:srcRect l="13543" r="13543"/>
          <a:stretch/>
        </p:blipFill>
        <p:spPr>
          <a:xfrm>
            <a:off x="0" y="2605857"/>
            <a:ext cx="24384000" cy="11146966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B6A6DC3-2E92-4F08-BB9B-DC5C27670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SKA1 MID DIGITAL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76B5E7-6957-4BFE-87FD-3FB494B8474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GB" dirty="0"/>
              <a:t>PROGRESS UPDATE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649784-B938-4AF6-87DD-821D500E51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NONTOBEKO MNYANDU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980E37-7889-4032-87CD-251DF1B413F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10 MAY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99A5-1436-40E5-8546-9EF987FD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 Pixel Feed Receiver (</a:t>
            </a:r>
            <a:r>
              <a:rPr lang="en-GB" dirty="0" err="1"/>
              <a:t>SPFRx</a:t>
            </a:r>
            <a:r>
              <a:rPr lang="en-GB" dirty="0"/>
              <a:t>) PROGRESS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8FED-26DB-43E1-B933-41920D04B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448" y="1554618"/>
            <a:ext cx="23184402" cy="10999332"/>
          </a:xfrm>
        </p:spPr>
        <p:txBody>
          <a:bodyPr/>
          <a:lstStyle/>
          <a:p>
            <a:r>
              <a:rPr lang="en-GB" dirty="0" err="1"/>
              <a:t>Laboratoire</a:t>
            </a:r>
            <a:r>
              <a:rPr lang="en-GB" dirty="0"/>
              <a:t> </a:t>
            </a:r>
            <a:r>
              <a:rPr lang="en-GB" dirty="0" err="1"/>
              <a:t>Astrophysique</a:t>
            </a:r>
            <a:r>
              <a:rPr lang="en-GB" dirty="0"/>
              <a:t> Bordeaux (LAB) have been developing the Band 5 Digitiser (RXS45) for around 4 years.</a:t>
            </a:r>
          </a:p>
          <a:p>
            <a:r>
              <a:rPr lang="en-GB" dirty="0"/>
              <a:t>The design was based on an </a:t>
            </a:r>
            <a:r>
              <a:rPr lang="en-GB" dirty="0" err="1"/>
              <a:t>Adsantec</a:t>
            </a:r>
            <a:r>
              <a:rPr lang="en-GB" dirty="0"/>
              <a:t> ADC solution following a down selection in 2019. CDR was tentatively planned for April 2023</a:t>
            </a:r>
          </a:p>
          <a:p>
            <a:r>
              <a:rPr lang="en-GB" dirty="0"/>
              <a:t>Ben Lewis, Robert Laing, </a:t>
            </a:r>
            <a:r>
              <a:rPr lang="en-GB" dirty="0" err="1"/>
              <a:t>Shin’Ichiro</a:t>
            </a:r>
            <a:r>
              <a:rPr lang="en-GB" dirty="0"/>
              <a:t> </a:t>
            </a:r>
            <a:r>
              <a:rPr lang="en-GB" dirty="0" err="1"/>
              <a:t>Asayama</a:t>
            </a:r>
            <a:r>
              <a:rPr lang="en-GB" dirty="0"/>
              <a:t> attended LAB last week, representing SKA in a meeting designed to expose the constraints of the </a:t>
            </a:r>
            <a:r>
              <a:rPr lang="en-GB" dirty="0" err="1"/>
              <a:t>Adsantec</a:t>
            </a:r>
            <a:r>
              <a:rPr lang="en-GB" dirty="0"/>
              <a:t> ADC and propose alternate solutions</a:t>
            </a:r>
          </a:p>
          <a:p>
            <a:pPr marL="50800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86D6-DB6D-4128-84FC-D7BF2E324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65037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99A5-1436-40E5-8546-9EF987FD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 Pixel Feed </a:t>
            </a:r>
            <a:r>
              <a:rPr lang="en-GB" dirty="0" err="1"/>
              <a:t>Reciever</a:t>
            </a:r>
            <a:r>
              <a:rPr lang="en-GB" dirty="0"/>
              <a:t> (</a:t>
            </a:r>
            <a:r>
              <a:rPr lang="en-GB" dirty="0" err="1"/>
              <a:t>SPFRx</a:t>
            </a:r>
            <a:r>
              <a:rPr lang="en-GB" dirty="0"/>
              <a:t>) PROGRESS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8FED-26DB-43E1-B933-41920D04B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098" y="2029360"/>
            <a:ext cx="23184402" cy="10391240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Adsantec</a:t>
            </a:r>
            <a:r>
              <a:rPr lang="en-GB" dirty="0"/>
              <a:t> solution has failed to deliver the performance requirements needed for SKA, particularly in light of the complex RFI situation at band 5B</a:t>
            </a:r>
          </a:p>
          <a:p>
            <a:r>
              <a:rPr lang="en-GB" dirty="0"/>
              <a:t>LAB proposed two alternatives to the </a:t>
            </a:r>
            <a:r>
              <a:rPr lang="en-GB" dirty="0" err="1"/>
              <a:t>Adsantec</a:t>
            </a:r>
            <a:r>
              <a:rPr lang="en-GB" dirty="0"/>
              <a:t> ADC, one based on a </a:t>
            </a:r>
            <a:r>
              <a:rPr lang="en-GB" dirty="0" err="1"/>
              <a:t>Micram</a:t>
            </a:r>
            <a:r>
              <a:rPr lang="en-GB" dirty="0"/>
              <a:t> chip and one on an Intel chip.</a:t>
            </a:r>
          </a:p>
          <a:p>
            <a:r>
              <a:rPr lang="en-GB" dirty="0"/>
              <a:t>An initial feasibility study will be conducted over the coming few weeks.</a:t>
            </a:r>
          </a:p>
          <a:p>
            <a:r>
              <a:rPr lang="en-GB" dirty="0"/>
              <a:t>Both solutions come at significantly increased cost and complexity</a:t>
            </a:r>
            <a:r>
              <a:rPr lang="en-GB" sz="4400" dirty="0"/>
              <a:t>.</a:t>
            </a:r>
          </a:p>
          <a:p>
            <a:br>
              <a:rPr lang="en-GB" sz="4400" dirty="0"/>
            </a:br>
            <a:endParaRPr lang="en-GB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86D6-DB6D-4128-84FC-D7BF2E324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64171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99A5-1436-40E5-8546-9EF987FD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Correlator Beam former (CBF)Progress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8FED-26DB-43E1-B933-41920D04B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Mid CBF CDR passed in 2018.</a:t>
            </a:r>
          </a:p>
          <a:p>
            <a:r>
              <a:rPr lang="en-GB" dirty="0"/>
              <a:t>Development activities are led by Canada -NRC working with MDA.</a:t>
            </a:r>
          </a:p>
          <a:p>
            <a:r>
              <a:rPr lang="en-GB" dirty="0"/>
              <a:t>Ongoing HW development for Qualification. Including  development of SW, FW for HW Qualification Testing.</a:t>
            </a:r>
          </a:p>
          <a:p>
            <a:r>
              <a:rPr lang="en-GB" dirty="0"/>
              <a:t>Mid CBF qualification test completion end Nov 22.</a:t>
            </a:r>
          </a:p>
          <a:p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sym typeface="Verdana"/>
              </a:rPr>
              <a:t>CBF integration for S-ITF Release is targeted to complete in Dec 22.</a:t>
            </a:r>
          </a:p>
          <a:p>
            <a:pPr marL="50800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86D6-DB6D-4128-84FC-D7BF2E324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22669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99A5-1436-40E5-8546-9EF987FD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PROCUREMENT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8FED-26DB-43E1-B933-41920D04B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86D6-DB6D-4128-84FC-D7BF2E324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FF8C48D-4D3C-E666-89EE-73CBCA69A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469182"/>
              </p:ext>
            </p:extLst>
          </p:nvPr>
        </p:nvGraphicFramePr>
        <p:xfrm>
          <a:off x="755374" y="1670125"/>
          <a:ext cx="22847852" cy="112020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0132">
                  <a:extLst>
                    <a:ext uri="{9D8B030D-6E8A-4147-A177-3AD203B41FA5}">
                      <a16:colId xmlns:a16="http://schemas.microsoft.com/office/drawing/2014/main" val="3498692052"/>
                    </a:ext>
                  </a:extLst>
                </a:gridCol>
                <a:gridCol w="5522259">
                  <a:extLst>
                    <a:ext uri="{9D8B030D-6E8A-4147-A177-3AD203B41FA5}">
                      <a16:colId xmlns:a16="http://schemas.microsoft.com/office/drawing/2014/main" val="2551059432"/>
                    </a:ext>
                  </a:extLst>
                </a:gridCol>
                <a:gridCol w="6525185">
                  <a:extLst>
                    <a:ext uri="{9D8B030D-6E8A-4147-A177-3AD203B41FA5}">
                      <a16:colId xmlns:a16="http://schemas.microsoft.com/office/drawing/2014/main" val="1854105165"/>
                    </a:ext>
                  </a:extLst>
                </a:gridCol>
                <a:gridCol w="3810276">
                  <a:extLst>
                    <a:ext uri="{9D8B030D-6E8A-4147-A177-3AD203B41FA5}">
                      <a16:colId xmlns:a16="http://schemas.microsoft.com/office/drawing/2014/main" val="1564475069"/>
                    </a:ext>
                  </a:extLst>
                </a:gridCol>
              </a:tblGrid>
              <a:tr h="99371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WORK PACKAGE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CONTRACT TYPE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STATUS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CONTRACT AWARD TARGET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33954"/>
                  </a:ext>
                </a:extLst>
              </a:tr>
              <a:tr h="889518"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chemeClr val="accent2"/>
                          </a:solidFill>
                        </a:rPr>
                        <a:t>MID Synchronisation and Timing (SAT)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154736"/>
                  </a:ext>
                </a:extLst>
              </a:tr>
              <a:tr h="739915"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SAT Integration and Management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NEC4 PSC Competitive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Shortlisting of bidders in progress.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 Aug 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251303"/>
                  </a:ext>
                </a:extLst>
              </a:tr>
              <a:tr h="841743"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SAT Activity Management Support (UoM)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NEC4 PSSC, Sole Source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Invitation to tender issued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 Jun 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79391"/>
                  </a:ext>
                </a:extLst>
              </a:tr>
              <a:tr h="586576"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SAT Timescale Delivery (incl. Masers)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NEC4 ECC, Competitive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ILO notification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 Jan 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032219"/>
                  </a:ext>
                </a:extLst>
              </a:tr>
              <a:tr h="586576"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SAT Frequency Distribution System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NEC4 ECC, Sole Source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Invitation to tender underway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 Jul 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375186"/>
                  </a:ext>
                </a:extLst>
              </a:tr>
              <a:tr h="586576"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SAT UTC Distribution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NEC4 ECC, Competitive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TBA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Nov 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509405"/>
                  </a:ext>
                </a:extLst>
              </a:tr>
              <a:tr h="799603">
                <a:tc>
                  <a:txBody>
                    <a:bodyPr/>
                    <a:lstStyle/>
                    <a:p>
                      <a:r>
                        <a:rPr lang="en-GB" sz="3200" b="1" dirty="0">
                          <a:solidFill>
                            <a:schemeClr val="accent2"/>
                          </a:solidFill>
                        </a:rPr>
                        <a:t>Single Feed Pixel Receiver (</a:t>
                      </a:r>
                      <a:r>
                        <a:rPr lang="en-GB" sz="3200" b="1" dirty="0" err="1">
                          <a:solidFill>
                            <a:schemeClr val="accent2"/>
                          </a:solidFill>
                        </a:rPr>
                        <a:t>SPFRx</a:t>
                      </a:r>
                      <a:r>
                        <a:rPr lang="en-GB" sz="3200" b="1" dirty="0">
                          <a:solidFill>
                            <a:schemeClr val="accent2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191792"/>
                  </a:ext>
                </a:extLst>
              </a:tr>
              <a:tr h="586576">
                <a:tc>
                  <a:txBody>
                    <a:bodyPr/>
                    <a:lstStyle/>
                    <a:p>
                      <a:r>
                        <a:rPr lang="en-GB" sz="3200" b="0" dirty="0" err="1">
                          <a:solidFill>
                            <a:schemeClr val="accent2"/>
                          </a:solidFill>
                        </a:rPr>
                        <a:t>SPFRx</a:t>
                      </a:r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 123 Delivery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NEC4 ECC, Competitive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ILO notification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 Jan 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031373"/>
                  </a:ext>
                </a:extLst>
              </a:tr>
              <a:tr h="586576"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Band 5 Downconverter Delivery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NEC4 SSC, Sole Source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Pre-qualification underway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 Aug 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425661"/>
                  </a:ext>
                </a:extLst>
              </a:tr>
              <a:tr h="981052">
                <a:tc>
                  <a:txBody>
                    <a:bodyPr/>
                    <a:lstStyle/>
                    <a:p>
                      <a:r>
                        <a:rPr lang="en-GB" sz="3200" b="1" dirty="0">
                          <a:solidFill>
                            <a:schemeClr val="accent2"/>
                          </a:solidFill>
                        </a:rPr>
                        <a:t>MID CSP &amp; CBF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639888"/>
                  </a:ext>
                </a:extLst>
              </a:tr>
              <a:tr h="586576"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MID CBF delivery  &amp; CSP Activity Management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NEC4 ECC, Sole Source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Invitation to tender issued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accent2"/>
                          </a:solidFill>
                        </a:rPr>
                        <a:t>Aug 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703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60318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99A5-1436-40E5-8546-9EF987FD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8FED-26DB-43E1-B933-41920D04B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SPFRx</a:t>
            </a:r>
            <a:r>
              <a:rPr lang="en-GB" dirty="0"/>
              <a:t> CDR is a significant milestone coming up in July.  Qualification testing is underway.</a:t>
            </a:r>
          </a:p>
          <a:p>
            <a:r>
              <a:rPr lang="en-GB" dirty="0"/>
              <a:t>Various procurement initiative need to be finalised within next 3 months:</a:t>
            </a:r>
          </a:p>
          <a:p>
            <a:pPr lvl="1"/>
            <a:r>
              <a:rPr lang="en-GB" dirty="0"/>
              <a:t>SAT FRQ; SAT Integration &amp; Management PSC; SAT Activity management (UoM); CBF and Band5 temporary downconverter.</a:t>
            </a:r>
          </a:p>
          <a:p>
            <a:pPr marL="1016000" marR="0" lvl="0" indent="-508000" algn="l" defTabSz="825500" rtl="0" eaLnBrk="1" fontAlgn="auto" latinLnBrk="0" hangingPunct="1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E40769"/>
              </a:buClr>
              <a:buSzPct val="100000"/>
              <a:buFontTx/>
              <a:buChar char="•"/>
              <a:tabLst/>
              <a:defRPr/>
            </a:pPr>
            <a:r>
              <a:rPr lang="en-GB" dirty="0">
                <a:solidFill>
                  <a:srgbClr val="070A68"/>
                </a:solidFill>
                <a:latin typeface="Verdana"/>
                <a:ea typeface="Verdana"/>
              </a:rPr>
              <a:t>Focus is also on delivering MID digital systems for S-ITF</a:t>
            </a: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070A68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.</a:t>
            </a:r>
          </a:p>
          <a:p>
            <a:pPr marL="50800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86D6-DB6D-4128-84FC-D7BF2E324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20272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5DB687-944F-46C5-ADB6-A64CEB0783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99A5-1436-40E5-8546-9EF987FD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8FED-26DB-43E1-B933-41920D04B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Milestones Overview</a:t>
            </a:r>
          </a:p>
          <a:p>
            <a:r>
              <a:rPr lang="en-GB" dirty="0"/>
              <a:t>Synchronisation and Timing (SAT) Progress update</a:t>
            </a:r>
          </a:p>
          <a:p>
            <a:r>
              <a:rPr lang="en-GB" dirty="0"/>
              <a:t>Single Pixel Feed Receiver (</a:t>
            </a:r>
            <a:r>
              <a:rPr lang="en-GB" dirty="0" err="1"/>
              <a:t>SPFRx</a:t>
            </a:r>
            <a:r>
              <a:rPr lang="en-GB" dirty="0"/>
              <a:t>) Progress update</a:t>
            </a:r>
          </a:p>
          <a:p>
            <a:r>
              <a:rPr lang="en-GB" dirty="0"/>
              <a:t>Correlator Beam-former (CBF) progress update</a:t>
            </a:r>
          </a:p>
          <a:p>
            <a:r>
              <a:rPr lang="en-GB" dirty="0"/>
              <a:t>Procurement updates</a:t>
            </a:r>
          </a:p>
          <a:p>
            <a:r>
              <a:rPr lang="en-GB" dirty="0"/>
              <a:t>Next steps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86D6-DB6D-4128-84FC-D7BF2E324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2073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99A5-1436-40E5-8546-9EF987FD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MILESTONES OVERVIEW </a:t>
            </a:r>
            <a:r>
              <a:rPr lang="en-GB" b="0" dirty="0"/>
              <a:t>(Current year)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8FED-26DB-43E1-B933-41920D04B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426" y="2249408"/>
            <a:ext cx="23539352" cy="10404026"/>
          </a:xfrm>
        </p:spPr>
        <p:txBody>
          <a:bodyPr/>
          <a:lstStyle/>
          <a:p>
            <a:pPr marL="508000" indent="0">
              <a:buNone/>
            </a:pPr>
            <a:endParaRPr lang="en-GB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86D6-DB6D-4128-84FC-D7BF2E324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3</a:t>
            </a:fld>
            <a:endParaRPr lang="en-GB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B09E742-361B-CD17-D81B-3361D5F9770A}"/>
                  </a:ext>
                </a:extLst>
              </p14:cNvPr>
              <p14:cNvContentPartPr/>
              <p14:nvPr/>
            </p14:nvContentPartPr>
            <p14:xfrm>
              <a:off x="23439108" y="12389491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B09E742-361B-CD17-D81B-3361D5F977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21108" y="12281491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169F8A94-93A7-645E-9230-538FD83CC343}"/>
              </a:ext>
            </a:extLst>
          </p:cNvPr>
          <p:cNvGrpSpPr/>
          <p:nvPr/>
        </p:nvGrpSpPr>
        <p:grpSpPr>
          <a:xfrm>
            <a:off x="9285348" y="8267851"/>
            <a:ext cx="360" cy="360"/>
            <a:chOff x="9285348" y="8267851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EED091D-43D2-7EBF-0F51-FD3CA4F6C79E}"/>
                    </a:ext>
                  </a:extLst>
                </p14:cNvPr>
                <p14:cNvContentPartPr/>
                <p14:nvPr/>
              </p14:nvContentPartPr>
              <p14:xfrm>
                <a:off x="9285348" y="8267851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EED091D-43D2-7EBF-0F51-FD3CA4F6C79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67348" y="8159851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1C76396-B3C1-FD59-0D9B-E05AB960A30D}"/>
                    </a:ext>
                  </a:extLst>
                </p14:cNvPr>
                <p14:cNvContentPartPr/>
                <p14:nvPr/>
              </p14:nvContentPartPr>
              <p14:xfrm>
                <a:off x="9285348" y="8267851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1C76396-B3C1-FD59-0D9B-E05AB960A30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67348" y="8159851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2" name="Diamond 31">
            <a:extLst>
              <a:ext uri="{FF2B5EF4-FFF2-40B4-BE49-F238E27FC236}">
                <a16:creationId xmlns:a16="http://schemas.microsoft.com/office/drawing/2014/main" id="{1C4A8DA5-D288-5B01-6C30-F0E0F5EA2FFB}"/>
              </a:ext>
            </a:extLst>
          </p:cNvPr>
          <p:cNvSpPr/>
          <p:nvPr/>
        </p:nvSpPr>
        <p:spPr>
          <a:xfrm>
            <a:off x="9285708" y="4739425"/>
            <a:ext cx="45719" cy="45719"/>
          </a:xfrm>
          <a:prstGeom prst="diamond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5000" b="0" i="0" u="none" strike="noStrike" cap="none" spc="0" normalizeH="0" baseline="0">
              <a:ln>
                <a:noFill/>
              </a:ln>
              <a:solidFill>
                <a:srgbClr val="DF0569"/>
              </a:solidFill>
              <a:effectLst/>
              <a:uFillTx/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43ECD0A-6274-5F67-2AAD-B017FCDCA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604471"/>
              </p:ext>
            </p:extLst>
          </p:nvPr>
        </p:nvGraphicFramePr>
        <p:xfrm>
          <a:off x="512375" y="2333753"/>
          <a:ext cx="23173125" cy="96291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1625">
                  <a:extLst>
                    <a:ext uri="{9D8B030D-6E8A-4147-A177-3AD203B41FA5}">
                      <a16:colId xmlns:a16="http://schemas.microsoft.com/office/drawing/2014/main" val="1599946805"/>
                    </a:ext>
                  </a:extLst>
                </a:gridCol>
                <a:gridCol w="6921500">
                  <a:extLst>
                    <a:ext uri="{9D8B030D-6E8A-4147-A177-3AD203B41FA5}">
                      <a16:colId xmlns:a16="http://schemas.microsoft.com/office/drawing/2014/main" val="602564707"/>
                    </a:ext>
                  </a:extLst>
                </a:gridCol>
              </a:tblGrid>
              <a:tr h="1129204">
                <a:tc>
                  <a:txBody>
                    <a:bodyPr/>
                    <a:lstStyle/>
                    <a:p>
                      <a:pPr marL="0" marR="0" lvl="0" indent="0" algn="l" defTabSz="8255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5400" b="1" i="0" u="none" strike="noStrike" cap="none" spc="0" baseline="0" dirty="0">
                          <a:solidFill>
                            <a:schemeClr val="accent2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Verdana"/>
                        </a:rPr>
                        <a:t>Synchronisation and Timing (SAT)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400" dirty="0">
                          <a:solidFill>
                            <a:schemeClr val="accent2"/>
                          </a:solidFill>
                        </a:rPr>
                        <a:t>Date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06389"/>
                  </a:ext>
                </a:extLst>
              </a:tr>
              <a:tr h="962051">
                <a:tc>
                  <a:txBody>
                    <a:bodyPr/>
                    <a:lstStyle/>
                    <a:p>
                      <a:pPr marL="1016000" marR="0" lvl="0" indent="-5080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4000"/>
                        </a:spcBef>
                        <a:spcAft>
                          <a:spcPts val="0"/>
                        </a:spcAft>
                        <a:buClr>
                          <a:srgbClr val="E40769"/>
                        </a:buClr>
                        <a:buSzPct val="10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4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70A6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Verdana"/>
                        </a:rPr>
                        <a:t>Deliver FRQ RM for integration to RXS123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accent2"/>
                          </a:solidFill>
                        </a:rPr>
                        <a:t>May 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438189"/>
                  </a:ext>
                </a:extLst>
              </a:tr>
              <a:tr h="1036107">
                <a:tc>
                  <a:txBody>
                    <a:bodyPr/>
                    <a:lstStyle/>
                    <a:p>
                      <a:pPr marL="1016000" marR="0" lvl="0" indent="-5080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4000"/>
                        </a:spcBef>
                        <a:spcAft>
                          <a:spcPts val="0"/>
                        </a:spcAft>
                        <a:buClr>
                          <a:srgbClr val="E40769"/>
                        </a:buClr>
                        <a:buSzPct val="10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4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Verdana"/>
                        </a:rPr>
                        <a:t>Contract Award: Activity management (UoM)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accent2"/>
                          </a:solidFill>
                        </a:rPr>
                        <a:t>Jun 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566769"/>
                  </a:ext>
                </a:extLst>
              </a:tr>
              <a:tr h="1058279">
                <a:tc>
                  <a:txBody>
                    <a:bodyPr/>
                    <a:lstStyle/>
                    <a:p>
                      <a:pPr marL="1016000" marR="0" lvl="0" indent="-5080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4000"/>
                        </a:spcBef>
                        <a:spcAft>
                          <a:spcPts val="0"/>
                        </a:spcAft>
                        <a:buClr>
                          <a:srgbClr val="E40769"/>
                        </a:buClr>
                        <a:buSzPct val="10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4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Verdana"/>
                        </a:rPr>
                        <a:t>Contract Award: </a:t>
                      </a:r>
                      <a:r>
                        <a:rPr kumimoji="0" lang="en-GB" sz="4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70A6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Verdana"/>
                        </a:rPr>
                        <a:t>FRQ Distribution System</a:t>
                      </a:r>
                      <a:endParaRPr lang="en-GB" sz="48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accent2"/>
                          </a:solidFill>
                        </a:rPr>
                        <a:t>July 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687385"/>
                  </a:ext>
                </a:extLst>
              </a:tr>
              <a:tr h="962051">
                <a:tc>
                  <a:txBody>
                    <a:bodyPr/>
                    <a:lstStyle/>
                    <a:p>
                      <a:pPr marL="1016000" marR="0" lvl="0" indent="-5080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4000"/>
                        </a:spcBef>
                        <a:spcAft>
                          <a:spcPts val="0"/>
                        </a:spcAft>
                        <a:buClr>
                          <a:srgbClr val="E40769"/>
                        </a:buClr>
                        <a:buSzPct val="10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4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Verdana"/>
                        </a:rPr>
                        <a:t>Contract Award: Integration Management PSC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accent2"/>
                          </a:solidFill>
                        </a:rPr>
                        <a:t>Aug 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555464"/>
                  </a:ext>
                </a:extLst>
              </a:tr>
              <a:tr h="962051">
                <a:tc>
                  <a:txBody>
                    <a:bodyPr/>
                    <a:lstStyle/>
                    <a:p>
                      <a:pPr marL="1016000" marR="0" lvl="0" indent="-5080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4000"/>
                        </a:spcBef>
                        <a:spcAft>
                          <a:spcPts val="0"/>
                        </a:spcAft>
                        <a:buClr>
                          <a:srgbClr val="E40769"/>
                        </a:buClr>
                        <a:buSzPct val="10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4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Verdana"/>
                        </a:rPr>
                        <a:t>Contract Award: UTC Distribution</a:t>
                      </a:r>
                      <a:endParaRPr kumimoji="0" lang="en-GB" sz="4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70A6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sym typeface="Verdan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accent2"/>
                          </a:solidFill>
                        </a:rPr>
                        <a:t>Sep 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49585"/>
                  </a:ext>
                </a:extLst>
              </a:tr>
              <a:tr h="1218750">
                <a:tc>
                  <a:txBody>
                    <a:bodyPr/>
                    <a:lstStyle/>
                    <a:p>
                      <a:pPr marL="1016000" marR="0" lvl="0" indent="-5080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4000"/>
                        </a:spcBef>
                        <a:spcAft>
                          <a:spcPts val="0"/>
                        </a:spcAft>
                        <a:buClr>
                          <a:srgbClr val="E40769"/>
                        </a:buClr>
                        <a:buSzPct val="10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4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Verdana"/>
                        </a:rPr>
                        <a:t>Contract Award: Timescale</a:t>
                      </a:r>
                      <a:endParaRPr lang="en-GB" sz="48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accent2"/>
                          </a:solidFill>
                        </a:rPr>
                        <a:t>Jan 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721991"/>
                  </a:ext>
                </a:extLst>
              </a:tr>
              <a:tr h="1150336">
                <a:tc>
                  <a:txBody>
                    <a:bodyPr/>
                    <a:lstStyle/>
                    <a:p>
                      <a:pPr marL="1016000" marR="0" lvl="0" indent="-5080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4000"/>
                        </a:spcBef>
                        <a:spcAft>
                          <a:spcPts val="0"/>
                        </a:spcAft>
                        <a:buClr>
                          <a:srgbClr val="E40769"/>
                        </a:buClr>
                        <a:buSzPct val="10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4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Verdana"/>
                        </a:rPr>
                        <a:t>Install FRQ system at S-ITF for QE</a:t>
                      </a:r>
                      <a:endParaRPr kumimoji="0" lang="en-GB" sz="4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70A6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sym typeface="Verdan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accent2"/>
                          </a:solidFill>
                        </a:rPr>
                        <a:t>Jan 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571100"/>
                  </a:ext>
                </a:extLst>
              </a:tr>
              <a:tr h="1150336">
                <a:tc>
                  <a:txBody>
                    <a:bodyPr/>
                    <a:lstStyle/>
                    <a:p>
                      <a:pPr marL="1016000" marR="0" lvl="0" indent="-5080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4000"/>
                        </a:spcBef>
                        <a:spcAft>
                          <a:spcPts val="0"/>
                        </a:spcAft>
                        <a:buClr>
                          <a:srgbClr val="E40769"/>
                        </a:buClr>
                        <a:buSzPct val="10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4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70A6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Verdana"/>
                        </a:rPr>
                        <a:t>Install SAT.UTC system at S-ITF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accent2"/>
                          </a:solidFill>
                        </a:rPr>
                        <a:t>Feb 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709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9199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99A5-1436-40E5-8546-9EF987FD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MILESTONES OVERVIEW </a:t>
            </a:r>
            <a:r>
              <a:rPr lang="en-GB" b="0" dirty="0"/>
              <a:t>(Current year)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8FED-26DB-43E1-B933-41920D04B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426" y="2249408"/>
            <a:ext cx="23539352" cy="10404026"/>
          </a:xfrm>
        </p:spPr>
        <p:txBody>
          <a:bodyPr/>
          <a:lstStyle/>
          <a:p>
            <a:pPr marL="508000" indent="0">
              <a:buNone/>
            </a:pPr>
            <a:endParaRPr lang="en-GB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86D6-DB6D-4128-84FC-D7BF2E324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4</a:t>
            </a:fld>
            <a:endParaRPr lang="en-GB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B09E742-361B-CD17-D81B-3361D5F9770A}"/>
                  </a:ext>
                </a:extLst>
              </p14:cNvPr>
              <p14:cNvContentPartPr/>
              <p14:nvPr/>
            </p14:nvContentPartPr>
            <p14:xfrm>
              <a:off x="23439108" y="12389491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B09E742-361B-CD17-D81B-3361D5F977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21108" y="12281491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169F8A94-93A7-645E-9230-538FD83CC343}"/>
              </a:ext>
            </a:extLst>
          </p:cNvPr>
          <p:cNvGrpSpPr/>
          <p:nvPr/>
        </p:nvGrpSpPr>
        <p:grpSpPr>
          <a:xfrm>
            <a:off x="9285348" y="8267851"/>
            <a:ext cx="360" cy="360"/>
            <a:chOff x="9285348" y="8267851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EED091D-43D2-7EBF-0F51-FD3CA4F6C79E}"/>
                    </a:ext>
                  </a:extLst>
                </p14:cNvPr>
                <p14:cNvContentPartPr/>
                <p14:nvPr/>
              </p14:nvContentPartPr>
              <p14:xfrm>
                <a:off x="9285348" y="8267851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EED091D-43D2-7EBF-0F51-FD3CA4F6C79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67348" y="8159851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1C76396-B3C1-FD59-0D9B-E05AB960A30D}"/>
                    </a:ext>
                  </a:extLst>
                </p14:cNvPr>
                <p14:cNvContentPartPr/>
                <p14:nvPr/>
              </p14:nvContentPartPr>
              <p14:xfrm>
                <a:off x="9285348" y="8267851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1C76396-B3C1-FD59-0D9B-E05AB960A30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67348" y="8159851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2" name="Diamond 31">
            <a:extLst>
              <a:ext uri="{FF2B5EF4-FFF2-40B4-BE49-F238E27FC236}">
                <a16:creationId xmlns:a16="http://schemas.microsoft.com/office/drawing/2014/main" id="{1C4A8DA5-D288-5B01-6C30-F0E0F5EA2FFB}"/>
              </a:ext>
            </a:extLst>
          </p:cNvPr>
          <p:cNvSpPr/>
          <p:nvPr/>
        </p:nvSpPr>
        <p:spPr>
          <a:xfrm>
            <a:off x="9285708" y="4739425"/>
            <a:ext cx="45719" cy="45719"/>
          </a:xfrm>
          <a:prstGeom prst="diamond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5000" b="0" i="0" u="none" strike="noStrike" cap="none" spc="0" normalizeH="0" baseline="0">
              <a:ln>
                <a:noFill/>
              </a:ln>
              <a:solidFill>
                <a:srgbClr val="DF0569"/>
              </a:solidFill>
              <a:effectLst/>
              <a:uFillTx/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43ECD0A-6274-5F67-2AAD-B017FCDCA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074177"/>
              </p:ext>
            </p:extLst>
          </p:nvPr>
        </p:nvGraphicFramePr>
        <p:xfrm>
          <a:off x="333517" y="2296313"/>
          <a:ext cx="22603756" cy="54898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0483">
                  <a:extLst>
                    <a:ext uri="{9D8B030D-6E8A-4147-A177-3AD203B41FA5}">
                      <a16:colId xmlns:a16="http://schemas.microsoft.com/office/drawing/2014/main" val="1599946805"/>
                    </a:ext>
                  </a:extLst>
                </a:gridCol>
                <a:gridCol w="6173273">
                  <a:extLst>
                    <a:ext uri="{9D8B030D-6E8A-4147-A177-3AD203B41FA5}">
                      <a16:colId xmlns:a16="http://schemas.microsoft.com/office/drawing/2014/main" val="602564707"/>
                    </a:ext>
                  </a:extLst>
                </a:gridCol>
              </a:tblGrid>
              <a:tr h="1035597">
                <a:tc>
                  <a:txBody>
                    <a:bodyPr/>
                    <a:lstStyle/>
                    <a:p>
                      <a:pPr marL="0" marR="0" lvl="0" indent="0" algn="l" defTabSz="8255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5400" b="1" i="0" u="none" strike="noStrike" cap="none" spc="0" baseline="0" dirty="0">
                          <a:solidFill>
                            <a:schemeClr val="accent2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Verdana"/>
                        </a:rPr>
                        <a:t>Single Pixel Feed Receiver (</a:t>
                      </a:r>
                      <a:r>
                        <a:rPr lang="en-GB" sz="5400" b="1" i="0" u="none" strike="noStrike" cap="none" spc="0" baseline="0" dirty="0" err="1">
                          <a:solidFill>
                            <a:schemeClr val="accent2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Verdana"/>
                        </a:rPr>
                        <a:t>SPFRx</a:t>
                      </a:r>
                      <a:r>
                        <a:rPr lang="en-GB" sz="5400" b="1" i="0" u="none" strike="noStrike" cap="none" spc="0" baseline="0" dirty="0">
                          <a:solidFill>
                            <a:schemeClr val="accent2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Verdana"/>
                        </a:rPr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400" dirty="0">
                          <a:solidFill>
                            <a:schemeClr val="accent2"/>
                          </a:solidFill>
                        </a:rPr>
                        <a:t>Date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06389"/>
                  </a:ext>
                </a:extLst>
              </a:tr>
              <a:tr h="882301">
                <a:tc>
                  <a:txBody>
                    <a:bodyPr/>
                    <a:lstStyle/>
                    <a:p>
                      <a:pPr marL="1016000" marR="0" lvl="0" indent="-5080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4000"/>
                        </a:spcBef>
                        <a:spcAft>
                          <a:spcPts val="0"/>
                        </a:spcAft>
                        <a:buClr>
                          <a:srgbClr val="E40769"/>
                        </a:buClr>
                        <a:buSzPct val="10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4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70A6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Verdana"/>
                        </a:rPr>
                        <a:t>SPFRX123 CDR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accent2"/>
                          </a:solidFill>
                        </a:rPr>
                        <a:t>July 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438189"/>
                  </a:ext>
                </a:extLst>
              </a:tr>
              <a:tr h="925076">
                <a:tc>
                  <a:txBody>
                    <a:bodyPr/>
                    <a:lstStyle/>
                    <a:p>
                      <a:pPr marL="1016000" marR="0" lvl="0" indent="-5080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4000"/>
                        </a:spcBef>
                        <a:spcAft>
                          <a:spcPts val="0"/>
                        </a:spcAft>
                        <a:buClr>
                          <a:srgbClr val="E40769"/>
                        </a:buClr>
                        <a:buSzPct val="10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4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70A6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Verdana"/>
                        </a:rPr>
                        <a:t>Contract Award: Band 5 Temp Downconverter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accent2"/>
                          </a:solidFill>
                        </a:rPr>
                        <a:t>Sep 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687385"/>
                  </a:ext>
                </a:extLst>
              </a:tr>
              <a:tr h="882301">
                <a:tc>
                  <a:txBody>
                    <a:bodyPr/>
                    <a:lstStyle/>
                    <a:p>
                      <a:pPr marL="1016000" marR="0" lvl="0" indent="-5080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4000"/>
                        </a:spcBef>
                        <a:spcAft>
                          <a:spcPts val="0"/>
                        </a:spcAft>
                        <a:buClr>
                          <a:srgbClr val="E40769"/>
                        </a:buClr>
                        <a:buSzPct val="10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4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70A6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Verdana"/>
                        </a:rPr>
                        <a:t>SPFRx</a:t>
                      </a:r>
                      <a:r>
                        <a:rPr kumimoji="0" lang="en-GB" sz="4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70A6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Verdana"/>
                        </a:rPr>
                        <a:t> Qualification model to S-ITF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accent2"/>
                          </a:solidFill>
                        </a:rPr>
                        <a:t>Nov 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539701"/>
                  </a:ext>
                </a:extLst>
              </a:tr>
              <a:tr h="882301">
                <a:tc>
                  <a:txBody>
                    <a:bodyPr/>
                    <a:lstStyle/>
                    <a:p>
                      <a:pPr marL="1016000" marR="0" lvl="0" indent="-5080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4000"/>
                        </a:spcBef>
                        <a:spcAft>
                          <a:spcPts val="0"/>
                        </a:spcAft>
                        <a:buClr>
                          <a:srgbClr val="E40769"/>
                        </a:buClr>
                        <a:buSzPct val="10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4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70A6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Verdana"/>
                        </a:rPr>
                        <a:t>Band 5 Downconverter Requirements Review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accent2"/>
                          </a:solidFill>
                        </a:rPr>
                        <a:t>Dec 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8540"/>
                  </a:ext>
                </a:extLst>
              </a:tr>
              <a:tr h="882301">
                <a:tc>
                  <a:txBody>
                    <a:bodyPr/>
                    <a:lstStyle/>
                    <a:p>
                      <a:pPr marL="1016000" marR="0" lvl="0" indent="-5080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4000"/>
                        </a:spcBef>
                        <a:spcAft>
                          <a:spcPts val="0"/>
                        </a:spcAft>
                        <a:buClr>
                          <a:srgbClr val="E40769"/>
                        </a:buClr>
                        <a:buSzPct val="10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4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70A6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Verdana"/>
                        </a:rPr>
                        <a:t>Contract Award: SPFRx123 &amp; RXPU Delivery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800" b="0" dirty="0">
                          <a:solidFill>
                            <a:schemeClr val="accent2"/>
                          </a:solidFill>
                        </a:rPr>
                        <a:t>Jan 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49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4102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99A5-1436-40E5-8546-9EF987FD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MILESTONES OVERVIEW </a:t>
            </a:r>
            <a:r>
              <a:rPr lang="en-GB" b="0" dirty="0"/>
              <a:t>(Current year)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8FED-26DB-43E1-B933-41920D04B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426" y="2249408"/>
            <a:ext cx="23539352" cy="10404026"/>
          </a:xfrm>
        </p:spPr>
        <p:txBody>
          <a:bodyPr/>
          <a:lstStyle/>
          <a:p>
            <a:pPr marL="508000" indent="0">
              <a:buNone/>
            </a:pPr>
            <a:endParaRPr lang="en-GB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86D6-DB6D-4128-84FC-D7BF2E324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5</a:t>
            </a:fld>
            <a:endParaRPr lang="en-GB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B09E742-361B-CD17-D81B-3361D5F9770A}"/>
                  </a:ext>
                </a:extLst>
              </p14:cNvPr>
              <p14:cNvContentPartPr/>
              <p14:nvPr/>
            </p14:nvContentPartPr>
            <p14:xfrm>
              <a:off x="23439108" y="12389491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B09E742-361B-CD17-D81B-3361D5F977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21108" y="12281491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169F8A94-93A7-645E-9230-538FD83CC343}"/>
              </a:ext>
            </a:extLst>
          </p:cNvPr>
          <p:cNvGrpSpPr/>
          <p:nvPr/>
        </p:nvGrpSpPr>
        <p:grpSpPr>
          <a:xfrm>
            <a:off x="9285348" y="8267851"/>
            <a:ext cx="360" cy="360"/>
            <a:chOff x="9285348" y="8267851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EED091D-43D2-7EBF-0F51-FD3CA4F6C79E}"/>
                    </a:ext>
                  </a:extLst>
                </p14:cNvPr>
                <p14:cNvContentPartPr/>
                <p14:nvPr/>
              </p14:nvContentPartPr>
              <p14:xfrm>
                <a:off x="9285348" y="8267851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EED091D-43D2-7EBF-0F51-FD3CA4F6C79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67348" y="8159851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1C76396-B3C1-FD59-0D9B-E05AB960A30D}"/>
                    </a:ext>
                  </a:extLst>
                </p14:cNvPr>
                <p14:cNvContentPartPr/>
                <p14:nvPr/>
              </p14:nvContentPartPr>
              <p14:xfrm>
                <a:off x="9285348" y="8267851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1C76396-B3C1-FD59-0D9B-E05AB960A30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67348" y="8159851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2" name="Diamond 31">
            <a:extLst>
              <a:ext uri="{FF2B5EF4-FFF2-40B4-BE49-F238E27FC236}">
                <a16:creationId xmlns:a16="http://schemas.microsoft.com/office/drawing/2014/main" id="{1C4A8DA5-D288-5B01-6C30-F0E0F5EA2FFB}"/>
              </a:ext>
            </a:extLst>
          </p:cNvPr>
          <p:cNvSpPr/>
          <p:nvPr/>
        </p:nvSpPr>
        <p:spPr>
          <a:xfrm>
            <a:off x="9285708" y="4739425"/>
            <a:ext cx="45719" cy="45719"/>
          </a:xfrm>
          <a:prstGeom prst="diamond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5000" b="0" i="0" u="none" strike="noStrike" cap="none" spc="0" normalizeH="0" baseline="0">
              <a:ln>
                <a:noFill/>
              </a:ln>
              <a:solidFill>
                <a:srgbClr val="DF0569"/>
              </a:solidFill>
              <a:effectLst/>
              <a:uFillTx/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43ECD0A-6274-5F67-2AAD-B017FCDCA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292431"/>
              </p:ext>
            </p:extLst>
          </p:nvPr>
        </p:nvGraphicFramePr>
        <p:xfrm>
          <a:off x="677222" y="2262452"/>
          <a:ext cx="22603756" cy="102688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68483">
                  <a:extLst>
                    <a:ext uri="{9D8B030D-6E8A-4147-A177-3AD203B41FA5}">
                      <a16:colId xmlns:a16="http://schemas.microsoft.com/office/drawing/2014/main" val="1599946805"/>
                    </a:ext>
                  </a:extLst>
                </a:gridCol>
                <a:gridCol w="6935273">
                  <a:extLst>
                    <a:ext uri="{9D8B030D-6E8A-4147-A177-3AD203B41FA5}">
                      <a16:colId xmlns:a16="http://schemas.microsoft.com/office/drawing/2014/main" val="602564707"/>
                    </a:ext>
                  </a:extLst>
                </a:gridCol>
              </a:tblGrid>
              <a:tr h="964011">
                <a:tc>
                  <a:txBody>
                    <a:bodyPr/>
                    <a:lstStyle/>
                    <a:p>
                      <a:pPr marL="0" marR="0" lvl="0" indent="0" algn="l" defTabSz="8255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5400" b="1" i="0" u="none" strike="noStrike" cap="none" spc="0" baseline="0" dirty="0">
                          <a:solidFill>
                            <a:schemeClr val="accent2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Verdana"/>
                        </a:rPr>
                        <a:t>Correlator Beam-Former (CBF)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400" dirty="0">
                          <a:solidFill>
                            <a:schemeClr val="accent2"/>
                          </a:solidFill>
                        </a:rPr>
                        <a:t>Date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06389"/>
                  </a:ext>
                </a:extLst>
              </a:tr>
              <a:tr h="1447026">
                <a:tc>
                  <a:txBody>
                    <a:bodyPr/>
                    <a:lstStyle/>
                    <a:p>
                      <a:pPr marL="1016000" marR="0" lvl="0" indent="-5080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4000"/>
                        </a:spcBef>
                        <a:spcAft>
                          <a:spcPts val="0"/>
                        </a:spcAft>
                        <a:buClr>
                          <a:srgbClr val="E40769"/>
                        </a:buClr>
                        <a:buSzPct val="10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4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70A6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Verdana"/>
                        </a:rPr>
                        <a:t>Complete integration for CBF HW Qualification Testing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accent2"/>
                          </a:solidFill>
                        </a:rPr>
                        <a:t>July 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566769"/>
                  </a:ext>
                </a:extLst>
              </a:tr>
              <a:tr h="1447026">
                <a:tc>
                  <a:txBody>
                    <a:bodyPr/>
                    <a:lstStyle/>
                    <a:p>
                      <a:pPr marL="1016000" marR="0" lvl="0" indent="-5080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4000"/>
                        </a:spcBef>
                        <a:spcAft>
                          <a:spcPts val="0"/>
                        </a:spcAft>
                        <a:buClr>
                          <a:srgbClr val="E40769"/>
                        </a:buClr>
                        <a:buSzPct val="10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4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70A6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Verdana"/>
                        </a:rPr>
                        <a:t>CBF Manufacture HW for ITF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800" b="0" dirty="0">
                          <a:solidFill>
                            <a:schemeClr val="accent2"/>
                          </a:solidFill>
                        </a:rPr>
                        <a:t>Oct 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566783"/>
                  </a:ext>
                </a:extLst>
              </a:tr>
              <a:tr h="1447026">
                <a:tc>
                  <a:txBody>
                    <a:bodyPr/>
                    <a:lstStyle/>
                    <a:p>
                      <a:pPr marL="1016000" marR="0" lvl="0" indent="-5080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4000"/>
                        </a:spcBef>
                        <a:spcAft>
                          <a:spcPts val="0"/>
                        </a:spcAft>
                        <a:buClr>
                          <a:srgbClr val="E40769"/>
                        </a:buClr>
                        <a:buSzPct val="10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4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Verdana"/>
                        </a:rPr>
                        <a:t>Contract Award: CSP Integration Management  &amp; </a:t>
                      </a:r>
                      <a:r>
                        <a:rPr kumimoji="0" lang="en-GB" sz="4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70A6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Verdana"/>
                        </a:rPr>
                        <a:t>CBF delivery</a:t>
                      </a:r>
                      <a:endParaRPr lang="en-GB" sz="48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accent2"/>
                          </a:solidFill>
                        </a:rPr>
                        <a:t>Aug 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687385"/>
                  </a:ext>
                </a:extLst>
              </a:tr>
              <a:tr h="821312">
                <a:tc>
                  <a:txBody>
                    <a:bodyPr/>
                    <a:lstStyle/>
                    <a:p>
                      <a:pPr marL="1016000" marR="0" lvl="0" indent="-5080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4000"/>
                        </a:spcBef>
                        <a:spcAft>
                          <a:spcPts val="0"/>
                        </a:spcAft>
                        <a:buClr>
                          <a:srgbClr val="E40769"/>
                        </a:buClr>
                        <a:buSzPct val="10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4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70A6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Verdana"/>
                        </a:rPr>
                        <a:t>Complete CBF SW, FW Development for S-ITF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accent2"/>
                          </a:solidFill>
                        </a:rPr>
                        <a:t>Sep 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49585"/>
                  </a:ext>
                </a:extLst>
              </a:tr>
              <a:tr h="821312">
                <a:tc>
                  <a:txBody>
                    <a:bodyPr/>
                    <a:lstStyle/>
                    <a:p>
                      <a:pPr marL="1016000" marR="0" lvl="0" indent="-5080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4000"/>
                        </a:spcBef>
                        <a:spcAft>
                          <a:spcPts val="0"/>
                        </a:spcAft>
                        <a:buClr>
                          <a:srgbClr val="E40769"/>
                        </a:buClr>
                        <a:buSzPct val="10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4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Verdana"/>
                        </a:rPr>
                        <a:t>Complete HW Qualification testing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accent2"/>
                          </a:solidFill>
                        </a:rPr>
                        <a:t>Nov 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513240"/>
                  </a:ext>
                </a:extLst>
              </a:tr>
              <a:tr h="1040458">
                <a:tc>
                  <a:txBody>
                    <a:bodyPr/>
                    <a:lstStyle/>
                    <a:p>
                      <a:pPr marL="1016000" marR="0" lvl="0" indent="-5080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4000"/>
                        </a:spcBef>
                        <a:spcAft>
                          <a:spcPts val="0"/>
                        </a:spcAft>
                        <a:buClr>
                          <a:srgbClr val="E40769"/>
                        </a:buClr>
                        <a:buSzPct val="10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4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70A6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Verdana"/>
                        </a:rPr>
                        <a:t>CSP &amp; CBF PRR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accent2"/>
                          </a:solidFill>
                        </a:rPr>
                        <a:t>Nov 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721991"/>
                  </a:ext>
                </a:extLst>
              </a:tr>
              <a:tr h="1919911">
                <a:tc>
                  <a:txBody>
                    <a:bodyPr/>
                    <a:lstStyle/>
                    <a:p>
                      <a:pPr marL="1016000" marR="0" lvl="0" indent="-5080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4000"/>
                        </a:spcBef>
                        <a:spcAft>
                          <a:spcPts val="0"/>
                        </a:spcAft>
                        <a:buClr>
                          <a:srgbClr val="E40769"/>
                        </a:buClr>
                        <a:buSzPct val="10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4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Verdana"/>
                        </a:rPr>
                        <a:t>Complete CBF integration for S-ITF Release</a:t>
                      </a:r>
                    </a:p>
                    <a:p>
                      <a:pPr marL="1016000" marR="0" lvl="0" indent="-5080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4000"/>
                        </a:spcBef>
                        <a:spcAft>
                          <a:spcPts val="0"/>
                        </a:spcAft>
                        <a:buClr>
                          <a:srgbClr val="E40769"/>
                        </a:buClr>
                        <a:buSzPct val="100000"/>
                        <a:buFontTx/>
                        <a:buChar char="•"/>
                        <a:tabLst/>
                        <a:defRPr/>
                      </a:pPr>
                      <a:endParaRPr kumimoji="0" lang="en-GB" sz="4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70A6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sym typeface="Verdan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800" b="0" dirty="0">
                          <a:solidFill>
                            <a:schemeClr val="accent2"/>
                          </a:solidFill>
                        </a:rPr>
                        <a:t>Dec 22</a:t>
                      </a:r>
                    </a:p>
                    <a:p>
                      <a:pPr algn="ctr"/>
                      <a:endParaRPr lang="en-GB" sz="4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709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8520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99A5-1436-40E5-8546-9EF987FD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SYNCHRONISATION AND TIMING PROGRESS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8FED-26DB-43E1-B933-41920D04B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074" y="2011888"/>
            <a:ext cx="22860552" cy="10122960"/>
          </a:xfrm>
        </p:spPr>
        <p:txBody>
          <a:bodyPr/>
          <a:lstStyle/>
          <a:p>
            <a:r>
              <a:rPr lang="en-GB" dirty="0"/>
              <a:t>SAT System CDR passed in 2018 as part of Signal and Data Transport (</a:t>
            </a:r>
            <a:r>
              <a:rPr lang="en-GB" dirty="0" err="1"/>
              <a:t>SaDT</a:t>
            </a:r>
            <a:r>
              <a:rPr lang="en-GB" dirty="0"/>
              <a:t>) consortium.</a:t>
            </a:r>
          </a:p>
          <a:p>
            <a:r>
              <a:rPr lang="en-GB" dirty="0"/>
              <a:t>The design was impacted by “Last mile” ECP-200017 which necessitated the redesign and repackaging of SAT receiver module (RM).</a:t>
            </a:r>
          </a:p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RM has been developed and tested. It was delivered in April 2022 for initial integration and testing as part of the RXS123.</a:t>
            </a:r>
          </a:p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RM is on-route to Sweden, ETA 18 May 2022, will be integrated on 2</a:t>
            </a:r>
            <a:r>
              <a:rPr lang="en-GB" baseline="30000" dirty="0"/>
              <a:t>nd</a:t>
            </a:r>
            <a:r>
              <a:rPr lang="en-GB" dirty="0"/>
              <a:t> RXS123 qualification model.</a:t>
            </a:r>
          </a:p>
          <a:p>
            <a:pPr marL="50800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86D6-DB6D-4128-84FC-D7BF2E324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32640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99A5-1436-40E5-8546-9EF987FD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 Pixel Feed Receiver (</a:t>
            </a:r>
            <a:r>
              <a:rPr lang="en-GB" dirty="0" err="1"/>
              <a:t>SPFRx</a:t>
            </a:r>
            <a:r>
              <a:rPr lang="en-GB" dirty="0"/>
              <a:t>) PROGRESS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8FED-26DB-43E1-B933-41920D04B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448" y="1796520"/>
            <a:ext cx="22860552" cy="10122960"/>
          </a:xfrm>
        </p:spPr>
        <p:txBody>
          <a:bodyPr/>
          <a:lstStyle/>
          <a:p>
            <a:r>
              <a:rPr lang="en-GB" dirty="0"/>
              <a:t>DDR passed in Nov 2019.</a:t>
            </a:r>
          </a:p>
          <a:p>
            <a:r>
              <a:rPr lang="en-GB" dirty="0"/>
              <a:t>“Last mile” ECP 200017 introduced significant design changes leading to delays.</a:t>
            </a:r>
          </a:p>
          <a:p>
            <a:r>
              <a:rPr lang="en-GB" dirty="0"/>
              <a:t>Sweden was allocated Tier 1 lead of </a:t>
            </a:r>
            <a:r>
              <a:rPr lang="en-GB" dirty="0" err="1"/>
              <a:t>SPFRx</a:t>
            </a:r>
            <a:r>
              <a:rPr lang="en-GB" dirty="0"/>
              <a:t> work package.</a:t>
            </a:r>
          </a:p>
          <a:p>
            <a:r>
              <a:rPr lang="en-GB" dirty="0"/>
              <a:t>QRT in Sweden was selected to implement “last mile ECP”.</a:t>
            </a:r>
          </a:p>
          <a:p>
            <a:r>
              <a:rPr lang="en-GB" dirty="0"/>
              <a:t>The design finalisation efforts are shared between Canada and Sweden.</a:t>
            </a:r>
          </a:p>
          <a:p>
            <a:pPr marL="50800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86D6-DB6D-4128-84FC-D7BF2E324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430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99A5-1436-40E5-8546-9EF987FD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 Pixel Feed Receiver (</a:t>
            </a:r>
            <a:r>
              <a:rPr lang="en-GB" dirty="0" err="1"/>
              <a:t>SPFRx</a:t>
            </a:r>
            <a:r>
              <a:rPr lang="en-GB" dirty="0"/>
              <a:t>) PROGRESS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8FED-26DB-43E1-B933-41920D04B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448" y="2063220"/>
            <a:ext cx="22860552" cy="10122960"/>
          </a:xfrm>
        </p:spPr>
        <p:txBody>
          <a:bodyPr/>
          <a:lstStyle/>
          <a:p>
            <a:pPr marL="1016000" lvl="1">
              <a:spcBef>
                <a:spcPts val="4000"/>
              </a:spcBef>
            </a:pPr>
            <a:r>
              <a:rPr lang="en-GB" sz="6000" dirty="0"/>
              <a:t>Initial integration of the SAT receiver module into 1st </a:t>
            </a:r>
            <a:r>
              <a:rPr lang="en-GB" sz="6600" dirty="0"/>
              <a:t>RXS123</a:t>
            </a:r>
            <a:r>
              <a:rPr lang="en-GB" sz="6000" dirty="0"/>
              <a:t> Qual model passed functional tests model and pre-qual tests.</a:t>
            </a:r>
          </a:p>
          <a:p>
            <a:pPr marL="1016000" lvl="1">
              <a:spcBef>
                <a:spcPts val="4000"/>
              </a:spcBef>
            </a:pPr>
            <a:r>
              <a:rPr lang="en-GB" sz="6000" dirty="0"/>
              <a:t>Qualification testing is underway. </a:t>
            </a:r>
          </a:p>
          <a:p>
            <a:pPr marL="1016000" lvl="1">
              <a:spcBef>
                <a:spcPts val="4000"/>
              </a:spcBef>
            </a:pPr>
            <a:r>
              <a:rPr lang="en-GB" sz="6000" dirty="0"/>
              <a:t>CDR takes place 5-7 July in Sweden.</a:t>
            </a:r>
          </a:p>
          <a:p>
            <a:pPr marL="1016000" lvl="1">
              <a:spcBef>
                <a:spcPts val="4000"/>
              </a:spcBef>
            </a:pPr>
            <a:r>
              <a:rPr lang="en-GB" sz="6000" dirty="0"/>
              <a:t>Qualification models are planned for delivery to S-ITF in Nov 22.</a:t>
            </a:r>
          </a:p>
          <a:p>
            <a:pPr marL="50800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86D6-DB6D-4128-84FC-D7BF2E324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63647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99A5-1436-40E5-8546-9EF987FD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 Pixel Feed </a:t>
            </a:r>
            <a:r>
              <a:rPr lang="en-GB" dirty="0" err="1"/>
              <a:t>Reciever</a:t>
            </a:r>
            <a:r>
              <a:rPr lang="en-GB" dirty="0"/>
              <a:t> (</a:t>
            </a:r>
            <a:r>
              <a:rPr lang="en-GB" dirty="0" err="1"/>
              <a:t>SPFRx</a:t>
            </a:r>
            <a:r>
              <a:rPr lang="en-GB" dirty="0"/>
              <a:t>) PROGRESS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8FED-26DB-43E1-B933-41920D04B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448" y="1796520"/>
            <a:ext cx="22860552" cy="10122960"/>
          </a:xfrm>
        </p:spPr>
        <p:txBody>
          <a:bodyPr/>
          <a:lstStyle/>
          <a:p>
            <a:pPr marL="50800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86D6-DB6D-4128-84FC-D7BF2E324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140257-1999-ACFE-E5D9-51F5B15AB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68" y="1796520"/>
            <a:ext cx="11947322" cy="89722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8E0104-5C47-9ABD-08BD-17AFD5D6E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6677" y="3694475"/>
            <a:ext cx="11586159" cy="874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3931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KAO">
  <a:themeElements>
    <a:clrScheme name="SKAO">
      <a:dk1>
        <a:srgbClr val="FFFFFF"/>
      </a:dk1>
      <a:lt1>
        <a:srgbClr val="000000"/>
      </a:lt1>
      <a:dk2>
        <a:srgbClr val="44546A"/>
      </a:dk2>
      <a:lt2>
        <a:srgbClr val="E7E6E6"/>
      </a:lt2>
      <a:accent1>
        <a:srgbClr val="E40769"/>
      </a:accent1>
      <a:accent2>
        <a:srgbClr val="070A6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SKOA Verdana">
      <a:majorFont>
        <a:latin typeface="Verdana"/>
        <a:ea typeface="Noto Sans Light"/>
        <a:cs typeface="Noto Sans Light"/>
      </a:majorFont>
      <a:minorFont>
        <a:latin typeface="Verdana"/>
        <a:ea typeface="Verdana"/>
        <a:cs typeface="Verdana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DF0569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normAutofit/>
      </a:bodyPr>
      <a:lstStyle>
        <a:defPPr marL="0" marR="0" indent="0" algn="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SKAO PwP Proposal.potx" id="{959ECCDB-6394-458C-B6AF-5217F94FA78A}" vid="{B2732973-8A3C-490C-A62C-3A49CC705C40}"/>
    </a:ext>
  </a:extLst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Noto Sans Light"/>
        <a:ea typeface="Noto Sans Light"/>
        <a:cs typeface="Noto Sans Light"/>
      </a:majorFont>
      <a:minorFont>
        <a:latin typeface="Verdana"/>
        <a:ea typeface="Verdana"/>
        <a:cs typeface="Verdana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DF0569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normAutofit/>
      </a:bodyPr>
      <a:lstStyle>
        <a:defPPr marL="0" marR="0" indent="0" algn="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SKAO_ppt_template_20210621_with instructions</Template>
  <TotalTime>5381</TotalTime>
  <Words>916</Words>
  <Application>Microsoft Office PowerPoint</Application>
  <PresentationFormat>Custom</PresentationFormat>
  <Paragraphs>159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Gill Sans Light</vt:lpstr>
      <vt:lpstr>Helvetica Neue</vt:lpstr>
      <vt:lpstr>Verdana</vt:lpstr>
      <vt:lpstr>SKAO</vt:lpstr>
      <vt:lpstr>SKA1 MID DIGITAL </vt:lpstr>
      <vt:lpstr>CONTENT</vt:lpstr>
      <vt:lpstr>MILESTONES OVERVIEW (Current year) </vt:lpstr>
      <vt:lpstr>MILESTONES OVERVIEW (Current year) </vt:lpstr>
      <vt:lpstr>MILESTONES OVERVIEW (Current year) </vt:lpstr>
      <vt:lpstr>SYNCHRONISATION AND TIMING PROGRESS</vt:lpstr>
      <vt:lpstr>Single Pixel Feed Receiver (SPFRx) PROGRESS </vt:lpstr>
      <vt:lpstr>Single Pixel Feed Receiver (SPFRx) PROGRESS </vt:lpstr>
      <vt:lpstr>Single Pixel Feed Reciever (SPFRx) PROGRESS </vt:lpstr>
      <vt:lpstr>Single Pixel Feed Receiver (SPFRx) PROGRESS </vt:lpstr>
      <vt:lpstr>Single Pixel Feed Reciever (SPFRx) PROGRESS </vt:lpstr>
      <vt:lpstr>Correlator Beam former (CBF)Progress</vt:lpstr>
      <vt:lpstr>PROCUREMENT UPDATE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notes 1</dc:title>
  <dc:creator>Mnyandu, Nontobeko</dc:creator>
  <cp:lastModifiedBy>Mnyandu, Nontobeko</cp:lastModifiedBy>
  <cp:revision>48</cp:revision>
  <dcterms:created xsi:type="dcterms:W3CDTF">2022-05-05T16:11:10Z</dcterms:created>
  <dcterms:modified xsi:type="dcterms:W3CDTF">2022-05-10T12:28:28Z</dcterms:modified>
</cp:coreProperties>
</file>