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26"/>
  </p:notesMasterIdLst>
  <p:sldIdLst>
    <p:sldId id="256" r:id="rId2"/>
    <p:sldId id="1415" r:id="rId3"/>
    <p:sldId id="1417" r:id="rId4"/>
    <p:sldId id="1418" r:id="rId5"/>
    <p:sldId id="1419" r:id="rId6"/>
    <p:sldId id="1416" r:id="rId7"/>
    <p:sldId id="1420" r:id="rId8"/>
    <p:sldId id="1422" r:id="rId9"/>
    <p:sldId id="1421" r:id="rId10"/>
    <p:sldId id="1424" r:id="rId11"/>
    <p:sldId id="1428" r:id="rId12"/>
    <p:sldId id="1429" r:id="rId13"/>
    <p:sldId id="1434" r:id="rId14"/>
    <p:sldId id="1436" r:id="rId15"/>
    <p:sldId id="1437" r:id="rId16"/>
    <p:sldId id="1430" r:id="rId17"/>
    <p:sldId id="1425" r:id="rId18"/>
    <p:sldId id="1442" r:id="rId19"/>
    <p:sldId id="1441" r:id="rId20"/>
    <p:sldId id="1440" r:id="rId21"/>
    <p:sldId id="1426" r:id="rId22"/>
    <p:sldId id="1435" r:id="rId23"/>
    <p:sldId id="1439" r:id="rId24"/>
    <p:sldId id="263" r:id="rId2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FFFFFF"/>
        </a:solidFill>
        <a:effectLst/>
        <a:uFillTx/>
        <a:latin typeface="+mn-lt"/>
        <a:ea typeface="+mn-ea"/>
        <a:cs typeface="+mn-cs"/>
        <a:sym typeface="Verdana"/>
      </a:defRPr>
    </a:lvl1pPr>
    <a:lvl2pPr marL="0" marR="0" indent="0" algn="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FFFFFF"/>
        </a:solidFill>
        <a:effectLst/>
        <a:uFillTx/>
        <a:latin typeface="+mn-lt"/>
        <a:ea typeface="+mn-ea"/>
        <a:cs typeface="+mn-cs"/>
        <a:sym typeface="Verdana"/>
      </a:defRPr>
    </a:lvl2pPr>
    <a:lvl3pPr marL="0" marR="0" indent="0" algn="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FFFFFF"/>
        </a:solidFill>
        <a:effectLst/>
        <a:uFillTx/>
        <a:latin typeface="+mn-lt"/>
        <a:ea typeface="+mn-ea"/>
        <a:cs typeface="+mn-cs"/>
        <a:sym typeface="Verdana"/>
      </a:defRPr>
    </a:lvl3pPr>
    <a:lvl4pPr marL="0" marR="0" indent="0" algn="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FFFFFF"/>
        </a:solidFill>
        <a:effectLst/>
        <a:uFillTx/>
        <a:latin typeface="+mn-lt"/>
        <a:ea typeface="+mn-ea"/>
        <a:cs typeface="+mn-cs"/>
        <a:sym typeface="Verdana"/>
      </a:defRPr>
    </a:lvl4pPr>
    <a:lvl5pPr marL="0" marR="0" indent="0" algn="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FFFFFF"/>
        </a:solidFill>
        <a:effectLst/>
        <a:uFillTx/>
        <a:latin typeface="+mn-lt"/>
        <a:ea typeface="+mn-ea"/>
        <a:cs typeface="+mn-cs"/>
        <a:sym typeface="Verdana"/>
      </a:defRPr>
    </a:lvl5pPr>
    <a:lvl6pPr marL="0" marR="0" indent="0" algn="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FFFFFF"/>
        </a:solidFill>
        <a:effectLst/>
        <a:uFillTx/>
        <a:latin typeface="+mn-lt"/>
        <a:ea typeface="+mn-ea"/>
        <a:cs typeface="+mn-cs"/>
        <a:sym typeface="Verdana"/>
      </a:defRPr>
    </a:lvl6pPr>
    <a:lvl7pPr marL="0" marR="0" indent="0" algn="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FFFFFF"/>
        </a:solidFill>
        <a:effectLst/>
        <a:uFillTx/>
        <a:latin typeface="+mn-lt"/>
        <a:ea typeface="+mn-ea"/>
        <a:cs typeface="+mn-cs"/>
        <a:sym typeface="Verdana"/>
      </a:defRPr>
    </a:lvl7pPr>
    <a:lvl8pPr marL="0" marR="0" indent="0" algn="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FFFFFF"/>
        </a:solidFill>
        <a:effectLst/>
        <a:uFillTx/>
        <a:latin typeface="+mn-lt"/>
        <a:ea typeface="+mn-ea"/>
        <a:cs typeface="+mn-cs"/>
        <a:sym typeface="Verdana"/>
      </a:defRPr>
    </a:lvl8pPr>
    <a:lvl9pPr marL="0" marR="0" indent="0" algn="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FFFFFF"/>
        </a:solidFill>
        <a:effectLst/>
        <a:uFillTx/>
        <a:latin typeface="+mn-lt"/>
        <a:ea typeface="+mn-ea"/>
        <a:cs typeface="+mn-cs"/>
        <a:sym typeface="Verdan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03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ill Sans Light"/>
          <a:ea typeface="Gill Sans Light"/>
          <a:cs typeface="Gill Sans Light"/>
        </a:font>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
          <a:latin typeface="Gill Sans Light"/>
          <a:ea typeface="Gill Sans Light"/>
          <a:cs typeface="Gill Sans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b="off" i="off">
        <a:font>
          <a:latin typeface="Gill Sans Light"/>
          <a:ea typeface="Gill Sans Light"/>
          <a:cs typeface="Gill Sans Light"/>
        </a:font>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b="off" i="off">
        <a:font>
          <a:latin typeface="Gill Sans Light"/>
          <a:ea typeface="Gill Sans Light"/>
          <a:cs typeface="Gill Sans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b="off" i="off">
        <a:font>
          <a:latin typeface="Gill Sans Light"/>
          <a:ea typeface="Gill Sans Light"/>
          <a:cs typeface="Gill Sans Light"/>
        </a:font>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
          <a:latin typeface="Gill Sans Light"/>
          <a:ea typeface="Gill Sans Light"/>
          <a:cs typeface="Gill Sans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b="off" i="off">
        <a:font>
          <a:latin typeface="Gill Sans Light"/>
          <a:ea typeface="Gill Sans Light"/>
          <a:cs typeface="Gill Sans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b="off" i="off">
        <a:font>
          <a:latin typeface="Gill Sans Light"/>
          <a:ea typeface="Gill Sans Light"/>
          <a:cs typeface="Gill Sans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b="off" i="off">
        <a:font>
          <a:latin typeface="Gill Sans Light"/>
          <a:ea typeface="Gill Sans Light"/>
          <a:cs typeface="Gill Sans Light"/>
        </a:font>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000000">
              <a:alpha val="5000"/>
            </a:srgbClr>
          </a:solidFill>
        </a:fill>
      </a:tcStyle>
    </a:band2H>
    <a:firstCol>
      <a:tcTxStyle b="off" i="off">
        <a:font>
          <a:latin typeface="Gill Sans Light"/>
          <a:ea typeface="Gill Sans Light"/>
          <a:cs typeface="Gill Sans Light"/>
        </a:font>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satOff val="1848"/>
              <a:lumOff val="-15262"/>
            </a:schemeClr>
          </a:solidFill>
        </a:fill>
      </a:tcStyle>
    </a:firstCol>
    <a:lastRow>
      <a:tcTxStyle b="off" i="off">
        <a:font>
          <a:latin typeface="Gill Sans Light"/>
          <a:ea typeface="Gill Sans Light"/>
          <a:cs typeface="Gill Sans Light"/>
        </a:font>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lastRow>
    <a:firstRow>
      <a:tcTxStyle b="off" i="off">
        <a:font>
          <a:latin typeface="Gill Sans Light"/>
          <a:ea typeface="Gill Sans Light"/>
          <a:cs typeface="Gill Sans Light"/>
        </a:font>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firstRow>
  </a:tblStyle>
  <a:tblStyle styleId="{CF821DB8-F4EB-4A41-A1BA-3FCAFE7338EE}" styleName="">
    <a:tblBg/>
    <a:wholeTbl>
      <a:tcTxStyle b="off" i="off">
        <a:font>
          <a:latin typeface="Gill Sans Light"/>
          <a:ea typeface="Gill Sans Light"/>
          <a:cs typeface="Gill Sans Light"/>
        </a:font>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000000">
              <a:alpha val="5000"/>
            </a:srgbClr>
          </a:solidFill>
        </a:fill>
      </a:tcStyle>
    </a:band2H>
    <a:firstCol>
      <a:tcTxStyle b="off" i="off">
        <a:font>
          <a:latin typeface="Gill Sans Light"/>
          <a:ea typeface="Gill Sans Light"/>
          <a:cs typeface="Gill Sans Light"/>
        </a:font>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b="off" i="off">
        <a:font>
          <a:latin typeface="Gill Sans Light"/>
          <a:ea typeface="Gill Sans Light"/>
          <a:cs typeface="Gill Sans Light"/>
        </a:font>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b="off" i="off">
        <a:font>
          <a:latin typeface="Gill Sans Light"/>
          <a:ea typeface="Gill Sans Light"/>
          <a:cs typeface="Gill Sans Light"/>
        </a:font>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b="off" i="off">
        <a:font>
          <a:latin typeface="Gill Sans Light"/>
          <a:ea typeface="Gill Sans Light"/>
          <a:cs typeface="Gill Sans Light"/>
        </a:font>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EBEBEB"/>
          </a:solidFill>
        </a:fill>
      </a:tcStyle>
    </a:band2H>
    <a:firstCol>
      <a:tcTxStyle b="off" i="off">
        <a:font>
          <a:latin typeface="Gill Sans Light"/>
          <a:ea typeface="Gill Sans Light"/>
          <a:cs typeface="Gill Sans Light"/>
        </a:font>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b="off" i="off">
        <a:font>
          <a:latin typeface="Gill Sans Light"/>
          <a:ea typeface="Gill Sans Light"/>
          <a:cs typeface="Gill Sans Light"/>
        </a:font>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b="off" i="off">
        <a:font>
          <a:latin typeface="Gill Sans Light"/>
          <a:ea typeface="Gill Sans Light"/>
          <a:cs typeface="Gill Sans Light"/>
        </a:font>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b="off" i="off">
        <a:font>
          <a:latin typeface="Gill Sans Light"/>
          <a:ea typeface="Gill Sans Light"/>
          <a:cs typeface="Gill Sans Light"/>
        </a:font>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a:tcStyle>
        <a:tcBdr/>
        <a:fill>
          <a:solidFill>
            <a:srgbClr val="000000">
              <a:alpha val="5000"/>
            </a:srgbClr>
          </a:solidFill>
        </a:fill>
      </a:tcStyle>
    </a:band2H>
    <a:firstCol>
      <a:tcTxStyle b="off" i="off">
        <a:font>
          <a:latin typeface="Gill Sans Light"/>
          <a:ea typeface="Gill Sans Light"/>
          <a:cs typeface="Gill Sans Light"/>
        </a:font>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b="off" i="off">
        <a:font>
          <a:latin typeface="Gill Sans Light"/>
          <a:ea typeface="Gill Sans Light"/>
          <a:cs typeface="Gill Sans Light"/>
        </a:font>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b="off" i="off">
        <a:font>
          <a:latin typeface="Gill Sans Light"/>
          <a:ea typeface="Gill Sans Light"/>
          <a:cs typeface="Gill Sans Light"/>
        </a:font>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477" autoAdjust="0"/>
  </p:normalViewPr>
  <p:slideViewPr>
    <p:cSldViewPr snapToGrid="0" snapToObjects="1">
      <p:cViewPr varScale="1">
        <p:scale>
          <a:sx n="32" d="100"/>
          <a:sy n="32" d="100"/>
        </p:scale>
        <p:origin x="658" y="65"/>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30027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554147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hyperlink" Target="http://www.skao.int"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 - Front Photo Night">
    <p:spTree>
      <p:nvGrpSpPr>
        <p:cNvPr id="1" name=""/>
        <p:cNvGrpSpPr/>
        <p:nvPr/>
      </p:nvGrpSpPr>
      <p:grpSpPr>
        <a:xfrm>
          <a:off x="0" y="0"/>
          <a:ext cx="0" cy="0"/>
          <a:chOff x="0" y="0"/>
          <a:chExt cx="0" cy="0"/>
        </a:xfrm>
      </p:grpSpPr>
      <p:pic>
        <p:nvPicPr>
          <p:cNvPr id="31" name="Ska_landscape_night_v1.jpg" descr="Ska_landscape_night_v1.jpg"/>
          <p:cNvPicPr>
            <a:picLocks noChangeAspect="1"/>
          </p:cNvPicPr>
          <p:nvPr/>
        </p:nvPicPr>
        <p:blipFill>
          <a:blip r:embed="rId2"/>
          <a:srcRect l="10060" r="16890" b="114"/>
          <a:stretch>
            <a:fillRect/>
          </a:stretch>
        </p:blipFill>
        <p:spPr>
          <a:xfrm>
            <a:off x="-1" y="2616301"/>
            <a:ext cx="24384002" cy="11114133"/>
          </a:xfrm>
          <a:prstGeom prst="rect">
            <a:avLst/>
          </a:prstGeom>
          <a:ln w="12700">
            <a:miter lim="400000"/>
          </a:ln>
        </p:spPr>
      </p:pic>
      <p:sp>
        <p:nvSpPr>
          <p:cNvPr id="32" name="Rectangle"/>
          <p:cNvSpPr/>
          <p:nvPr/>
        </p:nvSpPr>
        <p:spPr>
          <a:xfrm>
            <a:off x="0" y="0"/>
            <a:ext cx="24384001" cy="5791302"/>
          </a:xfrm>
          <a:prstGeom prst="rect">
            <a:avLst/>
          </a:prstGeom>
          <a:gradFill flip="none" rotWithShape="1">
            <a:gsLst>
              <a:gs pos="50000">
                <a:srgbClr val="000000"/>
              </a:gs>
              <a:gs pos="0">
                <a:srgbClr val="000000">
                  <a:alpha val="0"/>
                </a:srgbClr>
              </a:gs>
              <a:gs pos="100000">
                <a:srgbClr val="000000"/>
              </a:gs>
            </a:gsLst>
            <a:lin ang="16200000" scaled="0"/>
            <a:tileRect/>
          </a:gradFill>
          <a:ln w="12700">
            <a:miter lim="400000"/>
          </a:ln>
        </p:spPr>
        <p:txBody>
          <a:bodyPr lIns="50800" tIns="50800" rIns="50800" bIns="50800" anchor="ctr"/>
          <a:lstStyle/>
          <a:p>
            <a:pPr algn="ctr">
              <a:defRPr sz="5000">
                <a:solidFill>
                  <a:srgbClr val="DF0569"/>
                </a:solidFill>
                <a:latin typeface="Gill Sans Light"/>
                <a:ea typeface="Gill Sans Light"/>
                <a:cs typeface="Gill Sans Light"/>
                <a:sym typeface="Gill Sans Light"/>
              </a:defRPr>
            </a:pPr>
            <a:endParaRPr lang="en-GB" dirty="0"/>
          </a:p>
        </p:txBody>
      </p:sp>
      <p:pic>
        <p:nvPicPr>
          <p:cNvPr id="34" name="skao_logo_white.pdf" descr="skao_logo_white.pdf"/>
          <p:cNvPicPr>
            <a:picLocks noChangeAspect="1"/>
          </p:cNvPicPr>
          <p:nvPr/>
        </p:nvPicPr>
        <p:blipFill>
          <a:blip r:embed="rId3"/>
          <a:stretch>
            <a:fillRect/>
          </a:stretch>
        </p:blipFill>
        <p:spPr>
          <a:xfrm>
            <a:off x="1219092" y="800447"/>
            <a:ext cx="5679866" cy="1574106"/>
          </a:xfrm>
          <a:prstGeom prst="rect">
            <a:avLst/>
          </a:prstGeom>
          <a:ln w="12700">
            <a:miter lim="400000"/>
          </a:ln>
        </p:spPr>
      </p:pic>
      <p:sp>
        <p:nvSpPr>
          <p:cNvPr id="9" name="Presentation Title">
            <a:extLst>
              <a:ext uri="{FF2B5EF4-FFF2-40B4-BE49-F238E27FC236}">
                <a16:creationId xmlns:a16="http://schemas.microsoft.com/office/drawing/2014/main" id="{385D8F28-5165-42AD-93C3-6436CCDAAFCE}"/>
              </a:ext>
            </a:extLst>
          </p:cNvPr>
          <p:cNvSpPr txBox="1">
            <a:spLocks noGrp="1"/>
          </p:cNvSpPr>
          <p:nvPr>
            <p:ph type="title" hasCustomPrompt="1"/>
          </p:nvPr>
        </p:nvSpPr>
        <p:spPr>
          <a:xfrm>
            <a:off x="8912276" y="2976159"/>
            <a:ext cx="14145134" cy="1810799"/>
          </a:xfrm>
          <a:prstGeom prst="rect">
            <a:avLst/>
          </a:prstGeom>
        </p:spPr>
        <p:txBody>
          <a:bodyPr anchor="b"/>
          <a:lstStyle>
            <a:lvl1pPr algn="r">
              <a:defRPr>
                <a:solidFill>
                  <a:schemeClr val="bg1"/>
                </a:solidFill>
              </a:defRPr>
            </a:lvl1pPr>
          </a:lstStyle>
          <a:p>
            <a:r>
              <a:rPr lang="en-GB" dirty="0"/>
              <a:t>Presentation Title</a:t>
            </a:r>
          </a:p>
        </p:txBody>
      </p:sp>
      <p:sp>
        <p:nvSpPr>
          <p:cNvPr id="10" name="Body Level One…">
            <a:extLst>
              <a:ext uri="{FF2B5EF4-FFF2-40B4-BE49-F238E27FC236}">
                <a16:creationId xmlns:a16="http://schemas.microsoft.com/office/drawing/2014/main" id="{ED3C012B-9876-40AE-9C46-641B6A088E0C}"/>
              </a:ext>
            </a:extLst>
          </p:cNvPr>
          <p:cNvSpPr txBox="1">
            <a:spLocks noGrp="1"/>
          </p:cNvSpPr>
          <p:nvPr>
            <p:ph type="body" sz="quarter" idx="1" hasCustomPrompt="1"/>
          </p:nvPr>
        </p:nvSpPr>
        <p:spPr>
          <a:xfrm>
            <a:off x="8919185" y="4865833"/>
            <a:ext cx="14131316" cy="1524001"/>
          </a:xfrm>
          <a:prstGeom prst="rect">
            <a:avLst/>
          </a:prstGeom>
        </p:spPr>
        <p:txBody>
          <a:bodyPr anchor="t">
            <a:normAutofit/>
          </a:bodyPr>
          <a:lstStyle>
            <a:lvl1pPr marL="0" indent="0" algn="r">
              <a:spcBef>
                <a:spcPts val="0"/>
              </a:spcBef>
              <a:buSzTx/>
              <a:buNone/>
              <a:defRPr sz="5000">
                <a:solidFill>
                  <a:schemeClr val="bg1"/>
                </a:solidFill>
              </a:defRPr>
            </a:lvl1pPr>
            <a:lvl2pPr marL="0" indent="0" algn="r">
              <a:spcBef>
                <a:spcPts val="0"/>
              </a:spcBef>
              <a:buSzTx/>
              <a:buNone/>
              <a:defRPr sz="5000">
                <a:solidFill>
                  <a:schemeClr val="bg1"/>
                </a:solidFill>
              </a:defRPr>
            </a:lvl2pPr>
            <a:lvl3pPr marL="0" indent="0" algn="r">
              <a:spcBef>
                <a:spcPts val="0"/>
              </a:spcBef>
              <a:buSzTx/>
              <a:buNone/>
              <a:defRPr sz="5000">
                <a:solidFill>
                  <a:schemeClr val="bg1"/>
                </a:solidFill>
              </a:defRPr>
            </a:lvl3pPr>
            <a:lvl4pPr marL="0" indent="0" algn="r">
              <a:spcBef>
                <a:spcPts val="0"/>
              </a:spcBef>
              <a:buSzTx/>
              <a:buNone/>
              <a:defRPr sz="5000">
                <a:solidFill>
                  <a:schemeClr val="bg1"/>
                </a:solidFill>
              </a:defRPr>
            </a:lvl4pPr>
            <a:lvl5pPr marL="0" indent="0" algn="r">
              <a:spcBef>
                <a:spcPts val="0"/>
              </a:spcBef>
              <a:buSzTx/>
              <a:buNone/>
              <a:defRPr sz="5000">
                <a:solidFill>
                  <a:schemeClr val="bg1"/>
                </a:solidFill>
              </a:defRPr>
            </a:lvl5pPr>
          </a:lstStyle>
          <a:p>
            <a:r>
              <a:rPr lang="en-GB" dirty="0"/>
              <a:t>Subtitle</a:t>
            </a:r>
          </a:p>
          <a:p>
            <a:pPr lvl="1"/>
            <a:endParaRPr lang="en-GB" dirty="0"/>
          </a:p>
          <a:p>
            <a:pPr lvl="2"/>
            <a:endParaRPr lang="en-GB" dirty="0"/>
          </a:p>
          <a:p>
            <a:pPr lvl="3"/>
            <a:endParaRPr lang="en-GB" dirty="0"/>
          </a:p>
          <a:p>
            <a:pPr lvl="4"/>
            <a:endParaRPr lang="en-GB" dirty="0"/>
          </a:p>
        </p:txBody>
      </p:sp>
      <p:sp>
        <p:nvSpPr>
          <p:cNvPr id="11" name="Author / Job title">
            <a:extLst>
              <a:ext uri="{FF2B5EF4-FFF2-40B4-BE49-F238E27FC236}">
                <a16:creationId xmlns:a16="http://schemas.microsoft.com/office/drawing/2014/main" id="{944104FD-F18A-434D-A728-93466711FA27}"/>
              </a:ext>
            </a:extLst>
          </p:cNvPr>
          <p:cNvSpPr txBox="1">
            <a:spLocks noGrp="1"/>
          </p:cNvSpPr>
          <p:nvPr>
            <p:ph type="body" sz="quarter" idx="24" hasCustomPrompt="1"/>
          </p:nvPr>
        </p:nvSpPr>
        <p:spPr>
          <a:xfrm>
            <a:off x="8905367" y="6561516"/>
            <a:ext cx="14145134" cy="723071"/>
          </a:xfrm>
          <a:prstGeom prst="rect">
            <a:avLst/>
          </a:prstGeom>
        </p:spPr>
        <p:txBody>
          <a:bodyPr anchor="t">
            <a:normAutofit/>
          </a:bodyPr>
          <a:lstStyle>
            <a:lvl1pPr marL="0" indent="0" algn="r">
              <a:spcBef>
                <a:spcPts val="0"/>
              </a:spcBef>
              <a:buSzTx/>
              <a:buNone/>
              <a:defRPr sz="4000" b="0">
                <a:solidFill>
                  <a:schemeClr val="bg1"/>
                </a:solidFill>
              </a:defRPr>
            </a:lvl1pPr>
          </a:lstStyle>
          <a:p>
            <a:r>
              <a:rPr lang="en-GB" dirty="0"/>
              <a:t>Author - Job title</a:t>
            </a:r>
          </a:p>
        </p:txBody>
      </p:sp>
      <p:sp>
        <p:nvSpPr>
          <p:cNvPr id="12" name="Date / Event">
            <a:extLst>
              <a:ext uri="{FF2B5EF4-FFF2-40B4-BE49-F238E27FC236}">
                <a16:creationId xmlns:a16="http://schemas.microsoft.com/office/drawing/2014/main" id="{98E9F087-9FF7-4B2A-856C-75DCDD23B892}"/>
              </a:ext>
            </a:extLst>
          </p:cNvPr>
          <p:cNvSpPr txBox="1">
            <a:spLocks noGrp="1"/>
          </p:cNvSpPr>
          <p:nvPr>
            <p:ph type="body" sz="quarter" idx="25" hasCustomPrompt="1"/>
          </p:nvPr>
        </p:nvSpPr>
        <p:spPr>
          <a:xfrm>
            <a:off x="8905367" y="7456269"/>
            <a:ext cx="14145134" cy="723071"/>
          </a:xfrm>
          <a:prstGeom prst="rect">
            <a:avLst/>
          </a:prstGeom>
        </p:spPr>
        <p:txBody>
          <a:bodyPr anchor="t">
            <a:normAutofit/>
          </a:bodyPr>
          <a:lstStyle>
            <a:lvl1pPr marL="0" indent="0" algn="r">
              <a:spcBef>
                <a:spcPts val="0"/>
              </a:spcBef>
              <a:buSzTx/>
              <a:buNone/>
              <a:defRPr sz="3500">
                <a:solidFill>
                  <a:schemeClr val="bg1"/>
                </a:solidFill>
              </a:defRPr>
            </a:lvl1pPr>
          </a:lstStyle>
          <a:p>
            <a:r>
              <a:rPr lang="en-GB" dirty="0"/>
              <a:t>Date - Event</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mp; Bullets - White - numbered">
    <p:spTree>
      <p:nvGrpSpPr>
        <p:cNvPr id="1" name=""/>
        <p:cNvGrpSpPr/>
        <p:nvPr/>
      </p:nvGrpSpPr>
      <p:grpSpPr>
        <a:xfrm>
          <a:off x="0" y="0"/>
          <a:ext cx="0" cy="0"/>
          <a:chOff x="0" y="0"/>
          <a:chExt cx="0" cy="0"/>
        </a:xfrm>
      </p:grpSpPr>
      <p:sp>
        <p:nvSpPr>
          <p:cNvPr id="100" name="Title Text"/>
          <p:cNvSpPr txBox="1">
            <a:spLocks noGrp="1"/>
          </p:cNvSpPr>
          <p:nvPr>
            <p:ph type="title" hasCustomPrompt="1"/>
          </p:nvPr>
        </p:nvSpPr>
        <p:spPr>
          <a:xfrm>
            <a:off x="762000" y="351453"/>
            <a:ext cx="22860552" cy="1897955"/>
          </a:xfrm>
          <a:prstGeom prst="rect">
            <a:avLst/>
          </a:prstGeom>
        </p:spPr>
        <p:txBody>
          <a:bodyPr>
            <a:noAutofit/>
          </a:bodyPr>
          <a:lstStyle>
            <a:lvl1pPr>
              <a:defRPr/>
            </a:lvl1pPr>
          </a:lstStyle>
          <a:p>
            <a:r>
              <a:rPr lang="en-GB" dirty="0"/>
              <a:t>Title Text</a:t>
            </a:r>
          </a:p>
        </p:txBody>
      </p:sp>
      <p:sp>
        <p:nvSpPr>
          <p:cNvPr id="101" name="Body Level One…"/>
          <p:cNvSpPr txBox="1">
            <a:spLocks noGrp="1"/>
          </p:cNvSpPr>
          <p:nvPr>
            <p:ph type="body" idx="1" hasCustomPrompt="1"/>
          </p:nvPr>
        </p:nvSpPr>
        <p:spPr>
          <a:xfrm>
            <a:off x="768074" y="2354788"/>
            <a:ext cx="22860552" cy="10122960"/>
          </a:xfrm>
          <a:prstGeom prst="rect">
            <a:avLst/>
          </a:prstGeom>
        </p:spPr>
        <p:txBody>
          <a:bodyPr anchor="t"/>
          <a:lstStyle>
            <a:lvl1pPr>
              <a:buClr>
                <a:schemeClr val="accent1"/>
              </a:buClr>
              <a:defRPr/>
            </a:lvl1pPr>
            <a:lvl2pPr marL="1524000" indent="-508000">
              <a:spcBef>
                <a:spcPts val="3600"/>
              </a:spcBef>
              <a:buClr>
                <a:schemeClr val="accent1"/>
              </a:buClr>
              <a:defRPr sz="5800"/>
            </a:lvl2pPr>
            <a:lvl3pPr marL="2032000" indent="-508000">
              <a:spcBef>
                <a:spcPts val="3200"/>
              </a:spcBef>
              <a:buClr>
                <a:schemeClr val="accent1"/>
              </a:buClr>
              <a:defRPr sz="5200"/>
            </a:lvl3pPr>
            <a:lvl4pPr marL="2540000" indent="-508000">
              <a:spcBef>
                <a:spcPts val="2800"/>
              </a:spcBef>
              <a:buClr>
                <a:schemeClr val="accent1"/>
              </a:buClr>
              <a:defRPr sz="4400"/>
            </a:lvl4pPr>
            <a:lvl5pPr marL="3048000" indent="-508000">
              <a:spcBef>
                <a:spcPts val="2400"/>
              </a:spcBef>
              <a:buClr>
                <a:schemeClr val="accent1"/>
              </a:buClr>
              <a:defRPr sz="3200"/>
            </a:lvl5pPr>
          </a:lstStyle>
          <a:p>
            <a:r>
              <a:rPr lang="en-GB" dirty="0"/>
              <a:t>Body Level One</a:t>
            </a:r>
          </a:p>
          <a:p>
            <a:pPr lvl="1"/>
            <a:r>
              <a:rPr lang="en-GB" dirty="0"/>
              <a:t>Body Level Two</a:t>
            </a:r>
          </a:p>
          <a:p>
            <a:pPr lvl="2"/>
            <a:r>
              <a:rPr lang="en-GB" dirty="0"/>
              <a:t>Body Level Three</a:t>
            </a:r>
          </a:p>
          <a:p>
            <a:pPr lvl="3"/>
            <a:r>
              <a:rPr lang="en-GB" dirty="0"/>
              <a:t>Body Level Four</a:t>
            </a:r>
          </a:p>
          <a:p>
            <a:pPr lvl="4"/>
            <a:r>
              <a:rPr lang="en-GB" dirty="0"/>
              <a:t>Body Level Five</a:t>
            </a:r>
          </a:p>
        </p:txBody>
      </p:sp>
      <p:sp>
        <p:nvSpPr>
          <p:cNvPr id="3" name="Slide Number Placeholder 2">
            <a:extLst>
              <a:ext uri="{FF2B5EF4-FFF2-40B4-BE49-F238E27FC236}">
                <a16:creationId xmlns:a16="http://schemas.microsoft.com/office/drawing/2014/main" id="{F1F814F9-7E87-418E-B7C6-BDACBA2F427F}"/>
              </a:ext>
            </a:extLst>
          </p:cNvPr>
          <p:cNvSpPr>
            <a:spLocks noGrp="1"/>
          </p:cNvSpPr>
          <p:nvPr>
            <p:ph type="sldNum" sz="quarter" idx="10"/>
          </p:nvPr>
        </p:nvSpPr>
        <p:spPr/>
        <p:txBody>
          <a:bodyPr/>
          <a:lstStyle/>
          <a:p>
            <a:fld id="{86CB4B4D-7CA3-9044-876B-883B54F8677D}" type="slidenum">
              <a:rPr lang="en-GB" smtClean="0"/>
              <a:pPr/>
              <a:t>‹#›</a:t>
            </a:fld>
            <a:endParaRPr lang="en-GB"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Cover - Back">
    <p:spTree>
      <p:nvGrpSpPr>
        <p:cNvPr id="1" name=""/>
        <p:cNvGrpSpPr/>
        <p:nvPr/>
      </p:nvGrpSpPr>
      <p:grpSpPr>
        <a:xfrm>
          <a:off x="0" y="0"/>
          <a:ext cx="0" cy="0"/>
          <a:chOff x="0" y="0"/>
          <a:chExt cx="0" cy="0"/>
        </a:xfrm>
      </p:grpSpPr>
      <p:sp>
        <p:nvSpPr>
          <p:cNvPr id="113" name="Rectangle"/>
          <p:cNvSpPr/>
          <p:nvPr/>
        </p:nvSpPr>
        <p:spPr>
          <a:xfrm>
            <a:off x="-6429" y="-51572"/>
            <a:ext cx="24422258" cy="13819144"/>
          </a:xfrm>
          <a:prstGeom prst="rect">
            <a:avLst/>
          </a:prstGeom>
          <a:gradFill>
            <a:gsLst>
              <a:gs pos="50129">
                <a:srgbClr val="070168"/>
              </a:gs>
              <a:gs pos="73988">
                <a:srgbClr val="760468"/>
              </a:gs>
              <a:gs pos="95475">
                <a:srgbClr val="E50869"/>
              </a:gs>
            </a:gsLst>
            <a:lin ang="8100000"/>
          </a:gradFill>
          <a:ln w="12700">
            <a:miter lim="400000"/>
          </a:ln>
        </p:spPr>
        <p:txBody>
          <a:bodyPr lIns="50800" tIns="50800" rIns="50800" bIns="50800" anchor="ctr"/>
          <a:lstStyle/>
          <a:p>
            <a:pPr algn="ctr">
              <a:defRPr sz="5000">
                <a:solidFill>
                  <a:srgbClr val="DF0569"/>
                </a:solidFill>
                <a:latin typeface="Gill Sans Light"/>
                <a:ea typeface="Gill Sans Light"/>
                <a:cs typeface="Gill Sans Light"/>
                <a:sym typeface="Gill Sans Light"/>
              </a:defRPr>
            </a:pPr>
            <a:endParaRPr lang="en-GB" dirty="0"/>
          </a:p>
        </p:txBody>
      </p:sp>
      <p:sp>
        <p:nvSpPr>
          <p:cNvPr id="114" name="Sign off - thank you..."/>
          <p:cNvSpPr txBox="1">
            <a:spLocks noGrp="1"/>
          </p:cNvSpPr>
          <p:nvPr>
            <p:ph type="body" sz="quarter" idx="21" hasCustomPrompt="1"/>
          </p:nvPr>
        </p:nvSpPr>
        <p:spPr>
          <a:xfrm>
            <a:off x="1270000" y="1763786"/>
            <a:ext cx="10934700" cy="2420007"/>
          </a:xfrm>
          <a:prstGeom prst="rect">
            <a:avLst/>
          </a:prstGeom>
        </p:spPr>
        <p:txBody>
          <a:bodyPr anchor="t"/>
          <a:lstStyle>
            <a:lvl1pPr marL="0" indent="0">
              <a:spcBef>
                <a:spcPts val="0"/>
              </a:spcBef>
              <a:buSzTx/>
              <a:buNone/>
              <a:defRPr sz="4800">
                <a:solidFill>
                  <a:srgbClr val="FFFFFF"/>
                </a:solidFill>
              </a:defRPr>
            </a:lvl1pPr>
          </a:lstStyle>
          <a:p>
            <a:r>
              <a:rPr lang="en-GB" dirty="0"/>
              <a:t>Sign off - thank you...</a:t>
            </a:r>
          </a:p>
        </p:txBody>
      </p:sp>
      <p:pic>
        <p:nvPicPr>
          <p:cNvPr id="115" name="skao_logo_2021_white_rgb.ai" descr="skao_logo_2021_white_rgb.ai"/>
          <p:cNvPicPr>
            <a:picLocks noChangeAspect="1"/>
          </p:cNvPicPr>
          <p:nvPr/>
        </p:nvPicPr>
        <p:blipFill>
          <a:blip r:embed="rId2"/>
          <a:stretch>
            <a:fillRect/>
          </a:stretch>
        </p:blipFill>
        <p:spPr>
          <a:xfrm>
            <a:off x="1270000" y="11126040"/>
            <a:ext cx="4311412" cy="1194855"/>
          </a:xfrm>
          <a:prstGeom prst="rect">
            <a:avLst/>
          </a:prstGeom>
          <a:ln w="12700">
            <a:miter lim="400000"/>
          </a:ln>
        </p:spPr>
      </p:pic>
      <p:pic>
        <p:nvPicPr>
          <p:cNvPr id="116" name="Image" descr="Image"/>
          <p:cNvPicPr>
            <a:picLocks noChangeAspect="1"/>
          </p:cNvPicPr>
          <p:nvPr userDrawn="1"/>
        </p:nvPicPr>
        <p:blipFill>
          <a:blip r:embed="rId3"/>
          <a:stretch>
            <a:fillRect/>
          </a:stretch>
        </p:blipFill>
        <p:spPr>
          <a:xfrm>
            <a:off x="9031089" y="1008244"/>
            <a:ext cx="13921972" cy="11699512"/>
          </a:xfrm>
          <a:prstGeom prst="rect">
            <a:avLst/>
          </a:prstGeom>
          <a:ln w="12700">
            <a:miter lim="400000"/>
          </a:ln>
        </p:spPr>
      </p:pic>
      <p:sp>
        <p:nvSpPr>
          <p:cNvPr id="117" name="www.skao.int"/>
          <p:cNvSpPr txBox="1"/>
          <p:nvPr/>
        </p:nvSpPr>
        <p:spPr>
          <a:xfrm>
            <a:off x="19050000" y="10986867"/>
            <a:ext cx="4045492" cy="147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algn="l" defTabSz="784225">
              <a:defRPr sz="4560">
                <a:hlinkClick r:id="rId4"/>
              </a:defRPr>
            </a:lvl1pPr>
          </a:lstStyle>
          <a:p>
            <a:r>
              <a:rPr lang="en-GB" u="none" dirty="0">
                <a:solidFill>
                  <a:schemeClr val="bg1"/>
                </a:solidFill>
                <a:hlinkClick r:id="rId4">
                  <a:extLst>
                    <a:ext uri="{A12FA001-AC4F-418D-AE19-62706E023703}">
                      <ahyp:hlinkClr xmlns:ahyp="http://schemas.microsoft.com/office/drawing/2018/hyperlinkcolor" val="tx"/>
                    </a:ext>
                  </a:extLst>
                </a:hlinkClick>
              </a:rPr>
              <a:t>www.skao.int</a:t>
            </a:r>
          </a:p>
        </p:txBody>
      </p:sp>
      <p:sp>
        <p:nvSpPr>
          <p:cNvPr id="118" name="We recognise and acknowledge the indigenous peoples and cultures that have traditionally lived on the lands on which our facilities are located."/>
          <p:cNvSpPr txBox="1"/>
          <p:nvPr/>
        </p:nvSpPr>
        <p:spPr>
          <a:xfrm>
            <a:off x="1270000" y="7660422"/>
            <a:ext cx="6820742" cy="34317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lgn="l">
              <a:lnSpc>
                <a:spcPct val="130000"/>
              </a:lnSpc>
              <a:spcBef>
                <a:spcPts val="2000"/>
              </a:spcBef>
              <a:tabLst>
                <a:tab pos="4191000" algn="l"/>
              </a:tabLst>
              <a:defRPr sz="2400" i="1"/>
            </a:lvl1pPr>
          </a:lstStyle>
          <a:p>
            <a:r>
              <a:rPr lang="en-GB" dirty="0"/>
              <a:t>We recognise and acknowledge the Indigenous peoples and cultures that have traditionally lived on the lands on which our facilities are located.</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762000" y="351453"/>
            <a:ext cx="22962945" cy="18979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0" rIns="50800" bIns="50800" anchor="t" anchorCtr="0">
            <a:noAutofit/>
          </a:bodyPr>
          <a:lstStyle/>
          <a:p>
            <a:r>
              <a:rPr lang="en-GB" dirty="0"/>
              <a:t>Title Text</a:t>
            </a:r>
          </a:p>
        </p:txBody>
      </p:sp>
      <p:sp>
        <p:nvSpPr>
          <p:cNvPr id="3" name="Rectangle"/>
          <p:cNvSpPr/>
          <p:nvPr/>
        </p:nvSpPr>
        <p:spPr>
          <a:xfrm>
            <a:off x="-1" y="13087348"/>
            <a:ext cx="24384001" cy="633184"/>
          </a:xfrm>
          <a:prstGeom prst="rect">
            <a:avLst/>
          </a:prstGeom>
          <a:gradFill>
            <a:gsLst>
              <a:gs pos="50129">
                <a:srgbClr val="070168"/>
              </a:gs>
              <a:gs pos="76369">
                <a:srgbClr val="730368"/>
              </a:gs>
              <a:gs pos="100000">
                <a:srgbClr val="DF0569"/>
              </a:gs>
            </a:gsLst>
            <a:lin ang="8100000"/>
          </a:gradFill>
          <a:ln w="12700">
            <a:miter lim="400000"/>
          </a:ln>
        </p:spPr>
        <p:txBody>
          <a:bodyPr lIns="50800" tIns="50800" rIns="50800" bIns="50800" anchor="ctr"/>
          <a:lstStyle/>
          <a:p>
            <a:pPr algn="ctr">
              <a:defRPr sz="5000">
                <a:solidFill>
                  <a:srgbClr val="DF0569"/>
                </a:solidFill>
                <a:latin typeface="Gill Sans Light"/>
                <a:ea typeface="Gill Sans Light"/>
                <a:cs typeface="Gill Sans Light"/>
                <a:sym typeface="Gill Sans Light"/>
              </a:defRPr>
            </a:pPr>
            <a:endParaRPr lang="en-GB" dirty="0"/>
          </a:p>
        </p:txBody>
      </p:sp>
      <p:sp>
        <p:nvSpPr>
          <p:cNvPr id="4" name="Slide Number"/>
          <p:cNvSpPr txBox="1">
            <a:spLocks noGrp="1"/>
          </p:cNvSpPr>
          <p:nvPr>
            <p:ph type="sldNum" sz="quarter" idx="2"/>
          </p:nvPr>
        </p:nvSpPr>
        <p:spPr>
          <a:xfrm>
            <a:off x="23241000" y="13207999"/>
            <a:ext cx="889000" cy="406401"/>
          </a:xfrm>
          <a:prstGeom prst="rect">
            <a:avLst/>
          </a:prstGeom>
          <a:ln w="12700">
            <a:miter lim="400000"/>
          </a:ln>
        </p:spPr>
        <p:txBody>
          <a:bodyPr lIns="50800" tIns="50800" rIns="50800" bIns="50800" anchor="b">
            <a:spAutoFit/>
          </a:bodyPr>
          <a:lstStyle>
            <a:lvl1pPr algn="l">
              <a:defRPr sz="2000" b="0">
                <a:solidFill>
                  <a:srgbClr val="FFFFFF">
                    <a:alpha val="75000"/>
                  </a:srgbClr>
                </a:solidFill>
              </a:defRPr>
            </a:lvl1pPr>
          </a:lstStyle>
          <a:p>
            <a:fld id="{86CB4B4D-7CA3-9044-876B-883B54F8677D}" type="slidenum">
              <a:rPr lang="en-GB" smtClean="0"/>
              <a:pPr/>
              <a:t>‹#›</a:t>
            </a:fld>
            <a:endParaRPr lang="en-GB" dirty="0"/>
          </a:p>
        </p:txBody>
      </p:sp>
      <p:sp>
        <p:nvSpPr>
          <p:cNvPr id="5" name="Line"/>
          <p:cNvSpPr/>
          <p:nvPr/>
        </p:nvSpPr>
        <p:spPr>
          <a:xfrm>
            <a:off x="1625084" y="13068300"/>
            <a:ext cx="24384001" cy="0"/>
          </a:xfrm>
          <a:prstGeom prst="line">
            <a:avLst/>
          </a:prstGeom>
          <a:ln w="12700">
            <a:solidFill>
              <a:srgbClr val="FFFFFF">
                <a:alpha val="50000"/>
              </a:srgbClr>
            </a:solidFill>
            <a:miter lim="400000"/>
          </a:ln>
        </p:spPr>
        <p:txBody>
          <a:bodyPr lIns="50800" tIns="50800" rIns="50800" bIns="50800" anchor="ctr"/>
          <a:lstStyle/>
          <a:p>
            <a:pPr algn="ctr">
              <a:defRPr sz="5000">
                <a:solidFill>
                  <a:srgbClr val="535353"/>
                </a:solidFill>
                <a:latin typeface="Gill Sans Light"/>
                <a:ea typeface="Gill Sans Light"/>
                <a:cs typeface="Gill Sans Light"/>
                <a:sym typeface="Gill Sans Light"/>
              </a:defRPr>
            </a:pPr>
            <a:endParaRPr lang="en-GB" dirty="0"/>
          </a:p>
        </p:txBody>
      </p:sp>
      <p:pic>
        <p:nvPicPr>
          <p:cNvPr id="6" name="Image" descr="Image"/>
          <p:cNvPicPr>
            <a:picLocks noChangeAspect="1"/>
          </p:cNvPicPr>
          <p:nvPr/>
        </p:nvPicPr>
        <p:blipFill>
          <a:blip r:embed="rId5"/>
          <a:stretch>
            <a:fillRect/>
          </a:stretch>
        </p:blipFill>
        <p:spPr>
          <a:xfrm>
            <a:off x="333796" y="12547599"/>
            <a:ext cx="1041401" cy="1041403"/>
          </a:xfrm>
          <a:prstGeom prst="rect">
            <a:avLst/>
          </a:prstGeom>
          <a:ln w="12700">
            <a:miter lim="400000"/>
          </a:ln>
        </p:spPr>
      </p:pic>
      <p:sp>
        <p:nvSpPr>
          <p:cNvPr id="7" name="Slide  /"/>
          <p:cNvSpPr txBox="1"/>
          <p:nvPr/>
        </p:nvSpPr>
        <p:spPr>
          <a:xfrm>
            <a:off x="20620944" y="13201650"/>
            <a:ext cx="2550834" cy="40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000" b="1"/>
            </a:lvl1pPr>
          </a:lstStyle>
          <a:p>
            <a:pPr>
              <a:defRPr>
                <a:solidFill>
                  <a:srgbClr val="535353"/>
                </a:solidFill>
              </a:defRPr>
            </a:pPr>
            <a:r>
              <a:rPr lang="en-GB" b="0" dirty="0">
                <a:solidFill>
                  <a:srgbClr val="FFFFFF">
                    <a:alpha val="75000"/>
                  </a:srgbClr>
                </a:solidFill>
              </a:rPr>
              <a:t>Slide  /</a:t>
            </a:r>
          </a:p>
        </p:txBody>
      </p:sp>
      <p:sp>
        <p:nvSpPr>
          <p:cNvPr id="8" name="Body Level One…"/>
          <p:cNvSpPr txBox="1">
            <a:spLocks noGrp="1"/>
          </p:cNvSpPr>
          <p:nvPr>
            <p:ph type="body" idx="1"/>
          </p:nvPr>
        </p:nvSpPr>
        <p:spPr>
          <a:xfrm>
            <a:off x="673100" y="3835400"/>
            <a:ext cx="23050500" cy="8864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chorCtr="0">
            <a:noAutofit/>
          </a:bodyPr>
          <a:lstStyle/>
          <a:p>
            <a:r>
              <a:rPr lang="en-GB" dirty="0"/>
              <a:t>Body Level One</a:t>
            </a:r>
          </a:p>
          <a:p>
            <a:pPr lvl="1"/>
            <a:r>
              <a:rPr lang="en-GB" dirty="0"/>
              <a:t>Body Level Two</a:t>
            </a:r>
          </a:p>
          <a:p>
            <a:pPr lvl="2"/>
            <a:r>
              <a:rPr lang="en-GB" dirty="0"/>
              <a:t>Body Level Three</a:t>
            </a:r>
          </a:p>
          <a:p>
            <a:pPr lvl="3"/>
            <a:r>
              <a:rPr lang="en-GB" dirty="0"/>
              <a:t>Body Level Four</a:t>
            </a:r>
          </a:p>
          <a:p>
            <a:pPr lvl="4"/>
            <a:r>
              <a:rPr lang="en-GB" dirty="0"/>
              <a:t>Body Level Five</a:t>
            </a:r>
          </a:p>
        </p:txBody>
      </p:sp>
    </p:spTree>
  </p:cSld>
  <p:clrMap bg1="dk1" tx1="lt1" bg2="dk2" tx2="lt2" accent1="accent1" accent2="accent2" accent3="accent3" accent4="accent4" accent5="accent5" accent6="accent6" hlink="hlink" folHlink="folHlink"/>
  <p:sldLayoutIdLst>
    <p:sldLayoutId id="2147483650" r:id="rId1"/>
    <p:sldLayoutId id="2147483655" r:id="rId2"/>
    <p:sldLayoutId id="2147483656" r:id="rId3"/>
  </p:sldLayoutIdLst>
  <p:transition spd="med"/>
  <p:hf hdr="0" ftr="0" dt="0"/>
  <p:txStyles>
    <p:titleStyle>
      <a:lvl1pPr marL="0" marR="0" indent="0" algn="l" defTabSz="825500" rtl="0" eaLnBrk="1" latinLnBrk="0" hangingPunct="1">
        <a:lnSpc>
          <a:spcPct val="100000"/>
        </a:lnSpc>
        <a:spcBef>
          <a:spcPts val="0"/>
        </a:spcBef>
        <a:spcAft>
          <a:spcPts val="0"/>
        </a:spcAft>
        <a:buClrTx/>
        <a:buSzTx/>
        <a:buFontTx/>
        <a:buNone/>
        <a:tabLst/>
        <a:defRPr sz="6000" b="1" i="0" u="none" strike="noStrike" cap="none" spc="0" baseline="0">
          <a:solidFill>
            <a:schemeClr val="accent2"/>
          </a:solidFill>
          <a:uFillTx/>
          <a:latin typeface="+mj-lt"/>
          <a:ea typeface="+mn-ea"/>
          <a:cs typeface="+mn-cs"/>
          <a:sym typeface="Verdana"/>
        </a:defRPr>
      </a:lvl1pPr>
      <a:lvl2pPr marL="0" marR="0" indent="0" algn="l" defTabSz="825500" rtl="0" eaLnBrk="1" latinLnBrk="0" hangingPunct="1">
        <a:lnSpc>
          <a:spcPct val="100000"/>
        </a:lnSpc>
        <a:spcBef>
          <a:spcPts val="0"/>
        </a:spcBef>
        <a:spcAft>
          <a:spcPts val="0"/>
        </a:spcAft>
        <a:buClrTx/>
        <a:buSzTx/>
        <a:buFontTx/>
        <a:buNone/>
        <a:tabLst/>
        <a:defRPr sz="6000" b="1" i="0" u="none" strike="noStrike" cap="none" spc="0" baseline="0">
          <a:solidFill>
            <a:srgbClr val="070168"/>
          </a:solidFill>
          <a:uFillTx/>
          <a:latin typeface="+mn-lt"/>
          <a:ea typeface="+mn-ea"/>
          <a:cs typeface="+mn-cs"/>
          <a:sym typeface="Verdana"/>
        </a:defRPr>
      </a:lvl2pPr>
      <a:lvl3pPr marL="0" marR="0" indent="0" algn="l" defTabSz="825500" rtl="0" eaLnBrk="1" latinLnBrk="0" hangingPunct="1">
        <a:lnSpc>
          <a:spcPct val="100000"/>
        </a:lnSpc>
        <a:spcBef>
          <a:spcPts val="0"/>
        </a:spcBef>
        <a:spcAft>
          <a:spcPts val="0"/>
        </a:spcAft>
        <a:buClrTx/>
        <a:buSzTx/>
        <a:buFontTx/>
        <a:buNone/>
        <a:tabLst/>
        <a:defRPr sz="6000" b="1" i="0" u="none" strike="noStrike" cap="none" spc="0" baseline="0">
          <a:solidFill>
            <a:srgbClr val="070168"/>
          </a:solidFill>
          <a:uFillTx/>
          <a:latin typeface="+mn-lt"/>
          <a:ea typeface="+mn-ea"/>
          <a:cs typeface="+mn-cs"/>
          <a:sym typeface="Verdana"/>
        </a:defRPr>
      </a:lvl3pPr>
      <a:lvl4pPr marL="0" marR="0" indent="0" algn="l" defTabSz="825500" rtl="0" eaLnBrk="1" latinLnBrk="0" hangingPunct="1">
        <a:lnSpc>
          <a:spcPct val="100000"/>
        </a:lnSpc>
        <a:spcBef>
          <a:spcPts val="0"/>
        </a:spcBef>
        <a:spcAft>
          <a:spcPts val="0"/>
        </a:spcAft>
        <a:buClrTx/>
        <a:buSzTx/>
        <a:buFontTx/>
        <a:buNone/>
        <a:tabLst/>
        <a:defRPr sz="6000" b="1" i="0" u="none" strike="noStrike" cap="none" spc="0" baseline="0">
          <a:solidFill>
            <a:srgbClr val="070168"/>
          </a:solidFill>
          <a:uFillTx/>
          <a:latin typeface="+mn-lt"/>
          <a:ea typeface="+mn-ea"/>
          <a:cs typeface="+mn-cs"/>
          <a:sym typeface="Verdana"/>
        </a:defRPr>
      </a:lvl4pPr>
      <a:lvl5pPr marL="0" marR="0" indent="0" algn="l" defTabSz="825500" rtl="0" eaLnBrk="1" latinLnBrk="0" hangingPunct="1">
        <a:lnSpc>
          <a:spcPct val="100000"/>
        </a:lnSpc>
        <a:spcBef>
          <a:spcPts val="0"/>
        </a:spcBef>
        <a:spcAft>
          <a:spcPts val="0"/>
        </a:spcAft>
        <a:buClrTx/>
        <a:buSzTx/>
        <a:buFontTx/>
        <a:buNone/>
        <a:tabLst/>
        <a:defRPr sz="6000" b="1" i="0" u="none" strike="noStrike" cap="none" spc="0" baseline="0">
          <a:solidFill>
            <a:srgbClr val="070168"/>
          </a:solidFill>
          <a:uFillTx/>
          <a:latin typeface="+mn-lt"/>
          <a:ea typeface="+mn-ea"/>
          <a:cs typeface="+mn-cs"/>
          <a:sym typeface="Verdana"/>
        </a:defRPr>
      </a:lvl5pPr>
      <a:lvl6pPr marL="0" marR="0" indent="0" algn="l" defTabSz="825500" rtl="0" eaLnBrk="1" latinLnBrk="0" hangingPunct="1">
        <a:lnSpc>
          <a:spcPct val="100000"/>
        </a:lnSpc>
        <a:spcBef>
          <a:spcPts val="0"/>
        </a:spcBef>
        <a:spcAft>
          <a:spcPts val="0"/>
        </a:spcAft>
        <a:buClrTx/>
        <a:buSzTx/>
        <a:buFontTx/>
        <a:buNone/>
        <a:tabLst/>
        <a:defRPr sz="6000" b="1" i="0" u="none" strike="noStrike" cap="none" spc="0" baseline="0">
          <a:solidFill>
            <a:srgbClr val="070168"/>
          </a:solidFill>
          <a:uFillTx/>
          <a:latin typeface="+mn-lt"/>
          <a:ea typeface="+mn-ea"/>
          <a:cs typeface="+mn-cs"/>
          <a:sym typeface="Verdana"/>
        </a:defRPr>
      </a:lvl6pPr>
      <a:lvl7pPr marL="0" marR="0" indent="0" algn="l" defTabSz="825500" rtl="0" eaLnBrk="1" latinLnBrk="0" hangingPunct="1">
        <a:lnSpc>
          <a:spcPct val="100000"/>
        </a:lnSpc>
        <a:spcBef>
          <a:spcPts val="0"/>
        </a:spcBef>
        <a:spcAft>
          <a:spcPts val="0"/>
        </a:spcAft>
        <a:buClrTx/>
        <a:buSzTx/>
        <a:buFontTx/>
        <a:buNone/>
        <a:tabLst/>
        <a:defRPr sz="6000" b="1" i="0" u="none" strike="noStrike" cap="none" spc="0" baseline="0">
          <a:solidFill>
            <a:srgbClr val="070168"/>
          </a:solidFill>
          <a:uFillTx/>
          <a:latin typeface="+mn-lt"/>
          <a:ea typeface="+mn-ea"/>
          <a:cs typeface="+mn-cs"/>
          <a:sym typeface="Verdana"/>
        </a:defRPr>
      </a:lvl7pPr>
      <a:lvl8pPr marL="0" marR="0" indent="0" algn="l" defTabSz="825500" rtl="0" eaLnBrk="1" latinLnBrk="0" hangingPunct="1">
        <a:lnSpc>
          <a:spcPct val="100000"/>
        </a:lnSpc>
        <a:spcBef>
          <a:spcPts val="0"/>
        </a:spcBef>
        <a:spcAft>
          <a:spcPts val="0"/>
        </a:spcAft>
        <a:buClrTx/>
        <a:buSzTx/>
        <a:buFontTx/>
        <a:buNone/>
        <a:tabLst/>
        <a:defRPr sz="6000" b="1" i="0" u="none" strike="noStrike" cap="none" spc="0" baseline="0">
          <a:solidFill>
            <a:srgbClr val="070168"/>
          </a:solidFill>
          <a:uFillTx/>
          <a:latin typeface="+mn-lt"/>
          <a:ea typeface="+mn-ea"/>
          <a:cs typeface="+mn-cs"/>
          <a:sym typeface="Verdana"/>
        </a:defRPr>
      </a:lvl8pPr>
      <a:lvl9pPr marL="0" marR="0" indent="0" algn="l" defTabSz="825500" rtl="0" eaLnBrk="1" latinLnBrk="0" hangingPunct="1">
        <a:lnSpc>
          <a:spcPct val="100000"/>
        </a:lnSpc>
        <a:spcBef>
          <a:spcPts val="0"/>
        </a:spcBef>
        <a:spcAft>
          <a:spcPts val="0"/>
        </a:spcAft>
        <a:buClrTx/>
        <a:buSzTx/>
        <a:buFontTx/>
        <a:buNone/>
        <a:tabLst/>
        <a:defRPr sz="6000" b="1" i="0" u="none" strike="noStrike" cap="none" spc="0" baseline="0">
          <a:solidFill>
            <a:srgbClr val="070168"/>
          </a:solidFill>
          <a:uFillTx/>
          <a:latin typeface="+mn-lt"/>
          <a:ea typeface="+mn-ea"/>
          <a:cs typeface="+mn-cs"/>
          <a:sym typeface="Verdana"/>
        </a:defRPr>
      </a:lvl9pPr>
    </p:titleStyle>
    <p:bodyStyle>
      <a:lvl1pPr marL="1016000" marR="0" indent="-508000" algn="l" defTabSz="825500" rtl="0" eaLnBrk="1" latinLnBrk="0" hangingPunct="1">
        <a:lnSpc>
          <a:spcPct val="100000"/>
        </a:lnSpc>
        <a:spcBef>
          <a:spcPts val="4000"/>
        </a:spcBef>
        <a:spcAft>
          <a:spcPts val="0"/>
        </a:spcAft>
        <a:buClr>
          <a:schemeClr val="accent1"/>
        </a:buClr>
        <a:buSzPct val="100000"/>
        <a:buFontTx/>
        <a:buChar char="•"/>
        <a:tabLst/>
        <a:defRPr sz="6000" b="0" i="0" u="none" strike="noStrike" cap="none" spc="0" baseline="0">
          <a:solidFill>
            <a:schemeClr val="accent2"/>
          </a:solidFill>
          <a:uFillTx/>
          <a:latin typeface="+mn-lt"/>
          <a:ea typeface="+mn-ea"/>
          <a:cs typeface="+mn-cs"/>
          <a:sym typeface="Verdana"/>
        </a:defRPr>
      </a:lvl1pPr>
      <a:lvl2pPr marL="1576551" marR="0" indent="-560551" algn="l" defTabSz="825500" rtl="0" eaLnBrk="1" latinLnBrk="0" hangingPunct="1">
        <a:lnSpc>
          <a:spcPct val="100000"/>
        </a:lnSpc>
        <a:spcBef>
          <a:spcPts val="3600"/>
        </a:spcBef>
        <a:spcAft>
          <a:spcPts val="0"/>
        </a:spcAft>
        <a:buClr>
          <a:schemeClr val="accent1"/>
        </a:buClr>
        <a:buSzPct val="100000"/>
        <a:buFontTx/>
        <a:buChar char="•"/>
        <a:tabLst/>
        <a:defRPr sz="5800" b="0" i="0" u="none" strike="noStrike" cap="none" spc="0" baseline="0">
          <a:solidFill>
            <a:schemeClr val="accent2"/>
          </a:solidFill>
          <a:uFillTx/>
          <a:latin typeface="+mn-lt"/>
          <a:ea typeface="+mn-ea"/>
          <a:cs typeface="+mn-cs"/>
          <a:sym typeface="Verdana"/>
        </a:defRPr>
      </a:lvl2pPr>
      <a:lvl3pPr marL="2149230" marR="0" indent="-625230" algn="l" defTabSz="825500" rtl="0" eaLnBrk="1" latinLnBrk="0" hangingPunct="1">
        <a:lnSpc>
          <a:spcPct val="100000"/>
        </a:lnSpc>
        <a:spcBef>
          <a:spcPts val="3200"/>
        </a:spcBef>
        <a:spcAft>
          <a:spcPts val="0"/>
        </a:spcAft>
        <a:buClr>
          <a:schemeClr val="accent1"/>
        </a:buClr>
        <a:buSzPct val="100000"/>
        <a:buFontTx/>
        <a:buChar char="•"/>
        <a:tabLst/>
        <a:defRPr sz="5200" b="0" i="0" u="none" strike="noStrike" cap="none" spc="0" baseline="0">
          <a:solidFill>
            <a:schemeClr val="accent2"/>
          </a:solidFill>
          <a:uFillTx/>
          <a:latin typeface="+mn-lt"/>
          <a:ea typeface="+mn-ea"/>
          <a:cs typeface="+mn-cs"/>
          <a:sym typeface="Verdana"/>
        </a:defRPr>
      </a:lvl3pPr>
      <a:lvl4pPr marL="2709333" marR="0" indent="-677333" algn="l" defTabSz="825500" rtl="0" eaLnBrk="1" latinLnBrk="0" hangingPunct="1">
        <a:lnSpc>
          <a:spcPct val="100000"/>
        </a:lnSpc>
        <a:spcBef>
          <a:spcPts val="2800"/>
        </a:spcBef>
        <a:spcAft>
          <a:spcPts val="0"/>
        </a:spcAft>
        <a:buClr>
          <a:schemeClr val="accent1"/>
        </a:buClr>
        <a:buSzPct val="100000"/>
        <a:buFontTx/>
        <a:buChar char="•"/>
        <a:tabLst/>
        <a:defRPr sz="4400" b="0" i="0" u="none" strike="noStrike" cap="none" spc="0" baseline="0">
          <a:solidFill>
            <a:schemeClr val="accent2"/>
          </a:solidFill>
          <a:uFillTx/>
          <a:latin typeface="+mn-lt"/>
          <a:ea typeface="+mn-ea"/>
          <a:cs typeface="+mn-cs"/>
          <a:sym typeface="Verdana"/>
        </a:defRPr>
      </a:lvl4pPr>
      <a:lvl5pPr marL="3352800" marR="0" indent="-812800" algn="l" defTabSz="825500" rtl="0" eaLnBrk="1" latinLnBrk="0" hangingPunct="1">
        <a:lnSpc>
          <a:spcPct val="100000"/>
        </a:lnSpc>
        <a:spcBef>
          <a:spcPts val="2400"/>
        </a:spcBef>
        <a:spcAft>
          <a:spcPts val="0"/>
        </a:spcAft>
        <a:buClr>
          <a:schemeClr val="accent1"/>
        </a:buClr>
        <a:buSzPct val="100000"/>
        <a:buFontTx/>
        <a:buChar char="•"/>
        <a:tabLst/>
        <a:defRPr sz="3200" b="0" i="0" u="none" strike="noStrike" cap="none" spc="0" baseline="0">
          <a:solidFill>
            <a:schemeClr val="accent2"/>
          </a:solidFill>
          <a:uFillTx/>
          <a:latin typeface="+mn-lt"/>
          <a:ea typeface="+mn-ea"/>
          <a:cs typeface="+mn-cs"/>
          <a:sym typeface="Verdana"/>
        </a:defRPr>
      </a:lvl5pPr>
      <a:lvl6pPr marL="4419600" marR="0" indent="-736600" algn="l" defTabSz="825500" rtl="0" eaLnBrk="1" latinLnBrk="0" hangingPunct="1">
        <a:lnSpc>
          <a:spcPct val="100000"/>
        </a:lnSpc>
        <a:spcBef>
          <a:spcPts val="4000"/>
        </a:spcBef>
        <a:spcAft>
          <a:spcPts val="0"/>
        </a:spcAft>
        <a:buClrTx/>
        <a:buSzPct val="82000"/>
        <a:buFontTx/>
        <a:buChar char="•"/>
        <a:tabLst/>
        <a:defRPr sz="6400" b="0" i="0" u="none" strike="noStrike" cap="none" spc="0" baseline="0">
          <a:solidFill>
            <a:srgbClr val="070168"/>
          </a:solidFill>
          <a:uFillTx/>
          <a:latin typeface="+mn-lt"/>
          <a:ea typeface="+mn-ea"/>
          <a:cs typeface="+mn-cs"/>
          <a:sym typeface="Verdana"/>
        </a:defRPr>
      </a:lvl6pPr>
      <a:lvl7pPr marL="5156200" marR="0" indent="-736600" algn="l" defTabSz="825500" rtl="0" eaLnBrk="1" latinLnBrk="0" hangingPunct="1">
        <a:lnSpc>
          <a:spcPct val="100000"/>
        </a:lnSpc>
        <a:spcBef>
          <a:spcPts val="4000"/>
        </a:spcBef>
        <a:spcAft>
          <a:spcPts val="0"/>
        </a:spcAft>
        <a:buClrTx/>
        <a:buSzPct val="82000"/>
        <a:buFontTx/>
        <a:buChar char="•"/>
        <a:tabLst/>
        <a:defRPr sz="6400" b="0" i="0" u="none" strike="noStrike" cap="none" spc="0" baseline="0">
          <a:solidFill>
            <a:srgbClr val="070168"/>
          </a:solidFill>
          <a:uFillTx/>
          <a:latin typeface="+mn-lt"/>
          <a:ea typeface="+mn-ea"/>
          <a:cs typeface="+mn-cs"/>
          <a:sym typeface="Verdana"/>
        </a:defRPr>
      </a:lvl7pPr>
      <a:lvl8pPr marL="5892800" marR="0" indent="-736600" algn="l" defTabSz="825500" rtl="0" eaLnBrk="1" latinLnBrk="0" hangingPunct="1">
        <a:lnSpc>
          <a:spcPct val="100000"/>
        </a:lnSpc>
        <a:spcBef>
          <a:spcPts val="4000"/>
        </a:spcBef>
        <a:spcAft>
          <a:spcPts val="0"/>
        </a:spcAft>
        <a:buClrTx/>
        <a:buSzPct val="82000"/>
        <a:buFontTx/>
        <a:buChar char="•"/>
        <a:tabLst/>
        <a:defRPr sz="6400" b="0" i="0" u="none" strike="noStrike" cap="none" spc="0" baseline="0">
          <a:solidFill>
            <a:srgbClr val="070168"/>
          </a:solidFill>
          <a:uFillTx/>
          <a:latin typeface="+mn-lt"/>
          <a:ea typeface="+mn-ea"/>
          <a:cs typeface="+mn-cs"/>
          <a:sym typeface="Verdana"/>
        </a:defRPr>
      </a:lvl8pPr>
      <a:lvl9pPr marL="6629400" marR="0" indent="-736600" algn="l" defTabSz="825500" rtl="0" eaLnBrk="1" latinLnBrk="0" hangingPunct="1">
        <a:lnSpc>
          <a:spcPct val="100000"/>
        </a:lnSpc>
        <a:spcBef>
          <a:spcPts val="4000"/>
        </a:spcBef>
        <a:spcAft>
          <a:spcPts val="0"/>
        </a:spcAft>
        <a:buClrTx/>
        <a:buSzPct val="82000"/>
        <a:buFontTx/>
        <a:buChar char="•"/>
        <a:tabLst/>
        <a:defRPr sz="6400" b="0" i="0" u="none" strike="noStrike" cap="none" spc="0" baseline="0">
          <a:solidFill>
            <a:srgbClr val="070168"/>
          </a:solidFill>
          <a:uFillTx/>
          <a:latin typeface="+mn-lt"/>
          <a:ea typeface="+mn-ea"/>
          <a:cs typeface="+mn-cs"/>
          <a:sym typeface="Verdana"/>
        </a:defRPr>
      </a:lvl9pPr>
    </p:bodyStyle>
    <p:otherStyle>
      <a:lvl1pPr marL="0" marR="0" indent="0" algn="l" defTabSz="825500" eaLnBrk="1" latinLnBrk="0" hangingPunct="1">
        <a:lnSpc>
          <a:spcPct val="100000"/>
        </a:lnSpc>
        <a:spcBef>
          <a:spcPts val="0"/>
        </a:spcBef>
        <a:spcAft>
          <a:spcPts val="0"/>
        </a:spcAft>
        <a:buClrTx/>
        <a:buSzTx/>
        <a:buFontTx/>
        <a:buNone/>
        <a:tabLst/>
        <a:defRPr sz="2000" b="1" i="0" u="none" strike="noStrike" cap="none" spc="0" baseline="0">
          <a:solidFill>
            <a:schemeClr val="tx1"/>
          </a:solidFill>
          <a:uFillTx/>
          <a:latin typeface="+mn-lt"/>
          <a:ea typeface="+mn-ea"/>
          <a:cs typeface="+mn-cs"/>
          <a:sym typeface="Verdana"/>
        </a:defRPr>
      </a:lvl1pPr>
      <a:lvl2pPr marL="0" marR="0" indent="228600" algn="l" defTabSz="825500" eaLnBrk="1" latinLnBrk="0" hangingPunct="1">
        <a:lnSpc>
          <a:spcPct val="100000"/>
        </a:lnSpc>
        <a:spcBef>
          <a:spcPts val="0"/>
        </a:spcBef>
        <a:spcAft>
          <a:spcPts val="0"/>
        </a:spcAft>
        <a:buClrTx/>
        <a:buSzTx/>
        <a:buFontTx/>
        <a:buNone/>
        <a:tabLst/>
        <a:defRPr sz="2000" b="1" i="0" u="none" strike="noStrike" cap="none" spc="0" baseline="0">
          <a:solidFill>
            <a:schemeClr val="tx1"/>
          </a:solidFill>
          <a:uFillTx/>
          <a:latin typeface="+mn-lt"/>
          <a:ea typeface="+mn-ea"/>
          <a:cs typeface="+mn-cs"/>
          <a:sym typeface="Verdana"/>
        </a:defRPr>
      </a:lvl2pPr>
      <a:lvl3pPr marL="0" marR="0" indent="457200" algn="l" defTabSz="825500" eaLnBrk="1" latinLnBrk="0" hangingPunct="1">
        <a:lnSpc>
          <a:spcPct val="100000"/>
        </a:lnSpc>
        <a:spcBef>
          <a:spcPts val="0"/>
        </a:spcBef>
        <a:spcAft>
          <a:spcPts val="0"/>
        </a:spcAft>
        <a:buClrTx/>
        <a:buSzTx/>
        <a:buFontTx/>
        <a:buNone/>
        <a:tabLst/>
        <a:defRPr sz="2000" b="1" i="0" u="none" strike="noStrike" cap="none" spc="0" baseline="0">
          <a:solidFill>
            <a:schemeClr val="tx1"/>
          </a:solidFill>
          <a:uFillTx/>
          <a:latin typeface="+mn-lt"/>
          <a:ea typeface="+mn-ea"/>
          <a:cs typeface="+mn-cs"/>
          <a:sym typeface="Verdana"/>
        </a:defRPr>
      </a:lvl3pPr>
      <a:lvl4pPr marL="0" marR="0" indent="685800" algn="l" defTabSz="825500" eaLnBrk="1" latinLnBrk="0" hangingPunct="1">
        <a:lnSpc>
          <a:spcPct val="100000"/>
        </a:lnSpc>
        <a:spcBef>
          <a:spcPts val="0"/>
        </a:spcBef>
        <a:spcAft>
          <a:spcPts val="0"/>
        </a:spcAft>
        <a:buClrTx/>
        <a:buSzTx/>
        <a:buFontTx/>
        <a:buNone/>
        <a:tabLst/>
        <a:defRPr sz="2000" b="1" i="0" u="none" strike="noStrike" cap="none" spc="0" baseline="0">
          <a:solidFill>
            <a:schemeClr val="tx1"/>
          </a:solidFill>
          <a:uFillTx/>
          <a:latin typeface="+mn-lt"/>
          <a:ea typeface="+mn-ea"/>
          <a:cs typeface="+mn-cs"/>
          <a:sym typeface="Verdana"/>
        </a:defRPr>
      </a:lvl4pPr>
      <a:lvl5pPr marL="0" marR="0" indent="914400" algn="l" defTabSz="825500" eaLnBrk="1" latinLnBrk="0" hangingPunct="1">
        <a:lnSpc>
          <a:spcPct val="100000"/>
        </a:lnSpc>
        <a:spcBef>
          <a:spcPts val="0"/>
        </a:spcBef>
        <a:spcAft>
          <a:spcPts val="0"/>
        </a:spcAft>
        <a:buClrTx/>
        <a:buSzTx/>
        <a:buFontTx/>
        <a:buNone/>
        <a:tabLst/>
        <a:defRPr sz="2000" b="1" i="0" u="none" strike="noStrike" cap="none" spc="0" baseline="0">
          <a:solidFill>
            <a:schemeClr val="tx1"/>
          </a:solidFill>
          <a:uFillTx/>
          <a:latin typeface="+mn-lt"/>
          <a:ea typeface="+mn-ea"/>
          <a:cs typeface="+mn-cs"/>
          <a:sym typeface="Verdana"/>
        </a:defRPr>
      </a:lvl5pPr>
      <a:lvl6pPr marL="0" marR="0" indent="1143000" algn="l" defTabSz="825500" eaLnBrk="1" latinLnBrk="0" hangingPunct="1">
        <a:lnSpc>
          <a:spcPct val="100000"/>
        </a:lnSpc>
        <a:spcBef>
          <a:spcPts val="0"/>
        </a:spcBef>
        <a:spcAft>
          <a:spcPts val="0"/>
        </a:spcAft>
        <a:buClrTx/>
        <a:buSzTx/>
        <a:buFontTx/>
        <a:buNone/>
        <a:tabLst/>
        <a:defRPr sz="2000" b="1" i="0" u="none" strike="noStrike" cap="none" spc="0" baseline="0">
          <a:solidFill>
            <a:schemeClr val="tx1"/>
          </a:solidFill>
          <a:uFillTx/>
          <a:latin typeface="+mn-lt"/>
          <a:ea typeface="+mn-ea"/>
          <a:cs typeface="+mn-cs"/>
          <a:sym typeface="Verdana"/>
        </a:defRPr>
      </a:lvl6pPr>
      <a:lvl7pPr marL="0" marR="0" indent="1371600" algn="l" defTabSz="825500" eaLnBrk="1" latinLnBrk="0" hangingPunct="1">
        <a:lnSpc>
          <a:spcPct val="100000"/>
        </a:lnSpc>
        <a:spcBef>
          <a:spcPts val="0"/>
        </a:spcBef>
        <a:spcAft>
          <a:spcPts val="0"/>
        </a:spcAft>
        <a:buClrTx/>
        <a:buSzTx/>
        <a:buFontTx/>
        <a:buNone/>
        <a:tabLst/>
        <a:defRPr sz="2000" b="1" i="0" u="none" strike="noStrike" cap="none" spc="0" baseline="0">
          <a:solidFill>
            <a:schemeClr val="tx1"/>
          </a:solidFill>
          <a:uFillTx/>
          <a:latin typeface="+mn-lt"/>
          <a:ea typeface="+mn-ea"/>
          <a:cs typeface="+mn-cs"/>
          <a:sym typeface="Verdana"/>
        </a:defRPr>
      </a:lvl7pPr>
      <a:lvl8pPr marL="0" marR="0" indent="1600200" algn="l" defTabSz="825500" eaLnBrk="1" latinLnBrk="0" hangingPunct="1">
        <a:lnSpc>
          <a:spcPct val="100000"/>
        </a:lnSpc>
        <a:spcBef>
          <a:spcPts val="0"/>
        </a:spcBef>
        <a:spcAft>
          <a:spcPts val="0"/>
        </a:spcAft>
        <a:buClrTx/>
        <a:buSzTx/>
        <a:buFontTx/>
        <a:buNone/>
        <a:tabLst/>
        <a:defRPr sz="2000" b="1" i="0" u="none" strike="noStrike" cap="none" spc="0" baseline="0">
          <a:solidFill>
            <a:schemeClr val="tx1"/>
          </a:solidFill>
          <a:uFillTx/>
          <a:latin typeface="+mn-lt"/>
          <a:ea typeface="+mn-ea"/>
          <a:cs typeface="+mn-cs"/>
          <a:sym typeface="Verdana"/>
        </a:defRPr>
      </a:lvl8pPr>
      <a:lvl9pPr marL="0" marR="0" indent="1828800" algn="l" defTabSz="825500" eaLnBrk="1" latinLnBrk="0" hangingPunct="1">
        <a:lnSpc>
          <a:spcPct val="100000"/>
        </a:lnSpc>
        <a:spcBef>
          <a:spcPts val="0"/>
        </a:spcBef>
        <a:spcAft>
          <a:spcPts val="0"/>
        </a:spcAft>
        <a:buClrTx/>
        <a:buSzTx/>
        <a:buFontTx/>
        <a:buNone/>
        <a:tabLst/>
        <a:defRPr sz="2000" b="1" i="0" u="none" strike="noStrike" cap="none" spc="0" baseline="0">
          <a:solidFill>
            <a:schemeClr val="tx1"/>
          </a:solidFill>
          <a:uFillTx/>
          <a:latin typeface="+mn-lt"/>
          <a:ea typeface="+mn-ea"/>
          <a:cs typeface="+mn-cs"/>
          <a:sym typeface="Verdana"/>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spiedigitallibrary.org/journals/Journal-of-Astronomical-Telescopes-Instruments-and-Systems/volume-8/issue-1/011020/Assessment-of-the-performance-impact-of-direction-independent-effects-in/10.1117/1.JATIS.8.1.011020.short?SSO=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worldscientific.com/toc/jai/07/01" TargetMode="External"/><Relationship Id="rId2" Type="http://schemas.openxmlformats.org/officeDocument/2006/relationships/hyperlink" Target="https://www.worldscientific.com/worldscinet/jai"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doi.org/10.1142/S225117171850001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CDA96-E341-4DA6-9BFF-9419369ACD90}"/>
              </a:ext>
            </a:extLst>
          </p:cNvPr>
          <p:cNvSpPr>
            <a:spLocks noGrp="1"/>
          </p:cNvSpPr>
          <p:nvPr>
            <p:ph type="title"/>
          </p:nvPr>
        </p:nvSpPr>
        <p:spPr/>
        <p:txBody>
          <a:bodyPr/>
          <a:lstStyle/>
          <a:p>
            <a:r>
              <a:rPr lang="en-GB" dirty="0"/>
              <a:t>SKA1-Mid Signal Chain</a:t>
            </a:r>
          </a:p>
        </p:txBody>
      </p:sp>
      <p:sp>
        <p:nvSpPr>
          <p:cNvPr id="3" name="Text Placeholder 2">
            <a:extLst>
              <a:ext uri="{FF2B5EF4-FFF2-40B4-BE49-F238E27FC236}">
                <a16:creationId xmlns:a16="http://schemas.microsoft.com/office/drawing/2014/main" id="{54774A99-BFAE-4F9A-B2F9-6997F0C7AF20}"/>
              </a:ext>
            </a:extLst>
          </p:cNvPr>
          <p:cNvSpPr>
            <a:spLocks noGrp="1"/>
          </p:cNvSpPr>
          <p:nvPr>
            <p:ph type="body" sz="quarter" idx="1"/>
          </p:nvPr>
        </p:nvSpPr>
        <p:spPr/>
        <p:txBody>
          <a:bodyPr/>
          <a:lstStyle/>
          <a:p>
            <a:r>
              <a:rPr lang="en-GB" dirty="0"/>
              <a:t>Performance and Characterisation</a:t>
            </a:r>
          </a:p>
        </p:txBody>
      </p:sp>
      <p:sp>
        <p:nvSpPr>
          <p:cNvPr id="4" name="Text Placeholder 3">
            <a:extLst>
              <a:ext uri="{FF2B5EF4-FFF2-40B4-BE49-F238E27FC236}">
                <a16:creationId xmlns:a16="http://schemas.microsoft.com/office/drawing/2014/main" id="{5B7B5D1A-63E7-495D-8005-CF8E84E7518C}"/>
              </a:ext>
            </a:extLst>
          </p:cNvPr>
          <p:cNvSpPr>
            <a:spLocks noGrp="1"/>
          </p:cNvSpPr>
          <p:nvPr>
            <p:ph type="body" sz="quarter" idx="24"/>
          </p:nvPr>
        </p:nvSpPr>
        <p:spPr/>
        <p:txBody>
          <a:bodyPr/>
          <a:lstStyle/>
          <a:p>
            <a:r>
              <a:rPr lang="en-GB" dirty="0"/>
              <a:t>Bassem Alachkar, Signal Processing Domain Specialist</a:t>
            </a:r>
          </a:p>
        </p:txBody>
      </p:sp>
      <p:sp>
        <p:nvSpPr>
          <p:cNvPr id="5" name="Text Placeholder 4">
            <a:extLst>
              <a:ext uri="{FF2B5EF4-FFF2-40B4-BE49-F238E27FC236}">
                <a16:creationId xmlns:a16="http://schemas.microsoft.com/office/drawing/2014/main" id="{9E72F0C6-7DE9-4D65-82D1-F0B94F282049}"/>
              </a:ext>
            </a:extLst>
          </p:cNvPr>
          <p:cNvSpPr>
            <a:spLocks noGrp="1"/>
          </p:cNvSpPr>
          <p:nvPr>
            <p:ph type="body" sz="quarter" idx="25"/>
          </p:nvPr>
        </p:nvSpPr>
        <p:spPr/>
        <p:txBody>
          <a:bodyPr/>
          <a:lstStyle/>
          <a:p>
            <a:r>
              <a:rPr lang="en-GB" dirty="0"/>
              <a:t>10 May 2022</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23334-E043-4EB2-AB96-58686EE57C9F}"/>
              </a:ext>
            </a:extLst>
          </p:cNvPr>
          <p:cNvSpPr>
            <a:spLocks noGrp="1"/>
          </p:cNvSpPr>
          <p:nvPr>
            <p:ph type="title"/>
          </p:nvPr>
        </p:nvSpPr>
        <p:spPr>
          <a:xfrm>
            <a:off x="762000" y="351453"/>
            <a:ext cx="22860552" cy="1525473"/>
          </a:xfrm>
        </p:spPr>
        <p:txBody>
          <a:bodyPr/>
          <a:lstStyle/>
          <a:p>
            <a:r>
              <a:rPr lang="en-GB" dirty="0"/>
              <a:t>Characterisation of Errors</a:t>
            </a:r>
          </a:p>
        </p:txBody>
      </p:sp>
      <p:sp>
        <p:nvSpPr>
          <p:cNvPr id="4" name="Slide Number Placeholder 3">
            <a:extLst>
              <a:ext uri="{FF2B5EF4-FFF2-40B4-BE49-F238E27FC236}">
                <a16:creationId xmlns:a16="http://schemas.microsoft.com/office/drawing/2014/main" id="{46E22DD5-D5F9-487F-827D-2AE1A25D76E7}"/>
              </a:ext>
            </a:extLst>
          </p:cNvPr>
          <p:cNvSpPr>
            <a:spLocks noGrp="1"/>
          </p:cNvSpPr>
          <p:nvPr>
            <p:ph type="sldNum" sz="quarter" idx="10"/>
          </p:nvPr>
        </p:nvSpPr>
        <p:spPr/>
        <p:txBody>
          <a:bodyPr/>
          <a:lstStyle/>
          <a:p>
            <a:fld id="{86CB4B4D-7CA3-9044-876B-883B54F8677D}" type="slidenum">
              <a:rPr lang="en-GB" smtClean="0"/>
              <a:pPr/>
              <a:t>10</a:t>
            </a:fld>
            <a:endParaRPr lang="en-GB" dirty="0"/>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CF64A345-762F-4ABF-9055-CC60AF4EF3C2}"/>
                  </a:ext>
                </a:extLst>
              </p:cNvPr>
              <p:cNvSpPr txBox="1"/>
              <p:nvPr/>
            </p:nvSpPr>
            <p:spPr>
              <a:xfrm>
                <a:off x="1845710" y="2021305"/>
                <a:ext cx="19666753" cy="10684042"/>
              </a:xfrm>
              <a:prstGeom prst="rect">
                <a:avLst/>
              </a:prstGeom>
              <a:ln w="12700">
                <a:miter lim="400000"/>
              </a:ln>
            </p:spPr>
            <p:txBody>
              <a:bodyPr lIns="50800" tIns="0" rIns="50800" bIns="50800" anchor="t" anchorCtr="0">
                <a:noAutofit/>
              </a:bodyPr>
              <a:lstStyle>
                <a:lvl1pPr algn="l" eaLnBrk="1" hangingPunct="1">
                  <a:defRPr sz="6000" b="1">
                    <a:solidFill>
                      <a:schemeClr val="accent2"/>
                    </a:solidFill>
                    <a:latin typeface="+mj-lt"/>
                  </a:defRPr>
                </a:lvl1pPr>
                <a:lvl2pPr algn="l" eaLnBrk="1" hangingPunct="1">
                  <a:defRPr sz="6000" b="1">
                    <a:solidFill>
                      <a:srgbClr val="070168"/>
                    </a:solidFill>
                  </a:defRPr>
                </a:lvl2pPr>
                <a:lvl3pPr algn="l" eaLnBrk="1" hangingPunct="1">
                  <a:defRPr sz="6000" b="1">
                    <a:solidFill>
                      <a:srgbClr val="070168"/>
                    </a:solidFill>
                  </a:defRPr>
                </a:lvl3pPr>
                <a:lvl4pPr algn="l" eaLnBrk="1" hangingPunct="1">
                  <a:defRPr sz="6000" b="1">
                    <a:solidFill>
                      <a:srgbClr val="070168"/>
                    </a:solidFill>
                  </a:defRPr>
                </a:lvl4pPr>
                <a:lvl5pPr algn="l" eaLnBrk="1" hangingPunct="1">
                  <a:defRPr sz="6000" b="1">
                    <a:solidFill>
                      <a:srgbClr val="070168"/>
                    </a:solidFill>
                  </a:defRPr>
                </a:lvl5pPr>
                <a:lvl6pPr algn="l" eaLnBrk="1" hangingPunct="1">
                  <a:defRPr sz="6000" b="1">
                    <a:solidFill>
                      <a:srgbClr val="070168"/>
                    </a:solidFill>
                  </a:defRPr>
                </a:lvl6pPr>
                <a:lvl7pPr algn="l" eaLnBrk="1" hangingPunct="1">
                  <a:defRPr sz="6000" b="1">
                    <a:solidFill>
                      <a:srgbClr val="070168"/>
                    </a:solidFill>
                  </a:defRPr>
                </a:lvl7pPr>
                <a:lvl8pPr algn="l" eaLnBrk="1" hangingPunct="1">
                  <a:defRPr sz="6000" b="1">
                    <a:solidFill>
                      <a:srgbClr val="070168"/>
                    </a:solidFill>
                  </a:defRPr>
                </a:lvl8pPr>
                <a:lvl9pPr algn="l" eaLnBrk="1" hangingPunct="1">
                  <a:defRPr sz="6000" b="1">
                    <a:solidFill>
                      <a:srgbClr val="070168"/>
                    </a:solidFill>
                  </a:defRPr>
                </a:lvl9pPr>
              </a:lstStyle>
              <a:p>
                <a:pPr marL="571500" indent="-571500">
                  <a:buFont typeface="Arial" panose="020B0604020202020204" pitchFamily="34" charset="0"/>
                  <a:buChar char="•"/>
                </a:pPr>
                <a:r>
                  <a:rPr lang="en-GB" sz="4000" dirty="0"/>
                  <a:t>Digitisation (Quantisation and Sampling)</a:t>
                </a:r>
              </a:p>
              <a:p>
                <a:pPr lvl="1"/>
                <a:r>
                  <a:rPr lang="en-GB" sz="4000" dirty="0"/>
                  <a:t>	</a:t>
                </a:r>
                <a:r>
                  <a:rPr lang="en-GB" sz="3600" dirty="0">
                    <a:solidFill>
                      <a:schemeClr val="accent1">
                        <a:lumMod val="50000"/>
                      </a:schemeClr>
                    </a:solidFill>
                  </a:rPr>
                  <a:t>- Quantisation noise and quantisation efficiency (</a:t>
                </a:r>
                <a14:m>
                  <m:oMath xmlns:m="http://schemas.openxmlformats.org/officeDocument/2006/math">
                    <m:sSub>
                      <m:sSubPr>
                        <m:ctrlPr>
                          <a:rPr lang="en-GB" sz="3600">
                            <a:solidFill>
                              <a:schemeClr val="accent1">
                                <a:lumMod val="50000"/>
                              </a:schemeClr>
                            </a:solidFill>
                          </a:rPr>
                        </m:ctrlPr>
                      </m:sSubPr>
                      <m:e>
                        <m:r>
                          <a:rPr lang="en-US" sz="3600">
                            <a:solidFill>
                              <a:schemeClr val="accent1">
                                <a:lumMod val="50000"/>
                              </a:schemeClr>
                            </a:solidFill>
                          </a:rPr>
                          <m:t>𝜂</m:t>
                        </m:r>
                      </m:e>
                      <m:sub>
                        <m:r>
                          <a:rPr lang="en-GB" sz="3600">
                            <a:solidFill>
                              <a:schemeClr val="accent1">
                                <a:lumMod val="50000"/>
                              </a:schemeClr>
                            </a:solidFill>
                          </a:rPr>
                          <m:t>𝑄</m:t>
                        </m:r>
                      </m:sub>
                    </m:sSub>
                  </m:oMath>
                </a14:m>
                <a:r>
                  <a:rPr lang="en-GB" sz="3600" dirty="0">
                    <a:solidFill>
                      <a:schemeClr val="accent1">
                        <a:lumMod val="50000"/>
                      </a:schemeClr>
                    </a:solidFill>
                  </a:rPr>
                  <a:t>) </a:t>
                </a:r>
              </a:p>
              <a:p>
                <a:pPr lvl="1"/>
                <a:r>
                  <a:rPr lang="en-GB" sz="3600" dirty="0">
                    <a:solidFill>
                      <a:schemeClr val="accent1">
                        <a:lumMod val="50000"/>
                      </a:schemeClr>
                    </a:solidFill>
                  </a:rPr>
                  <a:t>	- Sampling clock jitter, aperture jitter, and other ADC imperfections</a:t>
                </a:r>
              </a:p>
              <a:p>
                <a:pPr lvl="1"/>
                <a:r>
                  <a:rPr lang="en-GB" sz="3600" dirty="0">
                    <a:solidFill>
                      <a:schemeClr val="accent1">
                        <a:lumMod val="50000"/>
                      </a:schemeClr>
                    </a:solidFill>
                  </a:rPr>
                  <a:t>		(See ENOBs)</a:t>
                </a:r>
              </a:p>
              <a:p>
                <a:pPr lvl="1"/>
                <a:endParaRPr lang="en-GB" sz="3600" dirty="0">
                  <a:solidFill>
                    <a:schemeClr val="accent1">
                      <a:lumMod val="50000"/>
                    </a:schemeClr>
                  </a:solidFill>
                </a:endParaRPr>
              </a:p>
              <a:p>
                <a:pPr marL="571500" indent="-571500">
                  <a:buFont typeface="Arial" panose="020B0604020202020204" pitchFamily="34" charset="0"/>
                  <a:buChar char="•"/>
                </a:pPr>
                <a:r>
                  <a:rPr lang="en-GB" sz="4000" dirty="0"/>
                  <a:t>Frequency Reference Phase Stability and Coherence Loss</a:t>
                </a:r>
              </a:p>
              <a:p>
                <a:pPr lvl="1"/>
                <a:r>
                  <a:rPr lang="en-GB" sz="4000" dirty="0"/>
                  <a:t>	</a:t>
                </a:r>
                <a:r>
                  <a:rPr lang="en-GB" sz="3600" dirty="0">
                    <a:solidFill>
                      <a:schemeClr val="accent1">
                        <a:lumMod val="50000"/>
                      </a:schemeClr>
                    </a:solidFill>
                  </a:rPr>
                  <a:t>- Frequency distribution system Characterised by Allan deviation</a:t>
                </a:r>
              </a:p>
              <a:p>
                <a:pPr lvl="1"/>
                <a:r>
                  <a:rPr lang="en-GB" sz="3600" dirty="0">
                    <a:solidFill>
                      <a:schemeClr val="accent1">
                        <a:lumMod val="50000"/>
                      </a:schemeClr>
                    </a:solidFill>
                  </a:rPr>
                  <a:t>		less than </a:t>
                </a:r>
                <a:r>
                  <a:rPr lang="en-GB" sz="3600" u="sng" dirty="0">
                    <a:solidFill>
                      <a:schemeClr val="accent1">
                        <a:lumMod val="50000"/>
                      </a:schemeClr>
                    </a:solidFill>
                  </a:rPr>
                  <a:t>1% Coherence Loss for the highest frequency and </a:t>
                </a:r>
                <a:r>
                  <a:rPr lang="en-GB" sz="3600" dirty="0">
                    <a:solidFill>
                      <a:schemeClr val="accent1">
                        <a:lumMod val="50000"/>
                      </a:schemeClr>
                    </a:solidFill>
                  </a:rPr>
                  <a:t>over the 		integration period ~1sec and ~60-100 sec over time of in-beam 			calibration</a:t>
                </a:r>
              </a:p>
              <a:p>
                <a:pPr lvl="1"/>
                <a:endParaRPr lang="en-GB" sz="4000" dirty="0"/>
              </a:p>
              <a:p>
                <a:pPr marL="571500" indent="-571500">
                  <a:buFont typeface="Arial" panose="020B0604020202020204" pitchFamily="34" charset="0"/>
                  <a:buChar char="•"/>
                </a:pPr>
                <a:r>
                  <a:rPr lang="en-GB" sz="4000" dirty="0"/>
                  <a:t>Gain Variation in frequency - flatness (ripples or/and slope) 	</a:t>
                </a:r>
              </a:p>
              <a:p>
                <a:r>
                  <a:rPr lang="en-GB" sz="4000" dirty="0"/>
                  <a:t>		</a:t>
                </a:r>
                <a:r>
                  <a:rPr lang="en-GB" sz="4000" dirty="0">
                    <a:solidFill>
                      <a:schemeClr val="accent1">
                        <a:lumMod val="50000"/>
                      </a:schemeClr>
                    </a:solidFill>
                  </a:rPr>
                  <a:t>- </a:t>
                </a:r>
                <a:r>
                  <a:rPr lang="en-US" sz="4000" dirty="0">
                    <a:solidFill>
                      <a:schemeClr val="accent1">
                        <a:lumMod val="50000"/>
                      </a:schemeClr>
                    </a:solidFill>
                    <a:effectLst/>
                    <a:latin typeface="Times New Roman" panose="02020603050405020304" pitchFamily="18" charset="0"/>
                    <a:ea typeface="Times New Roman" panose="02020603050405020304" pitchFamily="18" charset="0"/>
                  </a:rPr>
                  <a:t>Degradation factor: 	</a:t>
                </a:r>
                <a14:m>
                  <m:oMath xmlns:m="http://schemas.openxmlformats.org/officeDocument/2006/math">
                    <m:r>
                      <a:rPr lang="en-US" sz="4000" i="1">
                        <a:solidFill>
                          <a:schemeClr val="accent1">
                            <a:lumMod val="50000"/>
                          </a:schemeClr>
                        </a:solidFill>
                        <a:effectLst/>
                        <a:latin typeface="Cambria Math" panose="02040503050406030204" pitchFamily="18" charset="0"/>
                        <a:ea typeface="Times New Roman" panose="02020603050405020304" pitchFamily="18" charset="0"/>
                      </a:rPr>
                      <m:t>𝐷</m:t>
                    </m:r>
                    <m:r>
                      <a:rPr lang="en-US" sz="4000">
                        <a:solidFill>
                          <a:schemeClr val="accent1">
                            <a:lumMod val="50000"/>
                          </a:schemeClr>
                        </a:solidFill>
                        <a:effectLst/>
                        <a:latin typeface="Cambria Math" panose="02040503050406030204" pitchFamily="18" charset="0"/>
                        <a:ea typeface="Times New Roman" panose="02020603050405020304" pitchFamily="18" charset="0"/>
                      </a:rPr>
                      <m:t>=</m:t>
                    </m:r>
                    <m:f>
                      <m:fPr>
                        <m:ctrlPr>
                          <a:rPr lang="en-GB" sz="4000" i="1">
                            <a:solidFill>
                              <a:schemeClr val="accent1">
                                <a:lumMod val="50000"/>
                              </a:schemeClr>
                            </a:solidFill>
                            <a:effectLst/>
                            <a:latin typeface="Cambria Math" panose="02040503050406030204" pitchFamily="18" charset="0"/>
                            <a:ea typeface="Times New Roman" panose="02020603050405020304" pitchFamily="18" charset="0"/>
                          </a:rPr>
                        </m:ctrlPr>
                      </m:fPr>
                      <m:num>
                        <m:d>
                          <m:dPr>
                            <m:begChr m:val="|"/>
                            <m:endChr m:val="|"/>
                            <m:ctrlPr>
                              <a:rPr lang="en-GB" sz="4000" i="1">
                                <a:solidFill>
                                  <a:schemeClr val="accent1">
                                    <a:lumMod val="50000"/>
                                  </a:schemeClr>
                                </a:solidFill>
                                <a:effectLst/>
                                <a:latin typeface="Cambria Math" panose="02040503050406030204" pitchFamily="18" charset="0"/>
                                <a:ea typeface="Times New Roman" panose="02020603050405020304" pitchFamily="18" charset="0"/>
                              </a:rPr>
                            </m:ctrlPr>
                          </m:dPr>
                          <m:e>
                            <m:nary>
                              <m:naryPr>
                                <m:limLoc m:val="subSup"/>
                                <m:ctrlPr>
                                  <a:rPr lang="en-GB" sz="4000" i="1">
                                    <a:solidFill>
                                      <a:schemeClr val="accent1">
                                        <a:lumMod val="50000"/>
                                      </a:schemeClr>
                                    </a:solidFill>
                                    <a:effectLst/>
                                    <a:latin typeface="Cambria Math" panose="02040503050406030204" pitchFamily="18" charset="0"/>
                                    <a:ea typeface="Times New Roman" panose="02020603050405020304" pitchFamily="18" charset="0"/>
                                  </a:rPr>
                                </m:ctrlPr>
                              </m:naryPr>
                              <m:sub>
                                <m:r>
                                  <a:rPr lang="en-US" sz="4000" i="1">
                                    <a:solidFill>
                                      <a:schemeClr val="accent1">
                                        <a:lumMod val="50000"/>
                                      </a:schemeClr>
                                    </a:solidFill>
                                    <a:effectLst/>
                                    <a:latin typeface="Cambria Math" panose="02040503050406030204" pitchFamily="18" charset="0"/>
                                    <a:ea typeface="Times New Roman" panose="02020603050405020304" pitchFamily="18" charset="0"/>
                                  </a:rPr>
                                  <m:t>−</m:t>
                                </m:r>
                                <m:r>
                                  <a:rPr lang="en-US" sz="4000">
                                    <a:solidFill>
                                      <a:schemeClr val="accent1">
                                        <a:lumMod val="50000"/>
                                      </a:schemeClr>
                                    </a:solidFill>
                                    <a:effectLst/>
                                    <a:latin typeface="Cambria Math" panose="02040503050406030204" pitchFamily="18" charset="0"/>
                                    <a:ea typeface="Times New Roman" panose="02020603050405020304" pitchFamily="18" charset="0"/>
                                  </a:rPr>
                                  <m:t>∞</m:t>
                                </m:r>
                              </m:sub>
                              <m:sup>
                                <m:r>
                                  <a:rPr lang="en-US" sz="4000">
                                    <a:solidFill>
                                      <a:schemeClr val="accent1">
                                        <a:lumMod val="50000"/>
                                      </a:schemeClr>
                                    </a:solidFill>
                                    <a:effectLst/>
                                    <a:latin typeface="Cambria Math" panose="02040503050406030204" pitchFamily="18" charset="0"/>
                                    <a:ea typeface="Times New Roman" panose="02020603050405020304" pitchFamily="18" charset="0"/>
                                  </a:rPr>
                                  <m:t>+∞</m:t>
                                </m:r>
                              </m:sup>
                              <m:e>
                                <m:sSub>
                                  <m:sSubPr>
                                    <m:ctrlPr>
                                      <a:rPr lang="en-GB" sz="4000" i="1">
                                        <a:solidFill>
                                          <a:schemeClr val="accent1">
                                            <a:lumMod val="50000"/>
                                          </a:schemeClr>
                                        </a:solidFill>
                                        <a:effectLst/>
                                        <a:latin typeface="Cambria Math" panose="02040503050406030204" pitchFamily="18" charset="0"/>
                                        <a:ea typeface="Times New Roman" panose="02020603050405020304" pitchFamily="18" charset="0"/>
                                      </a:rPr>
                                    </m:ctrlPr>
                                  </m:sSubPr>
                                  <m:e>
                                    <m:r>
                                      <a:rPr lang="en-US" sz="4000" i="1">
                                        <a:solidFill>
                                          <a:schemeClr val="accent1">
                                            <a:lumMod val="50000"/>
                                          </a:schemeClr>
                                        </a:solidFill>
                                        <a:effectLst/>
                                        <a:latin typeface="Cambria Math" panose="02040503050406030204" pitchFamily="18" charset="0"/>
                                        <a:ea typeface="Times New Roman" panose="02020603050405020304" pitchFamily="18" charset="0"/>
                                      </a:rPr>
                                      <m:t>𝐻</m:t>
                                    </m:r>
                                  </m:e>
                                  <m:sub>
                                    <m:r>
                                      <a:rPr lang="en-US" sz="4000">
                                        <a:solidFill>
                                          <a:schemeClr val="accent1">
                                            <a:lumMod val="50000"/>
                                          </a:schemeClr>
                                        </a:solidFill>
                                        <a:effectLst/>
                                        <a:latin typeface="Cambria Math" panose="02040503050406030204" pitchFamily="18" charset="0"/>
                                        <a:ea typeface="Times New Roman" panose="02020603050405020304" pitchFamily="18" charset="0"/>
                                      </a:rPr>
                                      <m:t>1</m:t>
                                    </m:r>
                                  </m:sub>
                                </m:sSub>
                                <m:r>
                                  <a:rPr lang="en-US" sz="4000">
                                    <a:solidFill>
                                      <a:schemeClr val="accent1">
                                        <a:lumMod val="50000"/>
                                      </a:schemeClr>
                                    </a:solidFill>
                                    <a:effectLst/>
                                    <a:latin typeface="Cambria Math" panose="02040503050406030204" pitchFamily="18" charset="0"/>
                                    <a:ea typeface="Times New Roman" panose="02020603050405020304" pitchFamily="18" charset="0"/>
                                  </a:rPr>
                                  <m:t>(</m:t>
                                </m:r>
                                <m:r>
                                  <a:rPr lang="en-US" sz="4000" i="1">
                                    <a:solidFill>
                                      <a:schemeClr val="accent1">
                                        <a:lumMod val="50000"/>
                                      </a:schemeClr>
                                    </a:solidFill>
                                    <a:effectLst/>
                                    <a:latin typeface="Cambria Math" panose="02040503050406030204" pitchFamily="18" charset="0"/>
                                    <a:ea typeface="Times New Roman" panose="02020603050405020304" pitchFamily="18" charset="0"/>
                                  </a:rPr>
                                  <m:t>𝑓</m:t>
                                </m:r>
                                <m:r>
                                  <a:rPr lang="en-US" sz="4000">
                                    <a:solidFill>
                                      <a:schemeClr val="accent1">
                                        <a:lumMod val="50000"/>
                                      </a:schemeClr>
                                    </a:solidFill>
                                    <a:effectLst/>
                                    <a:latin typeface="Cambria Math" panose="02040503050406030204" pitchFamily="18" charset="0"/>
                                    <a:ea typeface="Times New Roman" panose="02020603050405020304" pitchFamily="18" charset="0"/>
                                  </a:rPr>
                                  <m:t>)</m:t>
                                </m:r>
                                <m:sSup>
                                  <m:sSupPr>
                                    <m:ctrlPr>
                                      <a:rPr lang="en-GB" sz="4000" i="1">
                                        <a:solidFill>
                                          <a:schemeClr val="accent1">
                                            <a:lumMod val="50000"/>
                                          </a:schemeClr>
                                        </a:solidFill>
                                        <a:effectLst/>
                                        <a:latin typeface="Cambria Math" panose="02040503050406030204" pitchFamily="18" charset="0"/>
                                        <a:ea typeface="Times New Roman" panose="02020603050405020304" pitchFamily="18" charset="0"/>
                                      </a:rPr>
                                    </m:ctrlPr>
                                  </m:sSupPr>
                                  <m:e>
                                    <m:sSub>
                                      <m:sSubPr>
                                        <m:ctrlPr>
                                          <a:rPr lang="en-GB" sz="4000" i="1">
                                            <a:solidFill>
                                              <a:schemeClr val="accent1">
                                                <a:lumMod val="50000"/>
                                              </a:schemeClr>
                                            </a:solidFill>
                                            <a:effectLst/>
                                            <a:latin typeface="Cambria Math" panose="02040503050406030204" pitchFamily="18" charset="0"/>
                                            <a:ea typeface="Times New Roman" panose="02020603050405020304" pitchFamily="18" charset="0"/>
                                          </a:rPr>
                                        </m:ctrlPr>
                                      </m:sSubPr>
                                      <m:e>
                                        <m:r>
                                          <a:rPr lang="en-US" sz="4000" i="1">
                                            <a:solidFill>
                                              <a:schemeClr val="accent1">
                                                <a:lumMod val="50000"/>
                                              </a:schemeClr>
                                            </a:solidFill>
                                            <a:effectLst/>
                                            <a:latin typeface="Cambria Math" panose="02040503050406030204" pitchFamily="18" charset="0"/>
                                            <a:ea typeface="Times New Roman" panose="02020603050405020304" pitchFamily="18" charset="0"/>
                                          </a:rPr>
                                          <m:t>𝐻</m:t>
                                        </m:r>
                                      </m:e>
                                      <m:sub>
                                        <m:r>
                                          <a:rPr lang="en-US" sz="4000">
                                            <a:solidFill>
                                              <a:schemeClr val="accent1">
                                                <a:lumMod val="50000"/>
                                              </a:schemeClr>
                                            </a:solidFill>
                                            <a:effectLst/>
                                            <a:latin typeface="Cambria Math" panose="02040503050406030204" pitchFamily="18" charset="0"/>
                                            <a:ea typeface="Times New Roman" panose="02020603050405020304" pitchFamily="18" charset="0"/>
                                          </a:rPr>
                                          <m:t>2</m:t>
                                        </m:r>
                                      </m:sub>
                                    </m:sSub>
                                  </m:e>
                                  <m:sup>
                                    <m:r>
                                      <a:rPr lang="en-US" sz="4000" i="1">
                                        <a:solidFill>
                                          <a:schemeClr val="accent1">
                                            <a:lumMod val="50000"/>
                                          </a:schemeClr>
                                        </a:solidFill>
                                        <a:effectLst/>
                                        <a:latin typeface="Cambria Math" panose="02040503050406030204" pitchFamily="18" charset="0"/>
                                        <a:ea typeface="Times New Roman" panose="02020603050405020304" pitchFamily="18" charset="0"/>
                                      </a:rPr>
                                      <m:t>∗</m:t>
                                    </m:r>
                                  </m:sup>
                                </m:sSup>
                                <m:r>
                                  <a:rPr lang="en-US" sz="4000">
                                    <a:solidFill>
                                      <a:schemeClr val="accent1">
                                        <a:lumMod val="50000"/>
                                      </a:schemeClr>
                                    </a:solidFill>
                                    <a:effectLst/>
                                    <a:latin typeface="Cambria Math" panose="02040503050406030204" pitchFamily="18" charset="0"/>
                                    <a:ea typeface="Times New Roman" panose="02020603050405020304" pitchFamily="18" charset="0"/>
                                  </a:rPr>
                                  <m:t>(</m:t>
                                </m:r>
                                <m:r>
                                  <a:rPr lang="en-US" sz="4000" i="1">
                                    <a:solidFill>
                                      <a:schemeClr val="accent1">
                                        <a:lumMod val="50000"/>
                                      </a:schemeClr>
                                    </a:solidFill>
                                    <a:effectLst/>
                                    <a:latin typeface="Cambria Math" panose="02040503050406030204" pitchFamily="18" charset="0"/>
                                    <a:ea typeface="Times New Roman" panose="02020603050405020304" pitchFamily="18" charset="0"/>
                                  </a:rPr>
                                  <m:t>𝑓</m:t>
                                </m:r>
                                <m:r>
                                  <a:rPr lang="en-US" sz="4000">
                                    <a:solidFill>
                                      <a:schemeClr val="accent1">
                                        <a:lumMod val="50000"/>
                                      </a:schemeClr>
                                    </a:solidFill>
                                    <a:effectLst/>
                                    <a:latin typeface="Cambria Math" panose="02040503050406030204" pitchFamily="18" charset="0"/>
                                    <a:ea typeface="Times New Roman" panose="02020603050405020304" pitchFamily="18" charset="0"/>
                                  </a:rPr>
                                  <m:t>)</m:t>
                                </m:r>
                                <m:r>
                                  <a:rPr lang="en-US" sz="4000" i="1">
                                    <a:solidFill>
                                      <a:schemeClr val="accent1">
                                        <a:lumMod val="50000"/>
                                      </a:schemeClr>
                                    </a:solidFill>
                                    <a:effectLst/>
                                    <a:latin typeface="Cambria Math" panose="02040503050406030204" pitchFamily="18" charset="0"/>
                                    <a:ea typeface="Times New Roman" panose="02020603050405020304" pitchFamily="18" charset="0"/>
                                  </a:rPr>
                                  <m:t>𝑑𝑓</m:t>
                                </m:r>
                              </m:e>
                            </m:nary>
                          </m:e>
                        </m:d>
                      </m:num>
                      <m:den>
                        <m:rad>
                          <m:radPr>
                            <m:degHide m:val="on"/>
                            <m:ctrlPr>
                              <a:rPr lang="en-GB" sz="4000" i="1">
                                <a:solidFill>
                                  <a:schemeClr val="accent1">
                                    <a:lumMod val="50000"/>
                                  </a:schemeClr>
                                </a:solidFill>
                                <a:effectLst/>
                                <a:latin typeface="Cambria Math" panose="02040503050406030204" pitchFamily="18" charset="0"/>
                                <a:ea typeface="Times New Roman" panose="02020603050405020304" pitchFamily="18" charset="0"/>
                              </a:rPr>
                            </m:ctrlPr>
                          </m:radPr>
                          <m:deg/>
                          <m:e>
                            <m:r>
                              <a:rPr lang="en-US" sz="4000">
                                <a:solidFill>
                                  <a:schemeClr val="accent1">
                                    <a:lumMod val="50000"/>
                                  </a:schemeClr>
                                </a:solidFill>
                                <a:effectLst/>
                                <a:latin typeface="Cambria Math" panose="02040503050406030204" pitchFamily="18" charset="0"/>
                                <a:ea typeface="Times New Roman" panose="02020603050405020304" pitchFamily="18" charset="0"/>
                              </a:rPr>
                              <m:t>2∆</m:t>
                            </m:r>
                            <m:r>
                              <a:rPr lang="en-US" sz="4000" i="1">
                                <a:solidFill>
                                  <a:schemeClr val="accent1">
                                    <a:lumMod val="50000"/>
                                  </a:schemeClr>
                                </a:solidFill>
                                <a:effectLst/>
                                <a:latin typeface="Cambria Math" panose="02040503050406030204" pitchFamily="18" charset="0"/>
                                <a:ea typeface="Times New Roman" panose="02020603050405020304" pitchFamily="18" charset="0"/>
                              </a:rPr>
                              <m:t>𝑓</m:t>
                            </m:r>
                            <m:nary>
                              <m:naryPr>
                                <m:limLoc m:val="subSup"/>
                                <m:ctrlPr>
                                  <a:rPr lang="en-GB" sz="4000" i="1">
                                    <a:solidFill>
                                      <a:schemeClr val="accent1">
                                        <a:lumMod val="50000"/>
                                      </a:schemeClr>
                                    </a:solidFill>
                                    <a:effectLst/>
                                    <a:latin typeface="Cambria Math" panose="02040503050406030204" pitchFamily="18" charset="0"/>
                                    <a:ea typeface="Times New Roman" panose="02020603050405020304" pitchFamily="18" charset="0"/>
                                  </a:rPr>
                                </m:ctrlPr>
                              </m:naryPr>
                              <m:sub>
                                <m:r>
                                  <a:rPr lang="en-US" sz="4000" i="1">
                                    <a:solidFill>
                                      <a:schemeClr val="accent1">
                                        <a:lumMod val="50000"/>
                                      </a:schemeClr>
                                    </a:solidFill>
                                    <a:effectLst/>
                                    <a:latin typeface="Cambria Math" panose="02040503050406030204" pitchFamily="18" charset="0"/>
                                    <a:ea typeface="Times New Roman" panose="02020603050405020304" pitchFamily="18" charset="0"/>
                                  </a:rPr>
                                  <m:t>−</m:t>
                                </m:r>
                                <m:r>
                                  <a:rPr lang="en-US" sz="4000">
                                    <a:solidFill>
                                      <a:schemeClr val="accent1">
                                        <a:lumMod val="50000"/>
                                      </a:schemeClr>
                                    </a:solidFill>
                                    <a:effectLst/>
                                    <a:latin typeface="Cambria Math" panose="02040503050406030204" pitchFamily="18" charset="0"/>
                                    <a:ea typeface="Times New Roman" panose="02020603050405020304" pitchFamily="18" charset="0"/>
                                  </a:rPr>
                                  <m:t>∞</m:t>
                                </m:r>
                              </m:sub>
                              <m:sup>
                                <m:r>
                                  <a:rPr lang="en-US" sz="4000">
                                    <a:solidFill>
                                      <a:schemeClr val="accent1">
                                        <a:lumMod val="50000"/>
                                      </a:schemeClr>
                                    </a:solidFill>
                                    <a:effectLst/>
                                    <a:latin typeface="Cambria Math" panose="02040503050406030204" pitchFamily="18" charset="0"/>
                                    <a:ea typeface="Times New Roman" panose="02020603050405020304" pitchFamily="18" charset="0"/>
                                  </a:rPr>
                                  <m:t>+∞</m:t>
                                </m:r>
                              </m:sup>
                              <m:e>
                                <m:sSup>
                                  <m:sSupPr>
                                    <m:ctrlPr>
                                      <a:rPr lang="en-GB" sz="4000" i="1">
                                        <a:solidFill>
                                          <a:schemeClr val="accent1">
                                            <a:lumMod val="50000"/>
                                          </a:schemeClr>
                                        </a:solidFill>
                                        <a:effectLst/>
                                        <a:latin typeface="Cambria Math" panose="02040503050406030204" pitchFamily="18" charset="0"/>
                                        <a:ea typeface="Times New Roman" panose="02020603050405020304" pitchFamily="18" charset="0"/>
                                      </a:rPr>
                                    </m:ctrlPr>
                                  </m:sSupPr>
                                  <m:e>
                                    <m:d>
                                      <m:dPr>
                                        <m:begChr m:val="|"/>
                                        <m:endChr m:val="|"/>
                                        <m:ctrlPr>
                                          <a:rPr lang="en-GB" sz="4000" i="1">
                                            <a:solidFill>
                                              <a:schemeClr val="accent1">
                                                <a:lumMod val="50000"/>
                                              </a:schemeClr>
                                            </a:solidFill>
                                            <a:effectLst/>
                                            <a:latin typeface="Cambria Math" panose="02040503050406030204" pitchFamily="18" charset="0"/>
                                            <a:ea typeface="Times New Roman" panose="02020603050405020304" pitchFamily="18" charset="0"/>
                                          </a:rPr>
                                        </m:ctrlPr>
                                      </m:dPr>
                                      <m:e>
                                        <m:sSub>
                                          <m:sSubPr>
                                            <m:ctrlPr>
                                              <a:rPr lang="en-GB" sz="4000" i="1">
                                                <a:solidFill>
                                                  <a:schemeClr val="accent1">
                                                    <a:lumMod val="50000"/>
                                                  </a:schemeClr>
                                                </a:solidFill>
                                                <a:effectLst/>
                                                <a:latin typeface="Cambria Math" panose="02040503050406030204" pitchFamily="18" charset="0"/>
                                                <a:ea typeface="Times New Roman" panose="02020603050405020304" pitchFamily="18" charset="0"/>
                                              </a:rPr>
                                            </m:ctrlPr>
                                          </m:sSubPr>
                                          <m:e>
                                            <m:r>
                                              <a:rPr lang="en-US" sz="4000" i="1">
                                                <a:solidFill>
                                                  <a:schemeClr val="accent1">
                                                    <a:lumMod val="50000"/>
                                                  </a:schemeClr>
                                                </a:solidFill>
                                                <a:effectLst/>
                                                <a:latin typeface="Cambria Math" panose="02040503050406030204" pitchFamily="18" charset="0"/>
                                                <a:ea typeface="Times New Roman" panose="02020603050405020304" pitchFamily="18" charset="0"/>
                                              </a:rPr>
                                              <m:t>𝐻</m:t>
                                            </m:r>
                                          </m:e>
                                          <m:sub>
                                            <m:r>
                                              <a:rPr lang="en-US" sz="4000">
                                                <a:solidFill>
                                                  <a:schemeClr val="accent1">
                                                    <a:lumMod val="50000"/>
                                                  </a:schemeClr>
                                                </a:solidFill>
                                                <a:effectLst/>
                                                <a:latin typeface="Cambria Math" panose="02040503050406030204" pitchFamily="18" charset="0"/>
                                                <a:ea typeface="Times New Roman" panose="02020603050405020304" pitchFamily="18" charset="0"/>
                                              </a:rPr>
                                              <m:t>1</m:t>
                                            </m:r>
                                          </m:sub>
                                        </m:sSub>
                                        <m:r>
                                          <a:rPr lang="en-US" sz="4000">
                                            <a:solidFill>
                                              <a:schemeClr val="accent1">
                                                <a:lumMod val="50000"/>
                                              </a:schemeClr>
                                            </a:solidFill>
                                            <a:effectLst/>
                                            <a:latin typeface="Cambria Math" panose="02040503050406030204" pitchFamily="18" charset="0"/>
                                            <a:ea typeface="Times New Roman" panose="02020603050405020304" pitchFamily="18" charset="0"/>
                                          </a:rPr>
                                          <m:t>(</m:t>
                                        </m:r>
                                        <m:r>
                                          <a:rPr lang="en-US" sz="4000" i="1">
                                            <a:solidFill>
                                              <a:schemeClr val="accent1">
                                                <a:lumMod val="50000"/>
                                              </a:schemeClr>
                                            </a:solidFill>
                                            <a:effectLst/>
                                            <a:latin typeface="Cambria Math" panose="02040503050406030204" pitchFamily="18" charset="0"/>
                                            <a:ea typeface="Times New Roman" panose="02020603050405020304" pitchFamily="18" charset="0"/>
                                          </a:rPr>
                                          <m:t>𝑓</m:t>
                                        </m:r>
                                        <m:r>
                                          <a:rPr lang="en-US" sz="4000">
                                            <a:solidFill>
                                              <a:schemeClr val="accent1">
                                                <a:lumMod val="50000"/>
                                              </a:schemeClr>
                                            </a:solidFill>
                                            <a:effectLst/>
                                            <a:latin typeface="Cambria Math" panose="02040503050406030204" pitchFamily="18" charset="0"/>
                                            <a:ea typeface="Times New Roman" panose="02020603050405020304" pitchFamily="18" charset="0"/>
                                          </a:rPr>
                                          <m:t>)</m:t>
                                        </m:r>
                                      </m:e>
                                    </m:d>
                                  </m:e>
                                  <m:sup>
                                    <m:r>
                                      <a:rPr lang="en-US" sz="4000">
                                        <a:solidFill>
                                          <a:schemeClr val="accent1">
                                            <a:lumMod val="50000"/>
                                          </a:schemeClr>
                                        </a:solidFill>
                                        <a:effectLst/>
                                        <a:latin typeface="Cambria Math" panose="02040503050406030204" pitchFamily="18" charset="0"/>
                                        <a:ea typeface="Times New Roman" panose="02020603050405020304" pitchFamily="18" charset="0"/>
                                      </a:rPr>
                                      <m:t>2</m:t>
                                    </m:r>
                                  </m:sup>
                                </m:sSup>
                                <m:sSup>
                                  <m:sSupPr>
                                    <m:ctrlPr>
                                      <a:rPr lang="en-GB" sz="4000" i="1">
                                        <a:solidFill>
                                          <a:schemeClr val="accent1">
                                            <a:lumMod val="50000"/>
                                          </a:schemeClr>
                                        </a:solidFill>
                                        <a:effectLst/>
                                        <a:latin typeface="Cambria Math" panose="02040503050406030204" pitchFamily="18" charset="0"/>
                                        <a:ea typeface="Times New Roman" panose="02020603050405020304" pitchFamily="18" charset="0"/>
                                      </a:rPr>
                                    </m:ctrlPr>
                                  </m:sSupPr>
                                  <m:e>
                                    <m:d>
                                      <m:dPr>
                                        <m:begChr m:val="|"/>
                                        <m:endChr m:val="|"/>
                                        <m:ctrlPr>
                                          <a:rPr lang="en-GB" sz="4000" i="1">
                                            <a:solidFill>
                                              <a:schemeClr val="accent1">
                                                <a:lumMod val="50000"/>
                                              </a:schemeClr>
                                            </a:solidFill>
                                            <a:effectLst/>
                                            <a:latin typeface="Cambria Math" panose="02040503050406030204" pitchFamily="18" charset="0"/>
                                            <a:ea typeface="Times New Roman" panose="02020603050405020304" pitchFamily="18" charset="0"/>
                                          </a:rPr>
                                        </m:ctrlPr>
                                      </m:dPr>
                                      <m:e>
                                        <m:sSub>
                                          <m:sSubPr>
                                            <m:ctrlPr>
                                              <a:rPr lang="en-GB" sz="4000" i="1">
                                                <a:solidFill>
                                                  <a:schemeClr val="accent1">
                                                    <a:lumMod val="50000"/>
                                                  </a:schemeClr>
                                                </a:solidFill>
                                                <a:effectLst/>
                                                <a:latin typeface="Cambria Math" panose="02040503050406030204" pitchFamily="18" charset="0"/>
                                                <a:ea typeface="Times New Roman" panose="02020603050405020304" pitchFamily="18" charset="0"/>
                                              </a:rPr>
                                            </m:ctrlPr>
                                          </m:sSubPr>
                                          <m:e>
                                            <m:r>
                                              <a:rPr lang="en-US" sz="4000" i="1">
                                                <a:solidFill>
                                                  <a:schemeClr val="accent1">
                                                    <a:lumMod val="50000"/>
                                                  </a:schemeClr>
                                                </a:solidFill>
                                                <a:effectLst/>
                                                <a:latin typeface="Cambria Math" panose="02040503050406030204" pitchFamily="18" charset="0"/>
                                                <a:ea typeface="Times New Roman" panose="02020603050405020304" pitchFamily="18" charset="0"/>
                                              </a:rPr>
                                              <m:t>𝐻</m:t>
                                            </m:r>
                                          </m:e>
                                          <m:sub>
                                            <m:r>
                                              <a:rPr lang="en-US" sz="4000">
                                                <a:solidFill>
                                                  <a:schemeClr val="accent1">
                                                    <a:lumMod val="50000"/>
                                                  </a:schemeClr>
                                                </a:solidFill>
                                                <a:effectLst/>
                                                <a:latin typeface="Cambria Math" panose="02040503050406030204" pitchFamily="18" charset="0"/>
                                                <a:ea typeface="Times New Roman" panose="02020603050405020304" pitchFamily="18" charset="0"/>
                                              </a:rPr>
                                              <m:t>2</m:t>
                                            </m:r>
                                          </m:sub>
                                        </m:sSub>
                                        <m:r>
                                          <a:rPr lang="en-US" sz="4000">
                                            <a:solidFill>
                                              <a:schemeClr val="accent1">
                                                <a:lumMod val="50000"/>
                                              </a:schemeClr>
                                            </a:solidFill>
                                            <a:effectLst/>
                                            <a:latin typeface="Cambria Math" panose="02040503050406030204" pitchFamily="18" charset="0"/>
                                            <a:ea typeface="Times New Roman" panose="02020603050405020304" pitchFamily="18" charset="0"/>
                                          </a:rPr>
                                          <m:t>(</m:t>
                                        </m:r>
                                        <m:r>
                                          <a:rPr lang="en-US" sz="4000" i="1">
                                            <a:solidFill>
                                              <a:schemeClr val="accent1">
                                                <a:lumMod val="50000"/>
                                              </a:schemeClr>
                                            </a:solidFill>
                                            <a:effectLst/>
                                            <a:latin typeface="Cambria Math" panose="02040503050406030204" pitchFamily="18" charset="0"/>
                                            <a:ea typeface="Times New Roman" panose="02020603050405020304" pitchFamily="18" charset="0"/>
                                          </a:rPr>
                                          <m:t>𝑓</m:t>
                                        </m:r>
                                        <m:r>
                                          <a:rPr lang="en-US" sz="4000">
                                            <a:solidFill>
                                              <a:schemeClr val="accent1">
                                                <a:lumMod val="50000"/>
                                              </a:schemeClr>
                                            </a:solidFill>
                                            <a:effectLst/>
                                            <a:latin typeface="Cambria Math" panose="02040503050406030204" pitchFamily="18" charset="0"/>
                                            <a:ea typeface="Times New Roman" panose="02020603050405020304" pitchFamily="18" charset="0"/>
                                          </a:rPr>
                                          <m:t>)</m:t>
                                        </m:r>
                                      </m:e>
                                    </m:d>
                                  </m:e>
                                  <m:sup>
                                    <m:r>
                                      <a:rPr lang="en-US" sz="4000">
                                        <a:solidFill>
                                          <a:schemeClr val="accent1">
                                            <a:lumMod val="50000"/>
                                          </a:schemeClr>
                                        </a:solidFill>
                                        <a:effectLst/>
                                        <a:latin typeface="Cambria Math" panose="02040503050406030204" pitchFamily="18" charset="0"/>
                                        <a:ea typeface="Times New Roman" panose="02020603050405020304" pitchFamily="18" charset="0"/>
                                      </a:rPr>
                                      <m:t>2</m:t>
                                    </m:r>
                                  </m:sup>
                                </m:sSup>
                                <m:r>
                                  <a:rPr lang="en-US" sz="4000" i="1">
                                    <a:solidFill>
                                      <a:schemeClr val="accent1">
                                        <a:lumMod val="50000"/>
                                      </a:schemeClr>
                                    </a:solidFill>
                                    <a:effectLst/>
                                    <a:latin typeface="Cambria Math" panose="02040503050406030204" pitchFamily="18" charset="0"/>
                                    <a:ea typeface="Times New Roman" panose="02020603050405020304" pitchFamily="18" charset="0"/>
                                  </a:rPr>
                                  <m:t>𝑑𝑓</m:t>
                                </m:r>
                              </m:e>
                            </m:nary>
                          </m:e>
                        </m:rad>
                      </m:den>
                    </m:f>
                  </m:oMath>
                </a14:m>
                <a:endParaRPr lang="en-GB" sz="4000" dirty="0">
                  <a:highlight>
                    <a:srgbClr val="FFFF00"/>
                  </a:highlight>
                </a:endParaRPr>
              </a:p>
              <a:p>
                <a:pPr marL="571500" indent="-571500">
                  <a:buFont typeface="Arial" panose="020B0604020202020204" pitchFamily="34" charset="0"/>
                  <a:buChar char="•"/>
                </a:pPr>
                <a:r>
                  <a:rPr lang="en-GB" sz="4000" dirty="0"/>
                  <a:t>Instability- variation of complex gain or bandpass in time</a:t>
                </a:r>
              </a:p>
              <a:p>
                <a:pPr marL="571500" indent="-571500">
                  <a:buFont typeface="Arial" panose="020B0604020202020204" pitchFamily="34" charset="0"/>
                  <a:buChar char="•"/>
                </a:pPr>
                <a:endParaRPr lang="en-GB" sz="4000" dirty="0"/>
              </a:p>
              <a:p>
                <a:pPr marL="571500" indent="-571500">
                  <a:buFont typeface="Arial" panose="020B0604020202020204" pitchFamily="34" charset="0"/>
                  <a:buChar char="•"/>
                </a:pPr>
                <a:r>
                  <a:rPr lang="en-GB" sz="4000" dirty="0"/>
                  <a:t>Non-linearity (IP2 and IP3)</a:t>
                </a:r>
              </a:p>
            </p:txBody>
          </p:sp>
        </mc:Choice>
        <mc:Fallback>
          <p:sp>
            <p:nvSpPr>
              <p:cNvPr id="14" name="TextBox 13">
                <a:extLst>
                  <a:ext uri="{FF2B5EF4-FFF2-40B4-BE49-F238E27FC236}">
                    <a16:creationId xmlns:a16="http://schemas.microsoft.com/office/drawing/2014/main" id="{CF64A345-762F-4ABF-9055-CC60AF4EF3C2}"/>
                  </a:ext>
                </a:extLst>
              </p:cNvPr>
              <p:cNvSpPr txBox="1">
                <a:spLocks noRot="1" noChangeAspect="1" noMove="1" noResize="1" noEditPoints="1" noAdjustHandles="1" noChangeArrowheads="1" noChangeShapeType="1" noTextEdit="1"/>
              </p:cNvSpPr>
              <p:nvPr/>
            </p:nvSpPr>
            <p:spPr>
              <a:xfrm>
                <a:off x="1845710" y="2021305"/>
                <a:ext cx="19666753" cy="10684042"/>
              </a:xfrm>
              <a:prstGeom prst="rect">
                <a:avLst/>
              </a:prstGeom>
              <a:blipFill>
                <a:blip r:embed="rId2"/>
                <a:stretch>
                  <a:fillRect l="-1209" t="-1484" r="-372" b="-342"/>
                </a:stretch>
              </a:blipFill>
              <a:ln w="12700">
                <a:miter lim="400000"/>
              </a:ln>
            </p:spPr>
            <p:txBody>
              <a:bodyPr/>
              <a:lstStyle/>
              <a:p>
                <a:r>
                  <a:rPr lang="en-GB">
                    <a:noFill/>
                  </a:rPr>
                  <a:t> </a:t>
                </a:r>
              </a:p>
            </p:txBody>
          </p:sp>
        </mc:Fallback>
      </mc:AlternateContent>
    </p:spTree>
    <p:extLst>
      <p:ext uri="{BB962C8B-B14F-4D97-AF65-F5344CB8AC3E}">
        <p14:creationId xmlns:p14="http://schemas.microsoft.com/office/powerpoint/2010/main" val="279496281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4EBA44-D78A-417B-B2D6-664E24970301}"/>
              </a:ext>
            </a:extLst>
          </p:cNvPr>
          <p:cNvSpPr>
            <a:spLocks noGrp="1"/>
          </p:cNvSpPr>
          <p:nvPr>
            <p:ph type="sldNum" sz="quarter" idx="10"/>
          </p:nvPr>
        </p:nvSpPr>
        <p:spPr/>
        <p:txBody>
          <a:bodyPr/>
          <a:lstStyle/>
          <a:p>
            <a:fld id="{86CB4B4D-7CA3-9044-876B-883B54F8677D}" type="slidenum">
              <a:rPr lang="en-GB" smtClean="0"/>
              <a:pPr/>
              <a:t>11</a:t>
            </a:fld>
            <a:endParaRPr lang="en-GB" dirty="0"/>
          </a:p>
        </p:txBody>
      </p:sp>
      <mc:AlternateContent xmlns:mc="http://schemas.openxmlformats.org/markup-compatibility/2006">
        <mc:Choice xmlns:a14="http://schemas.microsoft.com/office/drawing/2010/main" Requires="a14">
          <p:sp>
            <p:nvSpPr>
              <p:cNvPr id="11" name="Title 5">
                <a:extLst>
                  <a:ext uri="{FF2B5EF4-FFF2-40B4-BE49-F238E27FC236}">
                    <a16:creationId xmlns:a16="http://schemas.microsoft.com/office/drawing/2014/main" id="{C973EFC5-C5AD-4B7B-B421-A5A744F7D3A4}"/>
                  </a:ext>
                </a:extLst>
              </p:cNvPr>
              <p:cNvSpPr>
                <a:spLocks noGrp="1"/>
              </p:cNvSpPr>
              <p:nvPr>
                <p:ph type="title"/>
              </p:nvPr>
            </p:nvSpPr>
            <p:spPr>
              <a:xfrm>
                <a:off x="1475874" y="1620252"/>
                <a:ext cx="5021179" cy="1941093"/>
              </a:xfrm>
            </p:spPr>
            <p:txBody>
              <a:bodyPr anchor="b">
                <a:noAutofit/>
              </a:bodyPr>
              <a:lstStyle/>
              <a:p>
                <a:r>
                  <a:rPr lang="en-US" dirty="0">
                    <a:effectLst/>
                    <a:latin typeface="Times New Roman" panose="02020603050405020304" pitchFamily="18" charset="0"/>
                    <a:ea typeface="Times New Roman" panose="02020603050405020304" pitchFamily="18" charset="0"/>
                  </a:rPr>
                  <a:t>Quantisation Efficiency </a:t>
                </a:r>
                <a14:m>
                  <m:oMath xmlns:m="http://schemas.openxmlformats.org/officeDocument/2006/math">
                    <m:sSub>
                      <m:sSubPr>
                        <m:ctrlPr>
                          <a:rPr lang="en-GB" i="1" smtClean="0">
                            <a:effectLst/>
                            <a:latin typeface="Cambria Math" panose="02040503050406030204" pitchFamily="18" charset="0"/>
                          </a:rPr>
                        </m:ctrlPr>
                      </m:sSub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𝜂</m:t>
                        </m:r>
                      </m:e>
                      <m:sub>
                        <m:r>
                          <a:rPr lang="en-GB" b="1" i="1" smtClean="0">
                            <a:effectLst/>
                            <a:latin typeface="Cambria Math" panose="02040503050406030204" pitchFamily="18" charset="0"/>
                            <a:ea typeface="Times New Roman" panose="02020603050405020304" pitchFamily="18" charset="0"/>
                            <a:cs typeface="Times New Roman" panose="02020603050405020304" pitchFamily="18" charset="0"/>
                          </a:rPr>
                          <m:t>𝑸</m:t>
                        </m:r>
                      </m:sub>
                    </m:sSub>
                  </m:oMath>
                </a14:m>
                <a:endParaRPr lang="en-US" dirty="0"/>
              </a:p>
            </p:txBody>
          </p:sp>
        </mc:Choice>
        <mc:Fallback>
          <p:sp>
            <p:nvSpPr>
              <p:cNvPr id="11" name="Title 5">
                <a:extLst>
                  <a:ext uri="{FF2B5EF4-FFF2-40B4-BE49-F238E27FC236}">
                    <a16:creationId xmlns:a16="http://schemas.microsoft.com/office/drawing/2014/main" id="{C973EFC5-C5AD-4B7B-B421-A5A744F7D3A4}"/>
                  </a:ext>
                </a:extLst>
              </p:cNvPr>
              <p:cNvSpPr>
                <a:spLocks noGrp="1" noRot="1" noChangeAspect="1" noMove="1" noResize="1" noEditPoints="1" noAdjustHandles="1" noChangeArrowheads="1" noChangeShapeType="1" noTextEdit="1"/>
              </p:cNvSpPr>
              <p:nvPr>
                <p:ph type="title"/>
              </p:nvPr>
            </p:nvSpPr>
            <p:spPr>
              <a:xfrm>
                <a:off x="1475874" y="1620252"/>
                <a:ext cx="5021179" cy="1941093"/>
              </a:xfrm>
              <a:blipFill>
                <a:blip r:embed="rId2"/>
                <a:stretch>
                  <a:fillRect l="-8131" t="-12264" b="-1729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3" name="Content Placeholder 11">
                <a:extLst>
                  <a:ext uri="{FF2B5EF4-FFF2-40B4-BE49-F238E27FC236}">
                    <a16:creationId xmlns:a16="http://schemas.microsoft.com/office/drawing/2014/main" id="{1404DC05-464F-4C0E-8906-F94305DDE3FD}"/>
                  </a:ext>
                </a:extLst>
              </p:cNvPr>
              <p:cNvSpPr txBox="1">
                <a:spLocks/>
              </p:cNvSpPr>
              <p:nvPr/>
            </p:nvSpPr>
            <p:spPr>
              <a:xfrm>
                <a:off x="743230" y="4282924"/>
                <a:ext cx="5866118" cy="5855529"/>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50800" tIns="50800" rIns="50800" bIns="50800" anchor="t" anchorCtr="0">
                <a:normAutofit lnSpcReduction="10000"/>
              </a:bodyPr>
              <a:lstStyle>
                <a:lvl1pPr marL="1016000" marR="0" indent="-508000" algn="l" defTabSz="825500" rtl="0" eaLnBrk="1" latinLnBrk="0" hangingPunct="1">
                  <a:lnSpc>
                    <a:spcPct val="100000"/>
                  </a:lnSpc>
                  <a:spcBef>
                    <a:spcPts val="4000"/>
                  </a:spcBef>
                  <a:spcAft>
                    <a:spcPts val="0"/>
                  </a:spcAft>
                  <a:buClr>
                    <a:schemeClr val="accent1"/>
                  </a:buClr>
                  <a:buSzPct val="100000"/>
                  <a:buFontTx/>
                  <a:buChar char="•"/>
                  <a:tabLst/>
                  <a:defRPr sz="6000" b="0" i="0" u="none" strike="noStrike" cap="none" spc="0" baseline="0">
                    <a:solidFill>
                      <a:schemeClr val="accent2"/>
                    </a:solidFill>
                    <a:uFillTx/>
                    <a:latin typeface="+mn-lt"/>
                    <a:ea typeface="+mn-ea"/>
                    <a:cs typeface="+mn-cs"/>
                    <a:sym typeface="Verdana"/>
                  </a:defRPr>
                </a:lvl1pPr>
                <a:lvl2pPr marL="1524000" marR="0" indent="-508000" algn="l" defTabSz="825500" rtl="0" eaLnBrk="1" latinLnBrk="0" hangingPunct="1">
                  <a:lnSpc>
                    <a:spcPct val="100000"/>
                  </a:lnSpc>
                  <a:spcBef>
                    <a:spcPts val="3600"/>
                  </a:spcBef>
                  <a:spcAft>
                    <a:spcPts val="0"/>
                  </a:spcAft>
                  <a:buClr>
                    <a:schemeClr val="accent1"/>
                  </a:buClr>
                  <a:buSzPct val="100000"/>
                  <a:buFontTx/>
                  <a:buChar char="•"/>
                  <a:tabLst/>
                  <a:defRPr sz="5800" b="0" i="0" u="none" strike="noStrike" cap="none" spc="0" baseline="0">
                    <a:solidFill>
                      <a:schemeClr val="accent2"/>
                    </a:solidFill>
                    <a:uFillTx/>
                    <a:latin typeface="+mn-lt"/>
                    <a:ea typeface="+mn-ea"/>
                    <a:cs typeface="+mn-cs"/>
                    <a:sym typeface="Verdana"/>
                  </a:defRPr>
                </a:lvl2pPr>
                <a:lvl3pPr marL="2032000" marR="0" indent="-508000" algn="l" defTabSz="825500" rtl="0" eaLnBrk="1" latinLnBrk="0" hangingPunct="1">
                  <a:lnSpc>
                    <a:spcPct val="100000"/>
                  </a:lnSpc>
                  <a:spcBef>
                    <a:spcPts val="3200"/>
                  </a:spcBef>
                  <a:spcAft>
                    <a:spcPts val="0"/>
                  </a:spcAft>
                  <a:buClr>
                    <a:schemeClr val="accent1"/>
                  </a:buClr>
                  <a:buSzPct val="100000"/>
                  <a:buFontTx/>
                  <a:buChar char="•"/>
                  <a:tabLst/>
                  <a:defRPr sz="5200" b="0" i="0" u="none" strike="noStrike" cap="none" spc="0" baseline="0">
                    <a:solidFill>
                      <a:schemeClr val="accent2"/>
                    </a:solidFill>
                    <a:uFillTx/>
                    <a:latin typeface="+mn-lt"/>
                    <a:ea typeface="+mn-ea"/>
                    <a:cs typeface="+mn-cs"/>
                    <a:sym typeface="Verdana"/>
                  </a:defRPr>
                </a:lvl3pPr>
                <a:lvl4pPr marL="2540000" marR="0" indent="-508000" algn="l" defTabSz="825500" rtl="0" eaLnBrk="1" latinLnBrk="0" hangingPunct="1">
                  <a:lnSpc>
                    <a:spcPct val="100000"/>
                  </a:lnSpc>
                  <a:spcBef>
                    <a:spcPts val="2800"/>
                  </a:spcBef>
                  <a:spcAft>
                    <a:spcPts val="0"/>
                  </a:spcAft>
                  <a:buClr>
                    <a:schemeClr val="accent1"/>
                  </a:buClr>
                  <a:buSzPct val="100000"/>
                  <a:buFontTx/>
                  <a:buChar char="•"/>
                  <a:tabLst/>
                  <a:defRPr sz="4400" b="0" i="0" u="none" strike="noStrike" cap="none" spc="0" baseline="0">
                    <a:solidFill>
                      <a:schemeClr val="accent2"/>
                    </a:solidFill>
                    <a:uFillTx/>
                    <a:latin typeface="+mn-lt"/>
                    <a:ea typeface="+mn-ea"/>
                    <a:cs typeface="+mn-cs"/>
                    <a:sym typeface="Verdana"/>
                  </a:defRPr>
                </a:lvl4pPr>
                <a:lvl5pPr marL="3048000" marR="0" indent="-508000" algn="l" defTabSz="825500" rtl="0" eaLnBrk="1" latinLnBrk="0" hangingPunct="1">
                  <a:lnSpc>
                    <a:spcPct val="100000"/>
                  </a:lnSpc>
                  <a:spcBef>
                    <a:spcPts val="2400"/>
                  </a:spcBef>
                  <a:spcAft>
                    <a:spcPts val="0"/>
                  </a:spcAft>
                  <a:buClr>
                    <a:schemeClr val="accent1"/>
                  </a:buClr>
                  <a:buSzPct val="100000"/>
                  <a:buFontTx/>
                  <a:buChar char="•"/>
                  <a:tabLst/>
                  <a:defRPr sz="3200" b="0" i="0" u="none" strike="noStrike" cap="none" spc="0" baseline="0">
                    <a:solidFill>
                      <a:schemeClr val="accent2"/>
                    </a:solidFill>
                    <a:uFillTx/>
                    <a:latin typeface="+mn-lt"/>
                    <a:ea typeface="+mn-ea"/>
                    <a:cs typeface="+mn-cs"/>
                    <a:sym typeface="Verdana"/>
                  </a:defRPr>
                </a:lvl5pPr>
                <a:lvl6pPr marL="4419600" marR="0" indent="-736600" algn="l" defTabSz="825500" rtl="0" eaLnBrk="1" latinLnBrk="0" hangingPunct="1">
                  <a:lnSpc>
                    <a:spcPct val="100000"/>
                  </a:lnSpc>
                  <a:spcBef>
                    <a:spcPts val="4000"/>
                  </a:spcBef>
                  <a:spcAft>
                    <a:spcPts val="0"/>
                  </a:spcAft>
                  <a:buClrTx/>
                  <a:buSzPct val="82000"/>
                  <a:buFontTx/>
                  <a:buChar char="•"/>
                  <a:tabLst/>
                  <a:defRPr sz="6400" b="0" i="0" u="none" strike="noStrike" cap="none" spc="0" baseline="0">
                    <a:solidFill>
                      <a:srgbClr val="070168"/>
                    </a:solidFill>
                    <a:uFillTx/>
                    <a:latin typeface="+mn-lt"/>
                    <a:ea typeface="+mn-ea"/>
                    <a:cs typeface="+mn-cs"/>
                    <a:sym typeface="Verdana"/>
                  </a:defRPr>
                </a:lvl6pPr>
                <a:lvl7pPr marL="5156200" marR="0" indent="-736600" algn="l" defTabSz="825500" rtl="0" eaLnBrk="1" latinLnBrk="0" hangingPunct="1">
                  <a:lnSpc>
                    <a:spcPct val="100000"/>
                  </a:lnSpc>
                  <a:spcBef>
                    <a:spcPts val="4000"/>
                  </a:spcBef>
                  <a:spcAft>
                    <a:spcPts val="0"/>
                  </a:spcAft>
                  <a:buClrTx/>
                  <a:buSzPct val="82000"/>
                  <a:buFontTx/>
                  <a:buChar char="•"/>
                  <a:tabLst/>
                  <a:defRPr sz="6400" b="0" i="0" u="none" strike="noStrike" cap="none" spc="0" baseline="0">
                    <a:solidFill>
                      <a:srgbClr val="070168"/>
                    </a:solidFill>
                    <a:uFillTx/>
                    <a:latin typeface="+mn-lt"/>
                    <a:ea typeface="+mn-ea"/>
                    <a:cs typeface="+mn-cs"/>
                    <a:sym typeface="Verdana"/>
                  </a:defRPr>
                </a:lvl7pPr>
                <a:lvl8pPr marL="5892800" marR="0" indent="-736600" algn="l" defTabSz="825500" rtl="0" eaLnBrk="1" latinLnBrk="0" hangingPunct="1">
                  <a:lnSpc>
                    <a:spcPct val="100000"/>
                  </a:lnSpc>
                  <a:spcBef>
                    <a:spcPts val="4000"/>
                  </a:spcBef>
                  <a:spcAft>
                    <a:spcPts val="0"/>
                  </a:spcAft>
                  <a:buClrTx/>
                  <a:buSzPct val="82000"/>
                  <a:buFontTx/>
                  <a:buChar char="•"/>
                  <a:tabLst/>
                  <a:defRPr sz="6400" b="0" i="0" u="none" strike="noStrike" cap="none" spc="0" baseline="0">
                    <a:solidFill>
                      <a:srgbClr val="070168"/>
                    </a:solidFill>
                    <a:uFillTx/>
                    <a:latin typeface="+mn-lt"/>
                    <a:ea typeface="+mn-ea"/>
                    <a:cs typeface="+mn-cs"/>
                    <a:sym typeface="Verdana"/>
                  </a:defRPr>
                </a:lvl8pPr>
                <a:lvl9pPr marL="6629400" marR="0" indent="-736600" algn="l" defTabSz="825500" rtl="0" eaLnBrk="1" latinLnBrk="0" hangingPunct="1">
                  <a:lnSpc>
                    <a:spcPct val="100000"/>
                  </a:lnSpc>
                  <a:spcBef>
                    <a:spcPts val="4000"/>
                  </a:spcBef>
                  <a:spcAft>
                    <a:spcPts val="0"/>
                  </a:spcAft>
                  <a:buClrTx/>
                  <a:buSzPct val="82000"/>
                  <a:buFontTx/>
                  <a:buChar char="•"/>
                  <a:tabLst/>
                  <a:defRPr sz="6400" b="0" i="0" u="none" strike="noStrike" cap="none" spc="0" baseline="0">
                    <a:solidFill>
                      <a:srgbClr val="070168"/>
                    </a:solidFill>
                    <a:uFillTx/>
                    <a:latin typeface="+mn-lt"/>
                    <a:ea typeface="+mn-ea"/>
                    <a:cs typeface="+mn-cs"/>
                    <a:sym typeface="Verdana"/>
                  </a:defRPr>
                </a:lvl9pPr>
              </a:lstStyle>
              <a:p>
                <a:r>
                  <a:rPr lang="en-US" sz="3600" dirty="0">
                    <a:latin typeface="Times New Roman" panose="02020603050405020304" pitchFamily="18" charset="0"/>
                    <a:ea typeface="Times New Roman" panose="02020603050405020304" pitchFamily="18" charset="0"/>
                  </a:rPr>
                  <a:t>Quantization efficiency vs. </a:t>
                </a:r>
                <a14:m>
                  <m:oMath xmlns:m="http://schemas.openxmlformats.org/officeDocument/2006/math">
                    <m:sSub>
                      <m:sSubPr>
                        <m:ctrlPr>
                          <a:rPr lang="en-GB" sz="3600" i="1">
                            <a:latin typeface="Cambria Math" panose="02040503050406030204" pitchFamily="18" charset="0"/>
                          </a:rPr>
                        </m:ctrlPr>
                      </m:sSubPr>
                      <m:e>
                        <m:r>
                          <a:rPr lang="en-US" sz="3600" i="1">
                            <a:latin typeface="Cambria Math" panose="02040503050406030204" pitchFamily="18" charset="0"/>
                            <a:ea typeface="Times New Roman" panose="02020603050405020304" pitchFamily="18" charset="0"/>
                            <a:cs typeface="Times New Roman" panose="02020603050405020304" pitchFamily="18" charset="0"/>
                          </a:rPr>
                          <m:t>𝜎</m:t>
                        </m:r>
                      </m:e>
                      <m:sub>
                        <m:r>
                          <a:rPr lang="en-US" sz="3600" i="1">
                            <a:latin typeface="Cambria Math" panose="02040503050406030204" pitchFamily="18" charset="0"/>
                            <a:ea typeface="Times New Roman" panose="02020603050405020304" pitchFamily="18" charset="0"/>
                            <a:cs typeface="Times New Roman" panose="02020603050405020304" pitchFamily="18" charset="0"/>
                          </a:rPr>
                          <m:t>𝑛</m:t>
                        </m:r>
                        <m:r>
                          <a:rPr lang="en-US" sz="3600">
                            <a:latin typeface="Cambria Math" panose="02040503050406030204" pitchFamily="18" charset="0"/>
                            <a:ea typeface="Times New Roman" panose="02020603050405020304" pitchFamily="18" charset="0"/>
                            <a:cs typeface="Times New Roman" panose="02020603050405020304" pitchFamily="18" charset="0"/>
                          </a:rPr>
                          <m:t> </m:t>
                        </m:r>
                      </m:sub>
                    </m:sSub>
                  </m:oMath>
                </a14:m>
                <a:r>
                  <a:rPr lang="en-US" sz="3600" dirty="0">
                    <a:latin typeface="Times New Roman" panose="02020603050405020304" pitchFamily="18" charset="0"/>
                    <a:ea typeface="Times New Roman" panose="02020603050405020304" pitchFamily="18" charset="0"/>
                  </a:rPr>
                  <a:t>, the RMS of the input signal of the ADC normalized to the maximum level, for various numbers of bits</a:t>
                </a:r>
              </a:p>
              <a:p>
                <a:pPr marL="508000" indent="0">
                  <a:buNone/>
                </a:pPr>
                <a:r>
                  <a:rPr lang="en-US" sz="3600" dirty="0">
                    <a:solidFill>
                      <a:schemeClr val="accent1">
                        <a:lumMod val="50000"/>
                      </a:schemeClr>
                    </a:solidFill>
                    <a:latin typeface="Times New Roman" panose="02020603050405020304" pitchFamily="18" charset="0"/>
                  </a:rPr>
                  <a:t>The ADC analog input signal level is adjusted to around the maximum quantisation efficiency</a:t>
                </a:r>
                <a:endParaRPr lang="en-US" sz="3600" dirty="0">
                  <a:solidFill>
                    <a:schemeClr val="accent1">
                      <a:lumMod val="50000"/>
                    </a:schemeClr>
                  </a:solidFill>
                </a:endParaRPr>
              </a:p>
            </p:txBody>
          </p:sp>
        </mc:Choice>
        <mc:Fallback>
          <p:sp>
            <p:nvSpPr>
              <p:cNvPr id="13" name="Content Placeholder 11">
                <a:extLst>
                  <a:ext uri="{FF2B5EF4-FFF2-40B4-BE49-F238E27FC236}">
                    <a16:creationId xmlns:a16="http://schemas.microsoft.com/office/drawing/2014/main" id="{1404DC05-464F-4C0E-8906-F94305DDE3FD}"/>
                  </a:ext>
                </a:extLst>
              </p:cNvPr>
              <p:cNvSpPr txBox="1">
                <a:spLocks noRot="1" noChangeAspect="1" noMove="1" noResize="1" noEditPoints="1" noAdjustHandles="1" noChangeArrowheads="1" noChangeShapeType="1" noTextEdit="1"/>
              </p:cNvSpPr>
              <p:nvPr/>
            </p:nvSpPr>
            <p:spPr>
              <a:xfrm>
                <a:off x="743230" y="4282924"/>
                <a:ext cx="5866118" cy="5855529"/>
              </a:xfrm>
              <a:prstGeom prst="rect">
                <a:avLst/>
              </a:prstGeom>
              <a:blipFill>
                <a:blip r:embed="rId3"/>
                <a:stretch>
                  <a:fillRect t="-2604"/>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GB">
                    <a:noFill/>
                  </a:rPr>
                  <a:t> </a:t>
                </a:r>
              </a:p>
            </p:txBody>
          </p:sp>
        </mc:Fallback>
      </mc:AlternateContent>
      <p:pic>
        <p:nvPicPr>
          <p:cNvPr id="14" name="Content Placeholder 4">
            <a:extLst>
              <a:ext uri="{FF2B5EF4-FFF2-40B4-BE49-F238E27FC236}">
                <a16:creationId xmlns:a16="http://schemas.microsoft.com/office/drawing/2014/main" id="{991B57C3-CBE8-406D-A8A7-B6D12C9945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6849979" y="840105"/>
            <a:ext cx="15961895" cy="10694510"/>
          </a:xfrm>
          <a:prstGeom prst="rect">
            <a:avLst/>
          </a:prstGeom>
          <a:noFill/>
        </p:spPr>
      </p:pic>
    </p:spTree>
    <p:extLst>
      <p:ext uri="{BB962C8B-B14F-4D97-AF65-F5344CB8AC3E}">
        <p14:creationId xmlns:p14="http://schemas.microsoft.com/office/powerpoint/2010/main" val="388515223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FCE72-D04C-41E3-9EAF-2233CAA92E66}"/>
              </a:ext>
            </a:extLst>
          </p:cNvPr>
          <p:cNvSpPr>
            <a:spLocks noGrp="1"/>
          </p:cNvSpPr>
          <p:nvPr>
            <p:ph type="title"/>
          </p:nvPr>
        </p:nvSpPr>
        <p:spPr>
          <a:xfrm>
            <a:off x="762000" y="351454"/>
            <a:ext cx="21888450" cy="1170960"/>
          </a:xfrm>
        </p:spPr>
        <p:txBody>
          <a:bodyPr/>
          <a:lstStyle/>
          <a:p>
            <a:r>
              <a:rPr lang="en-GB" dirty="0"/>
              <a:t>Effective Number of Bits (ENOBs)</a:t>
            </a:r>
            <a:br>
              <a:rPr lang="en-GB" sz="6000" b="1" dirty="0">
                <a:solidFill>
                  <a:srgbClr val="00688A"/>
                </a:solidFill>
              </a:rPr>
            </a:br>
            <a:endParaRPr lang="en-GB" dirty="0"/>
          </a:p>
        </p:txBody>
      </p:sp>
      <p:sp>
        <p:nvSpPr>
          <p:cNvPr id="4" name="Slide Number Placeholder 3">
            <a:extLst>
              <a:ext uri="{FF2B5EF4-FFF2-40B4-BE49-F238E27FC236}">
                <a16:creationId xmlns:a16="http://schemas.microsoft.com/office/drawing/2014/main" id="{E04EBA44-D78A-417B-B2D6-664E24970301}"/>
              </a:ext>
            </a:extLst>
          </p:cNvPr>
          <p:cNvSpPr>
            <a:spLocks noGrp="1"/>
          </p:cNvSpPr>
          <p:nvPr>
            <p:ph type="sldNum" sz="quarter" idx="10"/>
          </p:nvPr>
        </p:nvSpPr>
        <p:spPr/>
        <p:txBody>
          <a:bodyPr/>
          <a:lstStyle/>
          <a:p>
            <a:fld id="{86CB4B4D-7CA3-9044-876B-883B54F8677D}" type="slidenum">
              <a:rPr lang="en-GB" smtClean="0"/>
              <a:pPr/>
              <a:t>12</a:t>
            </a:fld>
            <a:endParaRPr lang="en-GB" dirty="0"/>
          </a:p>
        </p:txBody>
      </p:sp>
      <p:graphicFrame>
        <p:nvGraphicFramePr>
          <p:cNvPr id="7" name="Content Placeholder 14">
            <a:extLst>
              <a:ext uri="{FF2B5EF4-FFF2-40B4-BE49-F238E27FC236}">
                <a16:creationId xmlns:a16="http://schemas.microsoft.com/office/drawing/2014/main" id="{3D519A2F-D66B-4E54-8FDE-300F1F4681F9}"/>
              </a:ext>
            </a:extLst>
          </p:cNvPr>
          <p:cNvGraphicFramePr>
            <a:graphicFrameLocks/>
          </p:cNvGraphicFramePr>
          <p:nvPr>
            <p:extLst>
              <p:ext uri="{D42A27DB-BD31-4B8C-83A1-F6EECF244321}">
                <p14:modId xmlns:p14="http://schemas.microsoft.com/office/powerpoint/2010/main" val="4059749333"/>
              </p:ext>
            </p:extLst>
          </p:nvPr>
        </p:nvGraphicFramePr>
        <p:xfrm>
          <a:off x="7955574" y="2031752"/>
          <a:ext cx="15285426" cy="9350126"/>
        </p:xfrm>
        <a:graphic>
          <a:graphicData uri="http://schemas.openxmlformats.org/drawingml/2006/table">
            <a:tbl>
              <a:tblPr firstRow="1" firstCol="1" bandRow="1">
                <a:tableStyleId>{5C22544A-7EE6-4342-B048-85BDC9FD1C3A}</a:tableStyleId>
              </a:tblPr>
              <a:tblGrid>
                <a:gridCol w="3516561">
                  <a:extLst>
                    <a:ext uri="{9D8B030D-6E8A-4147-A177-3AD203B41FA5}">
                      <a16:colId xmlns:a16="http://schemas.microsoft.com/office/drawing/2014/main" val="2245782064"/>
                    </a:ext>
                  </a:extLst>
                </a:gridCol>
                <a:gridCol w="4410215">
                  <a:extLst>
                    <a:ext uri="{9D8B030D-6E8A-4147-A177-3AD203B41FA5}">
                      <a16:colId xmlns:a16="http://schemas.microsoft.com/office/drawing/2014/main" val="2063592147"/>
                    </a:ext>
                  </a:extLst>
                </a:gridCol>
                <a:gridCol w="1971026">
                  <a:extLst>
                    <a:ext uri="{9D8B030D-6E8A-4147-A177-3AD203B41FA5}">
                      <a16:colId xmlns:a16="http://schemas.microsoft.com/office/drawing/2014/main" val="2749903308"/>
                    </a:ext>
                  </a:extLst>
                </a:gridCol>
                <a:gridCol w="1891798">
                  <a:extLst>
                    <a:ext uri="{9D8B030D-6E8A-4147-A177-3AD203B41FA5}">
                      <a16:colId xmlns:a16="http://schemas.microsoft.com/office/drawing/2014/main" val="3067730378"/>
                    </a:ext>
                  </a:extLst>
                </a:gridCol>
                <a:gridCol w="3495826">
                  <a:extLst>
                    <a:ext uri="{9D8B030D-6E8A-4147-A177-3AD203B41FA5}">
                      <a16:colId xmlns:a16="http://schemas.microsoft.com/office/drawing/2014/main" val="369155236"/>
                    </a:ext>
                  </a:extLst>
                </a:gridCol>
              </a:tblGrid>
              <a:tr h="1080013">
                <a:tc gridSpan="5">
                  <a:txBody>
                    <a:bodyPr/>
                    <a:lstStyle/>
                    <a:p>
                      <a:pPr algn="ctr">
                        <a:lnSpc>
                          <a:spcPct val="107000"/>
                        </a:lnSpc>
                        <a:spcAft>
                          <a:spcPts val="800"/>
                        </a:spcAft>
                      </a:pPr>
                      <a:r>
                        <a:rPr lang="en-US" sz="2800" dirty="0">
                          <a:effectLst/>
                        </a:rPr>
                        <a:t>SKA1-Mid ADC Effective Number of Bits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60000"/>
                        <a:lumOff val="4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76480864"/>
                  </a:ext>
                </a:extLst>
              </a:tr>
              <a:tr h="1790035">
                <a:tc>
                  <a:txBody>
                    <a:bodyPr/>
                    <a:lstStyle/>
                    <a:p>
                      <a:pPr algn="l">
                        <a:lnSpc>
                          <a:spcPct val="107000"/>
                        </a:lnSpc>
                        <a:spcAft>
                          <a:spcPts val="800"/>
                        </a:spcAft>
                      </a:pPr>
                      <a:r>
                        <a:rPr lang="en-US"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algn="ctr">
                        <a:lnSpc>
                          <a:spcPct val="107000"/>
                        </a:lnSpc>
                        <a:spcAft>
                          <a:spcPts val="800"/>
                        </a:spcAft>
                      </a:pPr>
                      <a:r>
                        <a:rPr lang="en-US" sz="2400" dirty="0">
                          <a:solidFill>
                            <a:srgbClr val="002060"/>
                          </a:solidFill>
                          <a:effectLst/>
                        </a:rPr>
                        <a:t>Freq. Range (GHz)</a:t>
                      </a:r>
                      <a:endParaRPr lang="en-GB"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algn="ctr">
                        <a:lnSpc>
                          <a:spcPct val="107000"/>
                        </a:lnSpc>
                        <a:spcAft>
                          <a:spcPts val="800"/>
                        </a:spcAft>
                      </a:pPr>
                      <a:r>
                        <a:rPr lang="en-US" sz="2400" dirty="0">
                          <a:solidFill>
                            <a:srgbClr val="002060"/>
                          </a:solidFill>
                          <a:effectLst/>
                        </a:rPr>
                        <a:t>NOB</a:t>
                      </a:r>
                      <a:endParaRPr lang="en-GB"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algn="ctr">
                        <a:lnSpc>
                          <a:spcPct val="107000"/>
                        </a:lnSpc>
                        <a:spcAft>
                          <a:spcPts val="800"/>
                        </a:spcAft>
                      </a:pPr>
                      <a:r>
                        <a:rPr lang="en-US" sz="2400" dirty="0">
                          <a:solidFill>
                            <a:srgbClr val="002060"/>
                          </a:solidFill>
                          <a:effectLst/>
                        </a:rPr>
                        <a:t>ENOB</a:t>
                      </a:r>
                      <a:endParaRPr lang="en-GB"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algn="ctr">
                        <a:lnSpc>
                          <a:spcPct val="107000"/>
                        </a:lnSpc>
                        <a:spcAft>
                          <a:spcPts val="800"/>
                        </a:spcAft>
                      </a:pPr>
                      <a:r>
                        <a:rPr lang="en-US" sz="2400" dirty="0">
                          <a:solidFill>
                            <a:srgbClr val="002060"/>
                          </a:solidFill>
                          <a:effectLst/>
                        </a:rPr>
                        <a:t>SNR Loss (%)</a:t>
                      </a:r>
                      <a:endParaRPr lang="en-GB"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40000"/>
                        <a:lumOff val="60000"/>
                      </a:schemeClr>
                    </a:solidFill>
                  </a:tcPr>
                </a:tc>
                <a:extLst>
                  <a:ext uri="{0D108BD9-81ED-4DB2-BD59-A6C34878D82A}">
                    <a16:rowId xmlns:a16="http://schemas.microsoft.com/office/drawing/2014/main" val="4043735760"/>
                  </a:ext>
                </a:extLst>
              </a:tr>
              <a:tr h="1080013">
                <a:tc>
                  <a:txBody>
                    <a:bodyPr/>
                    <a:lstStyle/>
                    <a:p>
                      <a:pPr algn="l">
                        <a:lnSpc>
                          <a:spcPct val="107000"/>
                        </a:lnSpc>
                        <a:spcAft>
                          <a:spcPts val="800"/>
                        </a:spcAft>
                      </a:pPr>
                      <a:r>
                        <a:rPr lang="en-US" sz="2400" dirty="0">
                          <a:effectLst/>
                        </a:rPr>
                        <a:t>Band 1</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algn="ctr">
                        <a:lnSpc>
                          <a:spcPct val="107000"/>
                        </a:lnSpc>
                        <a:spcAft>
                          <a:spcPts val="800"/>
                        </a:spcAft>
                      </a:pPr>
                      <a:r>
                        <a:rPr lang="en-US" sz="2400" dirty="0">
                          <a:solidFill>
                            <a:srgbClr val="002060"/>
                          </a:solidFill>
                          <a:effectLst/>
                        </a:rPr>
                        <a:t>0.35 – 1.05</a:t>
                      </a:r>
                      <a:endParaRPr lang="en-GB"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algn="ctr">
                        <a:lnSpc>
                          <a:spcPct val="107000"/>
                        </a:lnSpc>
                        <a:spcAft>
                          <a:spcPts val="800"/>
                        </a:spcAft>
                      </a:pPr>
                      <a:r>
                        <a:rPr lang="en-US" sz="2400" dirty="0">
                          <a:solidFill>
                            <a:srgbClr val="002060"/>
                          </a:solidFill>
                          <a:effectLst/>
                        </a:rPr>
                        <a:t>12</a:t>
                      </a:r>
                      <a:endParaRPr lang="en-GB"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algn="ctr">
                        <a:lnSpc>
                          <a:spcPct val="107000"/>
                        </a:lnSpc>
                        <a:spcAft>
                          <a:spcPts val="800"/>
                        </a:spcAft>
                      </a:pPr>
                      <a:r>
                        <a:rPr lang="en-US" sz="2400" dirty="0">
                          <a:solidFill>
                            <a:srgbClr val="002060"/>
                          </a:solidFill>
                          <a:effectLst/>
                        </a:rPr>
                        <a:t>8</a:t>
                      </a:r>
                      <a:endParaRPr lang="en-GB"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algn="ctr">
                        <a:lnSpc>
                          <a:spcPct val="107000"/>
                        </a:lnSpc>
                        <a:spcAft>
                          <a:spcPts val="800"/>
                        </a:spcAft>
                      </a:pPr>
                      <a:r>
                        <a:rPr lang="en-US" sz="2400" dirty="0">
                          <a:solidFill>
                            <a:srgbClr val="002060"/>
                          </a:solidFill>
                          <a:effectLst/>
                        </a:rPr>
                        <a:t>&lt;0.5</a:t>
                      </a:r>
                      <a:endParaRPr lang="en-GB"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1653240587"/>
                  </a:ext>
                </a:extLst>
              </a:tr>
              <a:tr h="1080013">
                <a:tc>
                  <a:txBody>
                    <a:bodyPr/>
                    <a:lstStyle/>
                    <a:p>
                      <a:pPr algn="l">
                        <a:lnSpc>
                          <a:spcPct val="107000"/>
                        </a:lnSpc>
                        <a:spcAft>
                          <a:spcPts val="800"/>
                        </a:spcAft>
                      </a:pPr>
                      <a:r>
                        <a:rPr lang="en-US" sz="2400" dirty="0">
                          <a:effectLst/>
                        </a:rPr>
                        <a:t>Band 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algn="ctr">
                        <a:lnSpc>
                          <a:spcPct val="107000"/>
                        </a:lnSpc>
                        <a:spcAft>
                          <a:spcPts val="800"/>
                        </a:spcAft>
                      </a:pPr>
                      <a:r>
                        <a:rPr lang="en-US" sz="2400" dirty="0">
                          <a:solidFill>
                            <a:srgbClr val="002060"/>
                          </a:solidFill>
                          <a:effectLst/>
                        </a:rPr>
                        <a:t>0.95 – 1.76</a:t>
                      </a:r>
                      <a:endParaRPr lang="en-GB"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800"/>
                        </a:spcAft>
                      </a:pPr>
                      <a:r>
                        <a:rPr lang="en-US" sz="2400" dirty="0">
                          <a:solidFill>
                            <a:srgbClr val="002060"/>
                          </a:solidFill>
                          <a:effectLst/>
                        </a:rPr>
                        <a:t>12</a:t>
                      </a:r>
                      <a:endParaRPr lang="en-GB"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800"/>
                        </a:spcAft>
                      </a:pPr>
                      <a:r>
                        <a:rPr lang="en-US" sz="2400" dirty="0">
                          <a:solidFill>
                            <a:srgbClr val="002060"/>
                          </a:solidFill>
                          <a:effectLst/>
                        </a:rPr>
                        <a:t>8</a:t>
                      </a:r>
                      <a:endParaRPr lang="en-GB"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800"/>
                        </a:spcAft>
                      </a:pPr>
                      <a:r>
                        <a:rPr lang="en-US" sz="2400" dirty="0">
                          <a:solidFill>
                            <a:srgbClr val="002060"/>
                          </a:solidFill>
                          <a:effectLst/>
                        </a:rPr>
                        <a:t>&lt;0.5</a:t>
                      </a:r>
                      <a:endParaRPr lang="en-GB"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040457294"/>
                  </a:ext>
                </a:extLst>
              </a:tr>
              <a:tr h="1080013">
                <a:tc>
                  <a:txBody>
                    <a:bodyPr/>
                    <a:lstStyle/>
                    <a:p>
                      <a:pPr algn="l">
                        <a:lnSpc>
                          <a:spcPct val="107000"/>
                        </a:lnSpc>
                        <a:spcAft>
                          <a:spcPts val="800"/>
                        </a:spcAft>
                      </a:pPr>
                      <a:r>
                        <a:rPr lang="en-US" sz="2400" dirty="0">
                          <a:effectLst/>
                        </a:rPr>
                        <a:t>Band 3</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algn="ctr">
                        <a:lnSpc>
                          <a:spcPct val="107000"/>
                        </a:lnSpc>
                        <a:spcAft>
                          <a:spcPts val="800"/>
                        </a:spcAft>
                      </a:pPr>
                      <a:r>
                        <a:rPr lang="en-US" sz="2400" dirty="0">
                          <a:solidFill>
                            <a:srgbClr val="002060"/>
                          </a:solidFill>
                          <a:effectLst/>
                        </a:rPr>
                        <a:t>1.65 – 3.05</a:t>
                      </a:r>
                      <a:endParaRPr lang="en-GB"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algn="ctr">
                        <a:lnSpc>
                          <a:spcPct val="107000"/>
                        </a:lnSpc>
                        <a:spcAft>
                          <a:spcPts val="800"/>
                        </a:spcAft>
                      </a:pPr>
                      <a:r>
                        <a:rPr lang="en-US" sz="2400" dirty="0">
                          <a:solidFill>
                            <a:srgbClr val="002060"/>
                          </a:solidFill>
                          <a:effectLst/>
                        </a:rPr>
                        <a:t>12</a:t>
                      </a:r>
                      <a:endParaRPr lang="en-GB"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algn="ctr">
                        <a:lnSpc>
                          <a:spcPct val="107000"/>
                        </a:lnSpc>
                        <a:spcAft>
                          <a:spcPts val="800"/>
                        </a:spcAft>
                      </a:pPr>
                      <a:r>
                        <a:rPr lang="en-US" sz="2400" dirty="0">
                          <a:solidFill>
                            <a:srgbClr val="002060"/>
                          </a:solidFill>
                          <a:effectLst/>
                        </a:rPr>
                        <a:t>6</a:t>
                      </a:r>
                      <a:endParaRPr lang="en-GB"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algn="ctr">
                        <a:lnSpc>
                          <a:spcPct val="107000"/>
                        </a:lnSpc>
                        <a:spcAft>
                          <a:spcPts val="800"/>
                        </a:spcAft>
                      </a:pPr>
                      <a:r>
                        <a:rPr lang="en-US" sz="2400" dirty="0">
                          <a:solidFill>
                            <a:srgbClr val="002060"/>
                          </a:solidFill>
                          <a:effectLst/>
                        </a:rPr>
                        <a:t>&lt;0.5</a:t>
                      </a:r>
                      <a:endParaRPr lang="en-GB"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3031606067"/>
                  </a:ext>
                </a:extLst>
              </a:tr>
              <a:tr h="1080013">
                <a:tc>
                  <a:txBody>
                    <a:bodyPr/>
                    <a:lstStyle/>
                    <a:p>
                      <a:pPr algn="l">
                        <a:lnSpc>
                          <a:spcPct val="107000"/>
                        </a:lnSpc>
                        <a:spcAft>
                          <a:spcPts val="800"/>
                        </a:spcAft>
                      </a:pPr>
                      <a:r>
                        <a:rPr lang="en-US" sz="2400" dirty="0">
                          <a:effectLst/>
                        </a:rPr>
                        <a:t>Band 4</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algn="ctr">
                        <a:lnSpc>
                          <a:spcPct val="107000"/>
                        </a:lnSpc>
                        <a:spcAft>
                          <a:spcPts val="800"/>
                        </a:spcAft>
                      </a:pPr>
                      <a:r>
                        <a:rPr lang="en-US" sz="2400" dirty="0">
                          <a:solidFill>
                            <a:srgbClr val="002060"/>
                          </a:solidFill>
                          <a:effectLst/>
                        </a:rPr>
                        <a:t>2.8 – 5.18</a:t>
                      </a:r>
                      <a:endParaRPr lang="en-GB"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800"/>
                        </a:spcAft>
                      </a:pPr>
                      <a:r>
                        <a:rPr lang="en-US" sz="2400" dirty="0">
                          <a:solidFill>
                            <a:srgbClr val="002060"/>
                          </a:solidFill>
                          <a:effectLst/>
                        </a:rPr>
                        <a:t>8</a:t>
                      </a:r>
                      <a:endParaRPr lang="en-GB"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800"/>
                        </a:spcAft>
                      </a:pPr>
                      <a:r>
                        <a:rPr lang="en-US" sz="2400" dirty="0">
                          <a:solidFill>
                            <a:srgbClr val="002060"/>
                          </a:solidFill>
                          <a:effectLst/>
                        </a:rPr>
                        <a:t>4</a:t>
                      </a:r>
                      <a:endParaRPr lang="en-GB"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800"/>
                        </a:spcAft>
                      </a:pPr>
                      <a:r>
                        <a:rPr lang="en-US" sz="2400" dirty="0">
                          <a:solidFill>
                            <a:srgbClr val="002060"/>
                          </a:solidFill>
                          <a:effectLst/>
                        </a:rPr>
                        <a:t>&lt;1.5</a:t>
                      </a:r>
                      <a:endParaRPr lang="en-GB"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776038603"/>
                  </a:ext>
                </a:extLst>
              </a:tr>
              <a:tr h="1080013">
                <a:tc>
                  <a:txBody>
                    <a:bodyPr/>
                    <a:lstStyle/>
                    <a:p>
                      <a:pPr algn="l">
                        <a:lnSpc>
                          <a:spcPct val="107000"/>
                        </a:lnSpc>
                        <a:spcAft>
                          <a:spcPts val="800"/>
                        </a:spcAft>
                      </a:pPr>
                      <a:r>
                        <a:rPr lang="en-US" sz="2400" dirty="0">
                          <a:effectLst/>
                        </a:rPr>
                        <a:t>Band 5a</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algn="ctr">
                        <a:lnSpc>
                          <a:spcPct val="107000"/>
                        </a:lnSpc>
                        <a:spcAft>
                          <a:spcPts val="800"/>
                        </a:spcAft>
                      </a:pPr>
                      <a:r>
                        <a:rPr lang="en-US" sz="2400" dirty="0">
                          <a:solidFill>
                            <a:srgbClr val="002060"/>
                          </a:solidFill>
                          <a:effectLst/>
                        </a:rPr>
                        <a:t>4.6 – 8.5</a:t>
                      </a:r>
                      <a:endParaRPr lang="en-GB"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algn="ctr">
                        <a:lnSpc>
                          <a:spcPct val="107000"/>
                        </a:lnSpc>
                        <a:spcAft>
                          <a:spcPts val="800"/>
                        </a:spcAft>
                      </a:pPr>
                      <a:r>
                        <a:rPr lang="en-US" sz="2400" dirty="0">
                          <a:solidFill>
                            <a:srgbClr val="002060"/>
                          </a:solidFill>
                          <a:effectLst/>
                        </a:rPr>
                        <a:t>4</a:t>
                      </a:r>
                      <a:endParaRPr lang="en-GB"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algn="ctr">
                        <a:lnSpc>
                          <a:spcPct val="107000"/>
                        </a:lnSpc>
                        <a:spcAft>
                          <a:spcPts val="800"/>
                        </a:spcAft>
                      </a:pPr>
                      <a:r>
                        <a:rPr lang="en-US" sz="2400" dirty="0">
                          <a:solidFill>
                            <a:srgbClr val="002060"/>
                          </a:solidFill>
                          <a:effectLst/>
                        </a:rPr>
                        <a:t>3</a:t>
                      </a:r>
                      <a:endParaRPr lang="en-GB"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algn="ctr">
                        <a:lnSpc>
                          <a:spcPct val="107000"/>
                        </a:lnSpc>
                        <a:spcAft>
                          <a:spcPts val="800"/>
                        </a:spcAft>
                      </a:pPr>
                      <a:r>
                        <a:rPr lang="en-US" sz="2400" dirty="0">
                          <a:solidFill>
                            <a:srgbClr val="002060"/>
                          </a:solidFill>
                          <a:effectLst/>
                        </a:rPr>
                        <a:t>&lt;4.0</a:t>
                      </a:r>
                      <a:endParaRPr lang="en-GB"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2491073342"/>
                  </a:ext>
                </a:extLst>
              </a:tr>
              <a:tr h="1080013">
                <a:tc>
                  <a:txBody>
                    <a:bodyPr/>
                    <a:lstStyle/>
                    <a:p>
                      <a:pPr algn="l">
                        <a:lnSpc>
                          <a:spcPct val="107000"/>
                        </a:lnSpc>
                        <a:spcAft>
                          <a:spcPts val="800"/>
                        </a:spcAft>
                      </a:pPr>
                      <a:r>
                        <a:rPr lang="en-US" sz="2400" dirty="0">
                          <a:effectLst/>
                        </a:rPr>
                        <a:t>Band 5b</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algn="ctr">
                        <a:lnSpc>
                          <a:spcPct val="107000"/>
                        </a:lnSpc>
                        <a:spcAft>
                          <a:spcPts val="800"/>
                        </a:spcAft>
                      </a:pPr>
                      <a:r>
                        <a:rPr lang="en-US" sz="2400" dirty="0">
                          <a:solidFill>
                            <a:srgbClr val="002060"/>
                          </a:solidFill>
                          <a:effectLst/>
                        </a:rPr>
                        <a:t>8.3 – 15.4</a:t>
                      </a:r>
                      <a:endParaRPr lang="en-GB"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800"/>
                        </a:spcAft>
                      </a:pPr>
                      <a:r>
                        <a:rPr lang="en-US" sz="2400" dirty="0">
                          <a:solidFill>
                            <a:srgbClr val="002060"/>
                          </a:solidFill>
                          <a:effectLst/>
                        </a:rPr>
                        <a:t>4</a:t>
                      </a:r>
                      <a:endParaRPr lang="en-GB"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800"/>
                        </a:spcAft>
                      </a:pPr>
                      <a:r>
                        <a:rPr lang="en-US" sz="2400" dirty="0">
                          <a:solidFill>
                            <a:srgbClr val="002060"/>
                          </a:solidFill>
                          <a:effectLst/>
                        </a:rPr>
                        <a:t>3</a:t>
                      </a:r>
                      <a:endParaRPr lang="en-GB"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800"/>
                        </a:spcAft>
                      </a:pPr>
                      <a:r>
                        <a:rPr lang="en-US" sz="2400" dirty="0">
                          <a:solidFill>
                            <a:srgbClr val="002060"/>
                          </a:solidFill>
                          <a:effectLst/>
                        </a:rPr>
                        <a:t>&lt;4.0</a:t>
                      </a:r>
                      <a:endParaRPr lang="en-GB"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05350486"/>
                  </a:ext>
                </a:extLst>
              </a:tr>
            </a:tbl>
          </a:graphicData>
        </a:graphic>
      </p:graphicFrame>
      <p:sp>
        <p:nvSpPr>
          <p:cNvPr id="8" name="Title 1">
            <a:extLst>
              <a:ext uri="{FF2B5EF4-FFF2-40B4-BE49-F238E27FC236}">
                <a16:creationId xmlns:a16="http://schemas.microsoft.com/office/drawing/2014/main" id="{863B1369-DC24-4010-9D4C-F5DDF9D25060}"/>
              </a:ext>
            </a:extLst>
          </p:cNvPr>
          <p:cNvSpPr txBox="1">
            <a:spLocks/>
          </p:cNvSpPr>
          <p:nvPr/>
        </p:nvSpPr>
        <p:spPr>
          <a:xfrm>
            <a:off x="545122" y="1522414"/>
            <a:ext cx="6324600" cy="23447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0" rIns="50800" bIns="50800" anchor="t" anchorCtr="0">
            <a:noAutofit/>
          </a:bodyPr>
          <a:lstStyle>
            <a:lvl1pPr marL="0" marR="0" indent="0" algn="l" defTabSz="825500" rtl="0" eaLnBrk="1" latinLnBrk="0" hangingPunct="1">
              <a:lnSpc>
                <a:spcPct val="100000"/>
              </a:lnSpc>
              <a:spcBef>
                <a:spcPts val="0"/>
              </a:spcBef>
              <a:spcAft>
                <a:spcPts val="0"/>
              </a:spcAft>
              <a:buClrTx/>
              <a:buSzTx/>
              <a:buFontTx/>
              <a:buNone/>
              <a:tabLst/>
              <a:defRPr sz="6000" b="1" i="0" u="none" strike="noStrike" cap="none" spc="0" baseline="0">
                <a:solidFill>
                  <a:schemeClr val="accent2"/>
                </a:solidFill>
                <a:uFillTx/>
                <a:latin typeface="+mj-lt"/>
                <a:ea typeface="+mn-ea"/>
                <a:cs typeface="+mn-cs"/>
                <a:sym typeface="Verdana"/>
              </a:defRPr>
            </a:lvl1pPr>
            <a:lvl2pPr marL="0" marR="0" indent="0" algn="l" defTabSz="825500" rtl="0" eaLnBrk="1" latinLnBrk="0" hangingPunct="1">
              <a:lnSpc>
                <a:spcPct val="100000"/>
              </a:lnSpc>
              <a:spcBef>
                <a:spcPts val="0"/>
              </a:spcBef>
              <a:spcAft>
                <a:spcPts val="0"/>
              </a:spcAft>
              <a:buClrTx/>
              <a:buSzTx/>
              <a:buFontTx/>
              <a:buNone/>
              <a:tabLst/>
              <a:defRPr sz="6000" b="1" i="0" u="none" strike="noStrike" cap="none" spc="0" baseline="0">
                <a:solidFill>
                  <a:srgbClr val="070168"/>
                </a:solidFill>
                <a:uFillTx/>
                <a:latin typeface="+mn-lt"/>
                <a:ea typeface="+mn-ea"/>
                <a:cs typeface="+mn-cs"/>
                <a:sym typeface="Verdana"/>
              </a:defRPr>
            </a:lvl2pPr>
            <a:lvl3pPr marL="0" marR="0" indent="0" algn="l" defTabSz="825500" rtl="0" eaLnBrk="1" latinLnBrk="0" hangingPunct="1">
              <a:lnSpc>
                <a:spcPct val="100000"/>
              </a:lnSpc>
              <a:spcBef>
                <a:spcPts val="0"/>
              </a:spcBef>
              <a:spcAft>
                <a:spcPts val="0"/>
              </a:spcAft>
              <a:buClrTx/>
              <a:buSzTx/>
              <a:buFontTx/>
              <a:buNone/>
              <a:tabLst/>
              <a:defRPr sz="6000" b="1" i="0" u="none" strike="noStrike" cap="none" spc="0" baseline="0">
                <a:solidFill>
                  <a:srgbClr val="070168"/>
                </a:solidFill>
                <a:uFillTx/>
                <a:latin typeface="+mn-lt"/>
                <a:ea typeface="+mn-ea"/>
                <a:cs typeface="+mn-cs"/>
                <a:sym typeface="Verdana"/>
              </a:defRPr>
            </a:lvl3pPr>
            <a:lvl4pPr marL="0" marR="0" indent="0" algn="l" defTabSz="825500" rtl="0" eaLnBrk="1" latinLnBrk="0" hangingPunct="1">
              <a:lnSpc>
                <a:spcPct val="100000"/>
              </a:lnSpc>
              <a:spcBef>
                <a:spcPts val="0"/>
              </a:spcBef>
              <a:spcAft>
                <a:spcPts val="0"/>
              </a:spcAft>
              <a:buClrTx/>
              <a:buSzTx/>
              <a:buFontTx/>
              <a:buNone/>
              <a:tabLst/>
              <a:defRPr sz="6000" b="1" i="0" u="none" strike="noStrike" cap="none" spc="0" baseline="0">
                <a:solidFill>
                  <a:srgbClr val="070168"/>
                </a:solidFill>
                <a:uFillTx/>
                <a:latin typeface="+mn-lt"/>
                <a:ea typeface="+mn-ea"/>
                <a:cs typeface="+mn-cs"/>
                <a:sym typeface="Verdana"/>
              </a:defRPr>
            </a:lvl4pPr>
            <a:lvl5pPr marL="0" marR="0" indent="0" algn="l" defTabSz="825500" rtl="0" eaLnBrk="1" latinLnBrk="0" hangingPunct="1">
              <a:lnSpc>
                <a:spcPct val="100000"/>
              </a:lnSpc>
              <a:spcBef>
                <a:spcPts val="0"/>
              </a:spcBef>
              <a:spcAft>
                <a:spcPts val="0"/>
              </a:spcAft>
              <a:buClrTx/>
              <a:buSzTx/>
              <a:buFontTx/>
              <a:buNone/>
              <a:tabLst/>
              <a:defRPr sz="6000" b="1" i="0" u="none" strike="noStrike" cap="none" spc="0" baseline="0">
                <a:solidFill>
                  <a:srgbClr val="070168"/>
                </a:solidFill>
                <a:uFillTx/>
                <a:latin typeface="+mn-lt"/>
                <a:ea typeface="+mn-ea"/>
                <a:cs typeface="+mn-cs"/>
                <a:sym typeface="Verdana"/>
              </a:defRPr>
            </a:lvl5pPr>
            <a:lvl6pPr marL="0" marR="0" indent="0" algn="l" defTabSz="825500" rtl="0" eaLnBrk="1" latinLnBrk="0" hangingPunct="1">
              <a:lnSpc>
                <a:spcPct val="100000"/>
              </a:lnSpc>
              <a:spcBef>
                <a:spcPts val="0"/>
              </a:spcBef>
              <a:spcAft>
                <a:spcPts val="0"/>
              </a:spcAft>
              <a:buClrTx/>
              <a:buSzTx/>
              <a:buFontTx/>
              <a:buNone/>
              <a:tabLst/>
              <a:defRPr sz="6000" b="1" i="0" u="none" strike="noStrike" cap="none" spc="0" baseline="0">
                <a:solidFill>
                  <a:srgbClr val="070168"/>
                </a:solidFill>
                <a:uFillTx/>
                <a:latin typeface="+mn-lt"/>
                <a:ea typeface="+mn-ea"/>
                <a:cs typeface="+mn-cs"/>
                <a:sym typeface="Verdana"/>
              </a:defRPr>
            </a:lvl6pPr>
            <a:lvl7pPr marL="0" marR="0" indent="0" algn="l" defTabSz="825500" rtl="0" eaLnBrk="1" latinLnBrk="0" hangingPunct="1">
              <a:lnSpc>
                <a:spcPct val="100000"/>
              </a:lnSpc>
              <a:spcBef>
                <a:spcPts val="0"/>
              </a:spcBef>
              <a:spcAft>
                <a:spcPts val="0"/>
              </a:spcAft>
              <a:buClrTx/>
              <a:buSzTx/>
              <a:buFontTx/>
              <a:buNone/>
              <a:tabLst/>
              <a:defRPr sz="6000" b="1" i="0" u="none" strike="noStrike" cap="none" spc="0" baseline="0">
                <a:solidFill>
                  <a:srgbClr val="070168"/>
                </a:solidFill>
                <a:uFillTx/>
                <a:latin typeface="+mn-lt"/>
                <a:ea typeface="+mn-ea"/>
                <a:cs typeface="+mn-cs"/>
                <a:sym typeface="Verdana"/>
              </a:defRPr>
            </a:lvl7pPr>
            <a:lvl8pPr marL="0" marR="0" indent="0" algn="l" defTabSz="825500" rtl="0" eaLnBrk="1" latinLnBrk="0" hangingPunct="1">
              <a:lnSpc>
                <a:spcPct val="100000"/>
              </a:lnSpc>
              <a:spcBef>
                <a:spcPts val="0"/>
              </a:spcBef>
              <a:spcAft>
                <a:spcPts val="0"/>
              </a:spcAft>
              <a:buClrTx/>
              <a:buSzTx/>
              <a:buFontTx/>
              <a:buNone/>
              <a:tabLst/>
              <a:defRPr sz="6000" b="1" i="0" u="none" strike="noStrike" cap="none" spc="0" baseline="0">
                <a:solidFill>
                  <a:srgbClr val="070168"/>
                </a:solidFill>
                <a:uFillTx/>
                <a:latin typeface="+mn-lt"/>
                <a:ea typeface="+mn-ea"/>
                <a:cs typeface="+mn-cs"/>
                <a:sym typeface="Verdana"/>
              </a:defRPr>
            </a:lvl8pPr>
            <a:lvl9pPr marL="0" marR="0" indent="0" algn="l" defTabSz="825500" rtl="0" eaLnBrk="1" latinLnBrk="0" hangingPunct="1">
              <a:lnSpc>
                <a:spcPct val="100000"/>
              </a:lnSpc>
              <a:spcBef>
                <a:spcPts val="0"/>
              </a:spcBef>
              <a:spcAft>
                <a:spcPts val="0"/>
              </a:spcAft>
              <a:buClrTx/>
              <a:buSzTx/>
              <a:buFontTx/>
              <a:buNone/>
              <a:tabLst/>
              <a:defRPr sz="6000" b="1" i="0" u="none" strike="noStrike" cap="none" spc="0" baseline="0">
                <a:solidFill>
                  <a:srgbClr val="070168"/>
                </a:solidFill>
                <a:uFillTx/>
                <a:latin typeface="+mn-lt"/>
                <a:ea typeface="+mn-ea"/>
                <a:cs typeface="+mn-cs"/>
                <a:sym typeface="Verdana"/>
              </a:defRPr>
            </a:lvl9pPr>
          </a:lstStyle>
          <a:p>
            <a:r>
              <a:rPr lang="en-US" sz="3600" dirty="0">
                <a:solidFill>
                  <a:schemeClr val="accent1">
                    <a:lumMod val="50000"/>
                  </a:schemeClr>
                </a:solidFill>
                <a:latin typeface="Times New Roman" panose="02020603050405020304" pitchFamily="18" charset="0"/>
                <a:ea typeface="Times New Roman" panose="02020603050405020304" pitchFamily="18" charset="0"/>
              </a:rPr>
              <a:t>T</a:t>
            </a:r>
            <a:r>
              <a:rPr lang="en-US" sz="3600" dirty="0">
                <a:solidFill>
                  <a:schemeClr val="accent1">
                    <a:lumMod val="50000"/>
                  </a:schemeClr>
                </a:solidFill>
                <a:effectLst/>
                <a:latin typeface="Times New Roman" panose="02020603050405020304" pitchFamily="18" charset="0"/>
                <a:ea typeface="Times New Roman" panose="02020603050405020304" pitchFamily="18" charset="0"/>
              </a:rPr>
              <a:t>he effective number of bits (ENOB) is a standard characterization of the digitisation imperfections.</a:t>
            </a:r>
            <a:endParaRPr lang="en-GB" sz="3600" dirty="0">
              <a:solidFill>
                <a:schemeClr val="accent1">
                  <a:lumMod val="50000"/>
                </a:schemeClr>
              </a:solidFill>
            </a:endParaRPr>
          </a:p>
        </p:txBody>
      </p:sp>
      <mc:AlternateContent xmlns:mc="http://schemas.openxmlformats.org/markup-compatibility/2006">
        <mc:Choice xmlns:a14="http://schemas.microsoft.com/office/drawing/2010/main" Requires="a14">
          <p:sp>
            <p:nvSpPr>
              <p:cNvPr id="9" name="Title 1">
                <a:extLst>
                  <a:ext uri="{FF2B5EF4-FFF2-40B4-BE49-F238E27FC236}">
                    <a16:creationId xmlns:a16="http://schemas.microsoft.com/office/drawing/2014/main" id="{C4C15280-6F59-4EF3-969C-11797A7A12AA}"/>
                  </a:ext>
                </a:extLst>
              </p:cNvPr>
              <p:cNvSpPr txBox="1">
                <a:spLocks/>
              </p:cNvSpPr>
              <p:nvPr/>
            </p:nvSpPr>
            <p:spPr>
              <a:xfrm>
                <a:off x="545122" y="3867150"/>
                <a:ext cx="6324600" cy="8936036"/>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50800" tIns="0" rIns="50800" bIns="50800" anchor="t" anchorCtr="0">
                <a:noAutofit/>
              </a:bodyPr>
              <a:lstStyle>
                <a:lvl1pPr marL="0" marR="0" indent="0" algn="l" defTabSz="825500" rtl="0" eaLnBrk="1" latinLnBrk="0" hangingPunct="1">
                  <a:lnSpc>
                    <a:spcPct val="100000"/>
                  </a:lnSpc>
                  <a:spcBef>
                    <a:spcPts val="0"/>
                  </a:spcBef>
                  <a:spcAft>
                    <a:spcPts val="0"/>
                  </a:spcAft>
                  <a:buClrTx/>
                  <a:buSzTx/>
                  <a:buFontTx/>
                  <a:buNone/>
                  <a:tabLst/>
                  <a:defRPr sz="6000" b="1" i="0" u="none" strike="noStrike" cap="none" spc="0" baseline="0">
                    <a:solidFill>
                      <a:schemeClr val="accent2"/>
                    </a:solidFill>
                    <a:uFillTx/>
                    <a:latin typeface="+mj-lt"/>
                    <a:ea typeface="+mn-ea"/>
                    <a:cs typeface="+mn-cs"/>
                    <a:sym typeface="Verdana"/>
                  </a:defRPr>
                </a:lvl1pPr>
                <a:lvl2pPr marL="0" marR="0" indent="0" algn="l" defTabSz="825500" rtl="0" eaLnBrk="1" latinLnBrk="0" hangingPunct="1">
                  <a:lnSpc>
                    <a:spcPct val="100000"/>
                  </a:lnSpc>
                  <a:spcBef>
                    <a:spcPts val="0"/>
                  </a:spcBef>
                  <a:spcAft>
                    <a:spcPts val="0"/>
                  </a:spcAft>
                  <a:buClrTx/>
                  <a:buSzTx/>
                  <a:buFontTx/>
                  <a:buNone/>
                  <a:tabLst/>
                  <a:defRPr sz="6000" b="1" i="0" u="none" strike="noStrike" cap="none" spc="0" baseline="0">
                    <a:solidFill>
                      <a:srgbClr val="070168"/>
                    </a:solidFill>
                    <a:uFillTx/>
                    <a:latin typeface="+mn-lt"/>
                    <a:ea typeface="+mn-ea"/>
                    <a:cs typeface="+mn-cs"/>
                    <a:sym typeface="Verdana"/>
                  </a:defRPr>
                </a:lvl2pPr>
                <a:lvl3pPr marL="0" marR="0" indent="0" algn="l" defTabSz="825500" rtl="0" eaLnBrk="1" latinLnBrk="0" hangingPunct="1">
                  <a:lnSpc>
                    <a:spcPct val="100000"/>
                  </a:lnSpc>
                  <a:spcBef>
                    <a:spcPts val="0"/>
                  </a:spcBef>
                  <a:spcAft>
                    <a:spcPts val="0"/>
                  </a:spcAft>
                  <a:buClrTx/>
                  <a:buSzTx/>
                  <a:buFontTx/>
                  <a:buNone/>
                  <a:tabLst/>
                  <a:defRPr sz="6000" b="1" i="0" u="none" strike="noStrike" cap="none" spc="0" baseline="0">
                    <a:solidFill>
                      <a:srgbClr val="070168"/>
                    </a:solidFill>
                    <a:uFillTx/>
                    <a:latin typeface="+mn-lt"/>
                    <a:ea typeface="+mn-ea"/>
                    <a:cs typeface="+mn-cs"/>
                    <a:sym typeface="Verdana"/>
                  </a:defRPr>
                </a:lvl3pPr>
                <a:lvl4pPr marL="0" marR="0" indent="0" algn="l" defTabSz="825500" rtl="0" eaLnBrk="1" latinLnBrk="0" hangingPunct="1">
                  <a:lnSpc>
                    <a:spcPct val="100000"/>
                  </a:lnSpc>
                  <a:spcBef>
                    <a:spcPts val="0"/>
                  </a:spcBef>
                  <a:spcAft>
                    <a:spcPts val="0"/>
                  </a:spcAft>
                  <a:buClrTx/>
                  <a:buSzTx/>
                  <a:buFontTx/>
                  <a:buNone/>
                  <a:tabLst/>
                  <a:defRPr sz="6000" b="1" i="0" u="none" strike="noStrike" cap="none" spc="0" baseline="0">
                    <a:solidFill>
                      <a:srgbClr val="070168"/>
                    </a:solidFill>
                    <a:uFillTx/>
                    <a:latin typeface="+mn-lt"/>
                    <a:ea typeface="+mn-ea"/>
                    <a:cs typeface="+mn-cs"/>
                    <a:sym typeface="Verdana"/>
                  </a:defRPr>
                </a:lvl4pPr>
                <a:lvl5pPr marL="0" marR="0" indent="0" algn="l" defTabSz="825500" rtl="0" eaLnBrk="1" latinLnBrk="0" hangingPunct="1">
                  <a:lnSpc>
                    <a:spcPct val="100000"/>
                  </a:lnSpc>
                  <a:spcBef>
                    <a:spcPts val="0"/>
                  </a:spcBef>
                  <a:spcAft>
                    <a:spcPts val="0"/>
                  </a:spcAft>
                  <a:buClrTx/>
                  <a:buSzTx/>
                  <a:buFontTx/>
                  <a:buNone/>
                  <a:tabLst/>
                  <a:defRPr sz="6000" b="1" i="0" u="none" strike="noStrike" cap="none" spc="0" baseline="0">
                    <a:solidFill>
                      <a:srgbClr val="070168"/>
                    </a:solidFill>
                    <a:uFillTx/>
                    <a:latin typeface="+mn-lt"/>
                    <a:ea typeface="+mn-ea"/>
                    <a:cs typeface="+mn-cs"/>
                    <a:sym typeface="Verdana"/>
                  </a:defRPr>
                </a:lvl5pPr>
                <a:lvl6pPr marL="0" marR="0" indent="0" algn="l" defTabSz="825500" rtl="0" eaLnBrk="1" latinLnBrk="0" hangingPunct="1">
                  <a:lnSpc>
                    <a:spcPct val="100000"/>
                  </a:lnSpc>
                  <a:spcBef>
                    <a:spcPts val="0"/>
                  </a:spcBef>
                  <a:spcAft>
                    <a:spcPts val="0"/>
                  </a:spcAft>
                  <a:buClrTx/>
                  <a:buSzTx/>
                  <a:buFontTx/>
                  <a:buNone/>
                  <a:tabLst/>
                  <a:defRPr sz="6000" b="1" i="0" u="none" strike="noStrike" cap="none" spc="0" baseline="0">
                    <a:solidFill>
                      <a:srgbClr val="070168"/>
                    </a:solidFill>
                    <a:uFillTx/>
                    <a:latin typeface="+mn-lt"/>
                    <a:ea typeface="+mn-ea"/>
                    <a:cs typeface="+mn-cs"/>
                    <a:sym typeface="Verdana"/>
                  </a:defRPr>
                </a:lvl6pPr>
                <a:lvl7pPr marL="0" marR="0" indent="0" algn="l" defTabSz="825500" rtl="0" eaLnBrk="1" latinLnBrk="0" hangingPunct="1">
                  <a:lnSpc>
                    <a:spcPct val="100000"/>
                  </a:lnSpc>
                  <a:spcBef>
                    <a:spcPts val="0"/>
                  </a:spcBef>
                  <a:spcAft>
                    <a:spcPts val="0"/>
                  </a:spcAft>
                  <a:buClrTx/>
                  <a:buSzTx/>
                  <a:buFontTx/>
                  <a:buNone/>
                  <a:tabLst/>
                  <a:defRPr sz="6000" b="1" i="0" u="none" strike="noStrike" cap="none" spc="0" baseline="0">
                    <a:solidFill>
                      <a:srgbClr val="070168"/>
                    </a:solidFill>
                    <a:uFillTx/>
                    <a:latin typeface="+mn-lt"/>
                    <a:ea typeface="+mn-ea"/>
                    <a:cs typeface="+mn-cs"/>
                    <a:sym typeface="Verdana"/>
                  </a:defRPr>
                </a:lvl7pPr>
                <a:lvl8pPr marL="0" marR="0" indent="0" algn="l" defTabSz="825500" rtl="0" eaLnBrk="1" latinLnBrk="0" hangingPunct="1">
                  <a:lnSpc>
                    <a:spcPct val="100000"/>
                  </a:lnSpc>
                  <a:spcBef>
                    <a:spcPts val="0"/>
                  </a:spcBef>
                  <a:spcAft>
                    <a:spcPts val="0"/>
                  </a:spcAft>
                  <a:buClrTx/>
                  <a:buSzTx/>
                  <a:buFontTx/>
                  <a:buNone/>
                  <a:tabLst/>
                  <a:defRPr sz="6000" b="1" i="0" u="none" strike="noStrike" cap="none" spc="0" baseline="0">
                    <a:solidFill>
                      <a:srgbClr val="070168"/>
                    </a:solidFill>
                    <a:uFillTx/>
                    <a:latin typeface="+mn-lt"/>
                    <a:ea typeface="+mn-ea"/>
                    <a:cs typeface="+mn-cs"/>
                    <a:sym typeface="Verdana"/>
                  </a:defRPr>
                </a:lvl8pPr>
                <a:lvl9pPr marL="0" marR="0" indent="0" algn="l" defTabSz="825500" rtl="0" eaLnBrk="1" latinLnBrk="0" hangingPunct="1">
                  <a:lnSpc>
                    <a:spcPct val="100000"/>
                  </a:lnSpc>
                  <a:spcBef>
                    <a:spcPts val="0"/>
                  </a:spcBef>
                  <a:spcAft>
                    <a:spcPts val="0"/>
                  </a:spcAft>
                  <a:buClrTx/>
                  <a:buSzTx/>
                  <a:buFontTx/>
                  <a:buNone/>
                  <a:tabLst/>
                  <a:defRPr sz="6000" b="1" i="0" u="none" strike="noStrike" cap="none" spc="0" baseline="0">
                    <a:solidFill>
                      <a:srgbClr val="070168"/>
                    </a:solidFill>
                    <a:uFillTx/>
                    <a:latin typeface="+mn-lt"/>
                    <a:ea typeface="+mn-ea"/>
                    <a:cs typeface="+mn-cs"/>
                    <a:sym typeface="Verdana"/>
                  </a:defRPr>
                </a:lvl9pPr>
              </a:lstStyle>
              <a:p>
                <a:r>
                  <a:rPr lang="en-US" sz="3600" dirty="0">
                    <a:effectLst/>
                    <a:latin typeface="Times New Roman" panose="02020603050405020304" pitchFamily="18" charset="0"/>
                    <a:ea typeface="Times New Roman" panose="02020603050405020304" pitchFamily="18" charset="0"/>
                  </a:rPr>
                  <a:t>It is the number of bits of an ideal ADC for which the rms quantization error is equal to the rms noise and distortion (NAD) of the real ADC. </a:t>
                </a:r>
              </a:p>
              <a:p>
                <a14:m>
                  <m:oMathPara xmlns:m="http://schemas.openxmlformats.org/officeDocument/2006/math">
                    <m:oMathParaPr>
                      <m:jc m:val="centerGroup"/>
                    </m:oMathParaPr>
                    <m:oMath xmlns:m="http://schemas.openxmlformats.org/officeDocument/2006/math">
                      <m:r>
                        <a:rPr lang="en-US" sz="2800" b="1" i="1" smtClean="0">
                          <a:solidFill>
                            <a:schemeClr val="accent1">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𝑬𝑵𝑶𝑩</m:t>
                      </m:r>
                      <m:r>
                        <a:rPr lang="en-US" sz="2800" b="1">
                          <a:solidFill>
                            <a:schemeClr val="accent1">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b="1" i="1">
                          <a:solidFill>
                            <a:schemeClr val="accent1">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𝑵𝑶𝑩</m:t>
                      </m:r>
                      <m:r>
                        <a:rPr lang="en-US" sz="2800" b="1" i="1">
                          <a:solidFill>
                            <a:schemeClr val="accent1">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GB" sz="2800" i="1">
                              <a:solidFill>
                                <a:schemeClr val="accent1">
                                  <a:lumMod val="50000"/>
                                </a:schemeClr>
                              </a:solidFill>
                              <a:effectLst/>
                              <a:latin typeface="Cambria Math" panose="02040503050406030204" pitchFamily="18" charset="0"/>
                            </a:rPr>
                          </m:ctrlPr>
                        </m:sSubPr>
                        <m:e>
                          <m:r>
                            <a:rPr lang="en-US" sz="2800" b="1" i="1">
                              <a:solidFill>
                                <a:schemeClr val="accent1">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𝒍𝒐𝒈</m:t>
                          </m:r>
                        </m:e>
                        <m:sub>
                          <m:r>
                            <a:rPr lang="en-US" sz="2800" b="1" i="1">
                              <a:solidFill>
                                <a:schemeClr val="accent1">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𝟐</m:t>
                          </m:r>
                        </m:sub>
                      </m:sSub>
                      <m:d>
                        <m:dPr>
                          <m:ctrlPr>
                            <a:rPr lang="en-GB" sz="2800" i="1">
                              <a:solidFill>
                                <a:schemeClr val="accent1">
                                  <a:lumMod val="50000"/>
                                </a:schemeClr>
                              </a:solidFill>
                              <a:effectLst/>
                              <a:latin typeface="Cambria Math" panose="02040503050406030204" pitchFamily="18" charset="0"/>
                            </a:rPr>
                          </m:ctrlPr>
                        </m:dPr>
                        <m:e>
                          <m:f>
                            <m:fPr>
                              <m:ctrlPr>
                                <a:rPr lang="en-GB" sz="2800" i="1">
                                  <a:solidFill>
                                    <a:schemeClr val="accent1">
                                      <a:lumMod val="50000"/>
                                    </a:schemeClr>
                                  </a:solidFill>
                                  <a:effectLst/>
                                  <a:latin typeface="Cambria Math" panose="02040503050406030204" pitchFamily="18" charset="0"/>
                                </a:rPr>
                              </m:ctrlPr>
                            </m:fPr>
                            <m:num>
                              <m:r>
                                <a:rPr lang="en-US" sz="2800" b="1" i="1">
                                  <a:solidFill>
                                    <a:schemeClr val="accent1">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𝑵𝑨𝑫</m:t>
                              </m:r>
                            </m:num>
                            <m:den>
                              <m:sSub>
                                <m:sSubPr>
                                  <m:ctrlPr>
                                    <a:rPr lang="en-GB" sz="2800" i="1">
                                      <a:solidFill>
                                        <a:schemeClr val="accent1">
                                          <a:lumMod val="50000"/>
                                        </a:schemeClr>
                                      </a:solidFill>
                                      <a:effectLst/>
                                      <a:latin typeface="Cambria Math" panose="02040503050406030204" pitchFamily="18" charset="0"/>
                                    </a:rPr>
                                  </m:ctrlPr>
                                </m:sSubPr>
                                <m:e>
                                  <m:r>
                                    <a:rPr lang="en-US" sz="2800" b="1" i="1">
                                      <a:solidFill>
                                        <a:schemeClr val="accent1">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800" b="1" i="1">
                                      <a:solidFill>
                                        <a:schemeClr val="accent1">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𝒒</m:t>
                                  </m:r>
                                </m:sub>
                              </m:sSub>
                            </m:den>
                          </m:f>
                        </m:e>
                      </m:d>
                    </m:oMath>
                  </m:oMathPara>
                </a14:m>
                <a:endParaRPr lang="en-GB" sz="2800" dirty="0">
                  <a:effectLst/>
                  <a:latin typeface="Times New Roman" panose="02020603050405020304" pitchFamily="18" charset="0"/>
                  <a:ea typeface="Times New Roman" panose="02020603050405020304" pitchFamily="18" charset="0"/>
                </a:endParaRPr>
              </a:p>
              <a:p>
                <a14:m>
                  <m:oMath xmlns:m="http://schemas.openxmlformats.org/officeDocument/2006/math">
                    <m:r>
                      <a:rPr lang="en-US" sz="3600" i="1">
                        <a:effectLst/>
                        <a:latin typeface="Cambria Math" panose="02040503050406030204" pitchFamily="18" charset="0"/>
                        <a:ea typeface="Times New Roman" panose="02020603050405020304" pitchFamily="18" charset="0"/>
                        <a:cs typeface="Times New Roman" panose="02020603050405020304" pitchFamily="18" charset="0"/>
                      </a:rPr>
                      <m:t>𝑁𝑂𝐵</m:t>
                    </m:r>
                  </m:oMath>
                </a14:m>
                <a:r>
                  <a:rPr lang="en-US" sz="3600" dirty="0">
                    <a:effectLst/>
                    <a:latin typeface="Times New Roman" panose="02020603050405020304" pitchFamily="18" charset="0"/>
                    <a:ea typeface="Times New Roman" panose="02020603050405020304" pitchFamily="18" charset="0"/>
                  </a:rPr>
                  <a:t> is the actual number of bits in the ADC, </a:t>
                </a:r>
              </a:p>
              <a:p>
                <a:r>
                  <a:rPr lang="en-US" sz="3600" dirty="0">
                    <a:effectLst/>
                    <a:latin typeface="Times New Roman" panose="02020603050405020304" pitchFamily="18" charset="0"/>
                    <a:ea typeface="Times New Roman" panose="02020603050405020304" pitchFamily="18" charset="0"/>
                  </a:rPr>
                  <a:t>NAD is the rms of the total noise plus distortion, </a:t>
                </a:r>
              </a:p>
              <a:p>
                <a:r>
                  <a:rPr lang="en-US" sz="3600" dirty="0">
                    <a:effectLst/>
                    <a:latin typeface="Times New Roman" panose="02020603050405020304" pitchFamily="18" charset="0"/>
                    <a:ea typeface="Times New Roman" panose="02020603050405020304" pitchFamily="18" charset="0"/>
                  </a:rPr>
                  <a:t>and </a:t>
                </a:r>
                <a14:m>
                  <m:oMath xmlns:m="http://schemas.openxmlformats.org/officeDocument/2006/math">
                    <m:sSub>
                      <m:sSubPr>
                        <m:ctrlPr>
                          <a:rPr lang="en-GB" sz="3600" i="1">
                            <a:effectLst/>
                            <a:latin typeface="Cambria Math" panose="02040503050406030204" pitchFamily="18" charset="0"/>
                          </a:rPr>
                        </m:ctrlPr>
                      </m:sSubPr>
                      <m:e>
                        <m:r>
                          <a:rPr lang="en-US" sz="3600" i="1">
                            <a:effectLst/>
                            <a:latin typeface="Cambria Math" panose="02040503050406030204" pitchFamily="18" charset="0"/>
                            <a:ea typeface="Times New Roman" panose="02020603050405020304" pitchFamily="18" charset="0"/>
                            <a:cs typeface="Times New Roman" panose="02020603050405020304" pitchFamily="18" charset="0"/>
                          </a:rPr>
                          <m:t>𝜎</m:t>
                        </m:r>
                      </m:e>
                      <m:sub>
                        <m:r>
                          <a:rPr lang="en-US" sz="3600" i="1">
                            <a:effectLst/>
                            <a:latin typeface="Cambria Math" panose="02040503050406030204" pitchFamily="18" charset="0"/>
                            <a:ea typeface="Times New Roman" panose="02020603050405020304" pitchFamily="18" charset="0"/>
                            <a:cs typeface="Times New Roman" panose="02020603050405020304" pitchFamily="18" charset="0"/>
                          </a:rPr>
                          <m:t>𝑞</m:t>
                        </m:r>
                      </m:sub>
                    </m:sSub>
                  </m:oMath>
                </a14:m>
                <a:r>
                  <a:rPr lang="en-US" sz="3600" dirty="0">
                    <a:effectLst/>
                    <a:latin typeface="Times New Roman" panose="02020603050405020304" pitchFamily="18" charset="0"/>
                    <a:ea typeface="Times New Roman" panose="02020603050405020304" pitchFamily="18" charset="0"/>
                  </a:rPr>
                  <a:t> is the rms of the ideal quantization error (</a:t>
                </a:r>
                <a14:m>
                  <m:oMath xmlns:m="http://schemas.openxmlformats.org/officeDocument/2006/math">
                    <m:f>
                      <m:fPr>
                        <m:ctrlPr>
                          <a:rPr lang="en-GB" sz="3600" i="1">
                            <a:effectLst/>
                            <a:latin typeface="Cambria Math" panose="02040503050406030204" pitchFamily="18" charset="0"/>
                          </a:rPr>
                        </m:ctrlPr>
                      </m:fPr>
                      <m:num>
                        <m:r>
                          <a:rPr lang="en-US" sz="3600" i="1">
                            <a:effectLst/>
                            <a:latin typeface="Cambria Math" panose="02040503050406030204" pitchFamily="18" charset="0"/>
                            <a:ea typeface="Times New Roman" panose="02020603050405020304" pitchFamily="18" charset="0"/>
                            <a:cs typeface="Times New Roman" panose="02020603050405020304" pitchFamily="18" charset="0"/>
                          </a:rPr>
                          <m:t>𝑞</m:t>
                        </m:r>
                      </m:num>
                      <m:den>
                        <m:rad>
                          <m:radPr>
                            <m:degHide m:val="on"/>
                            <m:ctrlPr>
                              <a:rPr lang="en-GB" sz="3600" i="1">
                                <a:effectLst/>
                                <a:latin typeface="Cambria Math" panose="02040503050406030204" pitchFamily="18" charset="0"/>
                              </a:rPr>
                            </m:ctrlPr>
                          </m:radPr>
                          <m:deg/>
                          <m:e>
                            <m:r>
                              <a:rPr lang="en-US" sz="3600">
                                <a:effectLst/>
                                <a:latin typeface="Cambria Math" panose="02040503050406030204" pitchFamily="18" charset="0"/>
                                <a:ea typeface="Times New Roman" panose="02020603050405020304" pitchFamily="18" charset="0"/>
                                <a:cs typeface="Times New Roman" panose="02020603050405020304" pitchFamily="18" charset="0"/>
                              </a:rPr>
                              <m:t>12</m:t>
                            </m:r>
                          </m:e>
                        </m:rad>
                      </m:den>
                    </m:f>
                    <m:r>
                      <a:rPr lang="en-US" sz="360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3600" dirty="0">
                    <a:effectLst/>
                    <a:latin typeface="Times New Roman" panose="02020603050405020304" pitchFamily="18" charset="0"/>
                    <a:ea typeface="Times New Roman" panose="02020603050405020304" pitchFamily="18" charset="0"/>
                  </a:rPr>
                  <a:t>for a quantization step </a:t>
                </a:r>
                <a14:m>
                  <m:oMath xmlns:m="http://schemas.openxmlformats.org/officeDocument/2006/math">
                    <m:r>
                      <a:rPr lang="en-US" sz="3600" i="1">
                        <a:effectLst/>
                        <a:latin typeface="Cambria Math" panose="02040503050406030204" pitchFamily="18" charset="0"/>
                        <a:ea typeface="Times New Roman" panose="02020603050405020304" pitchFamily="18" charset="0"/>
                        <a:cs typeface="Times New Roman" panose="02020603050405020304" pitchFamily="18" charset="0"/>
                      </a:rPr>
                      <m:t>𝑞</m:t>
                    </m:r>
                  </m:oMath>
                </a14:m>
                <a:r>
                  <a:rPr lang="en-US" sz="3600" dirty="0">
                    <a:effectLst/>
                    <a:latin typeface="Times New Roman" panose="02020603050405020304" pitchFamily="18" charset="0"/>
                    <a:ea typeface="Times New Roman" panose="02020603050405020304" pitchFamily="18" charset="0"/>
                  </a:rPr>
                  <a:t>)</a:t>
                </a:r>
                <a:br>
                  <a:rPr lang="en-GB" sz="3600" dirty="0">
                    <a:solidFill>
                      <a:srgbClr val="00688A"/>
                    </a:solidFill>
                  </a:rPr>
                </a:br>
                <a:endParaRPr lang="en-GB" sz="3600" dirty="0"/>
              </a:p>
            </p:txBody>
          </p:sp>
        </mc:Choice>
        <mc:Fallback>
          <p:sp>
            <p:nvSpPr>
              <p:cNvPr id="9" name="Title 1">
                <a:extLst>
                  <a:ext uri="{FF2B5EF4-FFF2-40B4-BE49-F238E27FC236}">
                    <a16:creationId xmlns:a16="http://schemas.microsoft.com/office/drawing/2014/main" id="{C4C15280-6F59-4EF3-969C-11797A7A12AA}"/>
                  </a:ext>
                </a:extLst>
              </p:cNvPr>
              <p:cNvSpPr txBox="1">
                <a:spLocks noRot="1" noChangeAspect="1" noMove="1" noResize="1" noEditPoints="1" noAdjustHandles="1" noChangeArrowheads="1" noChangeShapeType="1" noTextEdit="1"/>
              </p:cNvSpPr>
              <p:nvPr/>
            </p:nvSpPr>
            <p:spPr>
              <a:xfrm>
                <a:off x="545122" y="3867150"/>
                <a:ext cx="6324600" cy="8936036"/>
              </a:xfrm>
              <a:prstGeom prst="rect">
                <a:avLst/>
              </a:prstGeom>
              <a:blipFill>
                <a:blip r:embed="rId2"/>
                <a:stretch>
                  <a:fillRect l="-3565" t="-1637"/>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GB">
                    <a:noFill/>
                  </a:rPr>
                  <a:t> </a:t>
                </a:r>
              </a:p>
            </p:txBody>
          </p:sp>
        </mc:Fallback>
      </mc:AlternateContent>
    </p:spTree>
    <p:extLst>
      <p:ext uri="{BB962C8B-B14F-4D97-AF65-F5344CB8AC3E}">
        <p14:creationId xmlns:p14="http://schemas.microsoft.com/office/powerpoint/2010/main" val="210388133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FCE72-D04C-41E3-9EAF-2233CAA92E66}"/>
              </a:ext>
            </a:extLst>
          </p:cNvPr>
          <p:cNvSpPr>
            <a:spLocks noGrp="1"/>
          </p:cNvSpPr>
          <p:nvPr>
            <p:ph type="title"/>
          </p:nvPr>
        </p:nvSpPr>
        <p:spPr/>
        <p:txBody>
          <a:bodyPr/>
          <a:lstStyle/>
          <a:p>
            <a:r>
              <a:rPr lang="en-GB" dirty="0"/>
              <a:t>Frequency Response </a:t>
            </a:r>
            <a:br>
              <a:rPr lang="en-GB" sz="6000" b="1" dirty="0">
                <a:solidFill>
                  <a:srgbClr val="00688A"/>
                </a:solidFill>
              </a:rPr>
            </a:br>
            <a:endParaRPr lang="en-GB" dirty="0"/>
          </a:p>
        </p:txBody>
      </p:sp>
      <p:sp>
        <p:nvSpPr>
          <p:cNvPr id="3" name="Text Placeholder 2">
            <a:extLst>
              <a:ext uri="{FF2B5EF4-FFF2-40B4-BE49-F238E27FC236}">
                <a16:creationId xmlns:a16="http://schemas.microsoft.com/office/drawing/2014/main" id="{E508DAED-542A-4995-AB90-50CD7E399BE6}"/>
              </a:ext>
            </a:extLst>
          </p:cNvPr>
          <p:cNvSpPr>
            <a:spLocks noGrp="1"/>
          </p:cNvSpPr>
          <p:nvPr>
            <p:ph type="body" idx="1"/>
          </p:nvPr>
        </p:nvSpPr>
        <p:spPr/>
        <p:txBody>
          <a:bodyPr/>
          <a:lstStyle/>
          <a:p>
            <a:pPr marL="0" indent="0">
              <a:buNone/>
            </a:pPr>
            <a:r>
              <a:rPr lang="en-GB" sz="5400" dirty="0"/>
              <a:t>Dish (SPF and SPFRx) frequency response flatness requirements:</a:t>
            </a:r>
          </a:p>
          <a:p>
            <a:pPr marL="0" indent="0">
              <a:buNone/>
            </a:pPr>
            <a:r>
              <a:rPr lang="en-GB" sz="3600" dirty="0"/>
              <a:t>		 </a:t>
            </a:r>
            <a:r>
              <a:rPr lang="en-GB" sz="4000" dirty="0">
                <a:solidFill>
                  <a:schemeClr val="accent1">
                    <a:lumMod val="50000"/>
                  </a:schemeClr>
                </a:solidFill>
              </a:rPr>
              <a:t>&lt;6.5 dB p-p for bands B1-B4, and &lt; 4 dB p-p for bands 5a &amp; 5b</a:t>
            </a:r>
          </a:p>
          <a:p>
            <a:pPr marL="0" indent="0">
              <a:buNone/>
            </a:pPr>
            <a:endParaRPr lang="en-GB" sz="3600" dirty="0"/>
          </a:p>
          <a:p>
            <a:pPr marL="0" indent="0">
              <a:buNone/>
            </a:pPr>
            <a:r>
              <a:rPr lang="en-GB" sz="5400" dirty="0"/>
              <a:t>Analysis in the Signal Chain modelling/simulation:</a:t>
            </a:r>
          </a:p>
          <a:p>
            <a:pPr marL="0" indent="0">
              <a:buNone/>
            </a:pPr>
            <a:r>
              <a:rPr lang="en-GB" sz="3600" dirty="0"/>
              <a:t>	</a:t>
            </a:r>
            <a:r>
              <a:rPr lang="en-GB" sz="3600" dirty="0">
                <a:solidFill>
                  <a:schemeClr val="accent1">
                    <a:lumMod val="50000"/>
                  </a:schemeClr>
                </a:solidFill>
              </a:rPr>
              <a:t>The frequency </a:t>
            </a:r>
            <a:r>
              <a:rPr lang="en-GB" sz="4000" dirty="0">
                <a:solidFill>
                  <a:schemeClr val="accent1">
                    <a:lumMod val="50000"/>
                  </a:schemeClr>
                </a:solidFill>
              </a:rPr>
              <a:t>response of the combined transfer functions (Dish + CSP) gives the 	passband flatness and out of band attenuation required (e.g. for zoom windows 	imaging, </a:t>
            </a:r>
            <a:r>
              <a:rPr lang="en-GB" sz="4000" b="1" dirty="0">
                <a:solidFill>
                  <a:schemeClr val="accent1">
                    <a:lumMod val="50000"/>
                  </a:schemeClr>
                </a:solidFill>
              </a:rPr>
              <a:t>±0.05 dB flatness </a:t>
            </a:r>
            <a:r>
              <a:rPr lang="en-GB" sz="4000" dirty="0">
                <a:solidFill>
                  <a:schemeClr val="accent1">
                    <a:lumMod val="50000"/>
                  </a:schemeClr>
                </a:solidFill>
              </a:rPr>
              <a:t>and </a:t>
            </a:r>
            <a:r>
              <a:rPr lang="en-GB" sz="4000" b="1" dirty="0">
                <a:solidFill>
                  <a:schemeClr val="accent1">
                    <a:lumMod val="50000"/>
                  </a:schemeClr>
                </a:solidFill>
              </a:rPr>
              <a:t>-60dB out of band attenuation</a:t>
            </a:r>
            <a:r>
              <a:rPr lang="en-GB" sz="4000" dirty="0">
                <a:solidFill>
                  <a:schemeClr val="accent1">
                    <a:lumMod val="50000"/>
                  </a:schemeClr>
                </a:solidFill>
              </a:rPr>
              <a:t>).</a:t>
            </a:r>
            <a:endParaRPr lang="en-GB" sz="4000" dirty="0">
              <a:solidFill>
                <a:schemeClr val="accent1">
                  <a:lumMod val="50000"/>
                </a:schemeClr>
              </a:solidFill>
              <a:latin typeface="Arial"/>
              <a:cs typeface="Arial"/>
            </a:endParaRPr>
          </a:p>
          <a:p>
            <a:pPr marL="508000" indent="0">
              <a:buNone/>
            </a:pPr>
            <a:endParaRPr lang="en-GB" dirty="0"/>
          </a:p>
        </p:txBody>
      </p:sp>
      <p:sp>
        <p:nvSpPr>
          <p:cNvPr id="4" name="Slide Number Placeholder 3">
            <a:extLst>
              <a:ext uri="{FF2B5EF4-FFF2-40B4-BE49-F238E27FC236}">
                <a16:creationId xmlns:a16="http://schemas.microsoft.com/office/drawing/2014/main" id="{E04EBA44-D78A-417B-B2D6-664E24970301}"/>
              </a:ext>
            </a:extLst>
          </p:cNvPr>
          <p:cNvSpPr>
            <a:spLocks noGrp="1"/>
          </p:cNvSpPr>
          <p:nvPr>
            <p:ph type="sldNum" sz="quarter" idx="10"/>
          </p:nvPr>
        </p:nvSpPr>
        <p:spPr/>
        <p:txBody>
          <a:bodyPr/>
          <a:lstStyle/>
          <a:p>
            <a:fld id="{86CB4B4D-7CA3-9044-876B-883B54F8677D}" type="slidenum">
              <a:rPr lang="en-GB" smtClean="0"/>
              <a:pPr/>
              <a:t>13</a:t>
            </a:fld>
            <a:endParaRPr lang="en-GB" dirty="0"/>
          </a:p>
        </p:txBody>
      </p:sp>
    </p:spTree>
    <p:extLst>
      <p:ext uri="{BB962C8B-B14F-4D97-AF65-F5344CB8AC3E}">
        <p14:creationId xmlns:p14="http://schemas.microsoft.com/office/powerpoint/2010/main" val="265996634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FCE72-D04C-41E3-9EAF-2233CAA92E66}"/>
              </a:ext>
            </a:extLst>
          </p:cNvPr>
          <p:cNvSpPr>
            <a:spLocks noGrp="1"/>
          </p:cNvSpPr>
          <p:nvPr>
            <p:ph type="title"/>
          </p:nvPr>
        </p:nvSpPr>
        <p:spPr/>
        <p:txBody>
          <a:bodyPr/>
          <a:lstStyle/>
          <a:p>
            <a:r>
              <a:rPr lang="en-GB" dirty="0"/>
              <a:t>Gain variation in frequency- flatness</a:t>
            </a:r>
            <a:br>
              <a:rPr lang="en-GB" sz="6000" b="1" dirty="0">
                <a:solidFill>
                  <a:srgbClr val="00688A"/>
                </a:solidFill>
              </a:rPr>
            </a:br>
            <a:endParaRPr lang="en-GB" dirty="0"/>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E508DAED-542A-4995-AB90-50CD7E399BE6}"/>
                  </a:ext>
                </a:extLst>
              </p:cNvPr>
              <p:cNvSpPr>
                <a:spLocks noGrp="1"/>
              </p:cNvSpPr>
              <p:nvPr>
                <p:ph type="body" idx="1"/>
              </p:nvPr>
            </p:nvSpPr>
            <p:spPr>
              <a:xfrm>
                <a:off x="591611" y="1359199"/>
                <a:ext cx="22860552" cy="11709654"/>
              </a:xfrm>
            </p:spPr>
            <p:txBody>
              <a:bodyPr/>
              <a:lstStyle/>
              <a:p>
                <a:pPr marL="508000" indent="0" algn="just">
                  <a:spcAft>
                    <a:spcPts val="600"/>
                  </a:spcAft>
                  <a:buNone/>
                </a:pPr>
                <a:r>
                  <a:rPr lang="en-US" sz="4000" dirty="0">
                    <a:effectLst/>
                    <a:latin typeface="Times New Roman" panose="02020603050405020304" pitchFamily="18" charset="0"/>
                    <a:ea typeface="Times New Roman" panose="02020603050405020304" pitchFamily="18" charset="0"/>
                  </a:rPr>
                  <a:t>The SNR of the system for one baseline (at the output of the correlator) for one correlation period </a:t>
                </a:r>
                <a14:m>
                  <m:oMath xmlns:m="http://schemas.openxmlformats.org/officeDocument/2006/math">
                    <m:sSub>
                      <m:sSubPr>
                        <m:ctrlPr>
                          <a:rPr lang="en-GB" sz="4000" i="1" smtClean="0">
                            <a:effectLst/>
                            <a:latin typeface="Cambria Math" panose="02040503050406030204" pitchFamily="18" charset="0"/>
                            <a:ea typeface="Times New Roman" panose="02020603050405020304" pitchFamily="18" charset="0"/>
                          </a:rPr>
                        </m:ctrlPr>
                      </m:sSubPr>
                      <m:e>
                        <m:r>
                          <a:rPr lang="en-US" sz="4000" i="1">
                            <a:effectLst/>
                            <a:latin typeface="Cambria Math" panose="02040503050406030204" pitchFamily="18" charset="0"/>
                            <a:ea typeface="Times New Roman" panose="02020603050405020304" pitchFamily="18" charset="0"/>
                          </a:rPr>
                          <m:t>𝜏</m:t>
                        </m:r>
                      </m:e>
                      <m:sub>
                        <m:r>
                          <a:rPr lang="en-US" sz="4000" i="1">
                            <a:effectLst/>
                            <a:latin typeface="Cambria Math" panose="02040503050406030204" pitchFamily="18" charset="0"/>
                            <a:ea typeface="Times New Roman" panose="02020603050405020304" pitchFamily="18" charset="0"/>
                          </a:rPr>
                          <m:t>𝑎</m:t>
                        </m:r>
                      </m:sub>
                    </m:sSub>
                  </m:oMath>
                </a14:m>
                <a:r>
                  <a:rPr lang="en-GB" sz="4000" dirty="0">
                    <a:latin typeface="Times New Roman" panose="02020603050405020304" pitchFamily="18" charset="0"/>
                    <a:ea typeface="Times New Roman" panose="02020603050405020304" pitchFamily="18" charset="0"/>
                  </a:rPr>
                  <a:t> and bandwidth </a:t>
                </a:r>
                <a14:m>
                  <m:oMath xmlns:m="http://schemas.openxmlformats.org/officeDocument/2006/math">
                    <m:r>
                      <a:rPr lang="en-US" sz="4000">
                        <a:latin typeface="Cambria Math" panose="02040503050406030204" pitchFamily="18" charset="0"/>
                        <a:ea typeface="Times New Roman" panose="02020603050405020304" pitchFamily="18" charset="0"/>
                      </a:rPr>
                      <m:t>∆</m:t>
                    </m:r>
                    <m:r>
                      <a:rPr lang="en-US" sz="4000" i="1">
                        <a:latin typeface="Cambria Math" panose="02040503050406030204" pitchFamily="18" charset="0"/>
                        <a:ea typeface="Times New Roman" panose="02020603050405020304" pitchFamily="18" charset="0"/>
                      </a:rPr>
                      <m:t>𝑓</m:t>
                    </m:r>
                  </m:oMath>
                </a14:m>
                <a:r>
                  <a:rPr lang="en-GB" sz="4000" dirty="0">
                    <a:latin typeface="Times New Roman" panose="02020603050405020304" pitchFamily="18" charset="0"/>
                    <a:ea typeface="Times New Roman" panose="02020603050405020304" pitchFamily="18" charset="0"/>
                  </a:rPr>
                  <a:t>: </a:t>
                </a:r>
              </a:p>
              <a:p>
                <a:pPr marL="508000" indent="0" algn="just">
                  <a:spcAft>
                    <a:spcPts val="600"/>
                  </a:spcAft>
                  <a:buNone/>
                </a:pPr>
                <a:r>
                  <a:rPr lang="en-US" sz="40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4000" i="1" smtClean="0">
                        <a:solidFill>
                          <a:schemeClr val="accent1">
                            <a:lumMod val="50000"/>
                          </a:schemeClr>
                        </a:solidFill>
                        <a:effectLst/>
                        <a:latin typeface="Cambria Math" panose="02040503050406030204" pitchFamily="18" charset="0"/>
                        <a:ea typeface="Times New Roman" panose="02020603050405020304" pitchFamily="18" charset="0"/>
                      </a:rPr>
                      <m:t>𝑆𝑁𝑅</m:t>
                    </m:r>
                    <m:r>
                      <a:rPr lang="en-US" sz="4000">
                        <a:solidFill>
                          <a:schemeClr val="accent1">
                            <a:lumMod val="50000"/>
                          </a:schemeClr>
                        </a:solidFill>
                        <a:effectLst/>
                        <a:latin typeface="Cambria Math" panose="02040503050406030204" pitchFamily="18" charset="0"/>
                        <a:ea typeface="Times New Roman" panose="02020603050405020304" pitchFamily="18" charset="0"/>
                      </a:rPr>
                      <m:t>=</m:t>
                    </m:r>
                    <m:sSub>
                      <m:sSubPr>
                        <m:ctrlPr>
                          <a:rPr lang="en-GB" sz="4000" i="1">
                            <a:solidFill>
                              <a:schemeClr val="accent1">
                                <a:lumMod val="50000"/>
                              </a:schemeClr>
                            </a:solidFill>
                            <a:effectLst/>
                            <a:latin typeface="Cambria Math" panose="02040503050406030204" pitchFamily="18" charset="0"/>
                            <a:ea typeface="Times New Roman" panose="02020603050405020304" pitchFamily="18" charset="0"/>
                          </a:rPr>
                        </m:ctrlPr>
                      </m:sSubPr>
                      <m:e>
                        <m:r>
                          <a:rPr lang="en-US" sz="4000" i="1">
                            <a:solidFill>
                              <a:schemeClr val="accent1">
                                <a:lumMod val="50000"/>
                              </a:schemeClr>
                            </a:solidFill>
                            <a:effectLst/>
                            <a:latin typeface="Cambria Math" panose="02040503050406030204" pitchFamily="18" charset="0"/>
                            <a:ea typeface="Times New Roman" panose="02020603050405020304" pitchFamily="18" charset="0"/>
                          </a:rPr>
                          <m:t>𝜂</m:t>
                        </m:r>
                      </m:e>
                      <m:sub>
                        <m:r>
                          <a:rPr lang="en-GB" sz="4000" b="0" i="1" smtClean="0">
                            <a:solidFill>
                              <a:schemeClr val="accent1">
                                <a:lumMod val="50000"/>
                              </a:schemeClr>
                            </a:solidFill>
                            <a:effectLst/>
                            <a:latin typeface="Cambria Math" panose="02040503050406030204" pitchFamily="18" charset="0"/>
                            <a:ea typeface="Times New Roman" panose="02020603050405020304" pitchFamily="18" charset="0"/>
                          </a:rPr>
                          <m:t>𝑄</m:t>
                        </m:r>
                      </m:sub>
                    </m:sSub>
                    <m:f>
                      <m:fPr>
                        <m:ctrlPr>
                          <a:rPr lang="en-GB" sz="4000" i="1">
                            <a:solidFill>
                              <a:schemeClr val="accent1">
                                <a:lumMod val="50000"/>
                              </a:schemeClr>
                            </a:solidFill>
                            <a:effectLst/>
                            <a:latin typeface="Cambria Math" panose="02040503050406030204" pitchFamily="18" charset="0"/>
                            <a:ea typeface="Times New Roman" panose="02020603050405020304" pitchFamily="18" charset="0"/>
                          </a:rPr>
                        </m:ctrlPr>
                      </m:fPr>
                      <m:num>
                        <m:sSub>
                          <m:sSubPr>
                            <m:ctrlPr>
                              <a:rPr lang="en-GB" sz="4000" i="1">
                                <a:solidFill>
                                  <a:schemeClr val="accent1">
                                    <a:lumMod val="50000"/>
                                  </a:schemeClr>
                                </a:solidFill>
                                <a:effectLst/>
                                <a:latin typeface="Cambria Math" panose="02040503050406030204" pitchFamily="18" charset="0"/>
                                <a:ea typeface="Times New Roman" panose="02020603050405020304" pitchFamily="18" charset="0"/>
                              </a:rPr>
                            </m:ctrlPr>
                          </m:sSubPr>
                          <m:e>
                            <m:r>
                              <a:rPr lang="en-US" sz="4000" i="1">
                                <a:solidFill>
                                  <a:schemeClr val="accent1">
                                    <a:lumMod val="50000"/>
                                  </a:schemeClr>
                                </a:solidFill>
                                <a:effectLst/>
                                <a:latin typeface="Cambria Math" panose="02040503050406030204" pitchFamily="18" charset="0"/>
                                <a:ea typeface="Times New Roman" panose="02020603050405020304" pitchFamily="18" charset="0"/>
                              </a:rPr>
                              <m:t>𝑇</m:t>
                            </m:r>
                          </m:e>
                          <m:sub>
                            <m:r>
                              <a:rPr lang="en-US" sz="4000" i="1">
                                <a:solidFill>
                                  <a:schemeClr val="accent1">
                                    <a:lumMod val="50000"/>
                                  </a:schemeClr>
                                </a:solidFill>
                                <a:effectLst/>
                                <a:latin typeface="Cambria Math" panose="02040503050406030204" pitchFamily="18" charset="0"/>
                                <a:ea typeface="Times New Roman" panose="02020603050405020304" pitchFamily="18" charset="0"/>
                              </a:rPr>
                              <m:t>𝐴</m:t>
                            </m:r>
                          </m:sub>
                        </m:sSub>
                      </m:num>
                      <m:den>
                        <m:sSub>
                          <m:sSubPr>
                            <m:ctrlPr>
                              <a:rPr lang="en-GB" sz="4000" i="1">
                                <a:solidFill>
                                  <a:schemeClr val="accent1">
                                    <a:lumMod val="50000"/>
                                  </a:schemeClr>
                                </a:solidFill>
                                <a:effectLst/>
                                <a:latin typeface="Cambria Math" panose="02040503050406030204" pitchFamily="18" charset="0"/>
                                <a:ea typeface="Times New Roman" panose="02020603050405020304" pitchFamily="18" charset="0"/>
                              </a:rPr>
                            </m:ctrlPr>
                          </m:sSubPr>
                          <m:e>
                            <m:r>
                              <a:rPr lang="en-US" sz="4000" i="1">
                                <a:solidFill>
                                  <a:schemeClr val="accent1">
                                    <a:lumMod val="50000"/>
                                  </a:schemeClr>
                                </a:solidFill>
                                <a:effectLst/>
                                <a:latin typeface="Cambria Math" panose="02040503050406030204" pitchFamily="18" charset="0"/>
                                <a:ea typeface="Times New Roman" panose="02020603050405020304" pitchFamily="18" charset="0"/>
                              </a:rPr>
                              <m:t>𝑇</m:t>
                            </m:r>
                          </m:e>
                          <m:sub>
                            <m:r>
                              <a:rPr lang="en-US" sz="4000" i="1">
                                <a:solidFill>
                                  <a:schemeClr val="accent1">
                                    <a:lumMod val="50000"/>
                                  </a:schemeClr>
                                </a:solidFill>
                                <a:effectLst/>
                                <a:latin typeface="Cambria Math" panose="02040503050406030204" pitchFamily="18" charset="0"/>
                                <a:ea typeface="Times New Roman" panose="02020603050405020304" pitchFamily="18" charset="0"/>
                              </a:rPr>
                              <m:t>𝑠𝑦𝑠</m:t>
                            </m:r>
                          </m:sub>
                        </m:sSub>
                      </m:den>
                    </m:f>
                    <m:rad>
                      <m:radPr>
                        <m:degHide m:val="on"/>
                        <m:ctrlPr>
                          <a:rPr lang="en-GB" sz="4000" i="1">
                            <a:solidFill>
                              <a:schemeClr val="accent1">
                                <a:lumMod val="50000"/>
                              </a:schemeClr>
                            </a:solidFill>
                            <a:effectLst/>
                            <a:latin typeface="Cambria Math" panose="02040503050406030204" pitchFamily="18" charset="0"/>
                            <a:ea typeface="Times New Roman" panose="02020603050405020304" pitchFamily="18" charset="0"/>
                          </a:rPr>
                        </m:ctrlPr>
                      </m:radPr>
                      <m:deg/>
                      <m:e>
                        <m:r>
                          <a:rPr lang="en-US" sz="4000">
                            <a:solidFill>
                              <a:schemeClr val="accent1">
                                <a:lumMod val="50000"/>
                              </a:schemeClr>
                            </a:solidFill>
                            <a:effectLst/>
                            <a:latin typeface="Cambria Math" panose="02040503050406030204" pitchFamily="18" charset="0"/>
                            <a:ea typeface="Times New Roman" panose="02020603050405020304" pitchFamily="18" charset="0"/>
                          </a:rPr>
                          <m:t>2∆</m:t>
                        </m:r>
                        <m:r>
                          <a:rPr lang="en-US" sz="4000" i="1">
                            <a:solidFill>
                              <a:schemeClr val="accent1">
                                <a:lumMod val="50000"/>
                              </a:schemeClr>
                            </a:solidFill>
                            <a:effectLst/>
                            <a:latin typeface="Cambria Math" panose="02040503050406030204" pitchFamily="18" charset="0"/>
                            <a:ea typeface="Times New Roman" panose="02020603050405020304" pitchFamily="18" charset="0"/>
                          </a:rPr>
                          <m:t>𝑓</m:t>
                        </m:r>
                        <m:sSub>
                          <m:sSubPr>
                            <m:ctrlPr>
                              <a:rPr lang="en-GB" sz="4000" i="1">
                                <a:solidFill>
                                  <a:schemeClr val="accent1">
                                    <a:lumMod val="50000"/>
                                  </a:schemeClr>
                                </a:solidFill>
                                <a:effectLst/>
                                <a:latin typeface="Cambria Math" panose="02040503050406030204" pitchFamily="18" charset="0"/>
                                <a:ea typeface="Times New Roman" panose="02020603050405020304" pitchFamily="18" charset="0"/>
                              </a:rPr>
                            </m:ctrlPr>
                          </m:sSubPr>
                          <m:e>
                            <m:r>
                              <a:rPr lang="en-US" sz="4000" i="1">
                                <a:solidFill>
                                  <a:schemeClr val="accent1">
                                    <a:lumMod val="50000"/>
                                  </a:schemeClr>
                                </a:solidFill>
                                <a:effectLst/>
                                <a:latin typeface="Cambria Math" panose="02040503050406030204" pitchFamily="18" charset="0"/>
                                <a:ea typeface="Times New Roman" panose="02020603050405020304" pitchFamily="18" charset="0"/>
                              </a:rPr>
                              <m:t>𝜏</m:t>
                            </m:r>
                          </m:e>
                          <m:sub>
                            <m:r>
                              <a:rPr lang="en-US" sz="4000" i="1">
                                <a:solidFill>
                                  <a:schemeClr val="accent1">
                                    <a:lumMod val="50000"/>
                                  </a:schemeClr>
                                </a:solidFill>
                                <a:effectLst/>
                                <a:latin typeface="Cambria Math" panose="02040503050406030204" pitchFamily="18" charset="0"/>
                                <a:ea typeface="Times New Roman" panose="02020603050405020304" pitchFamily="18" charset="0"/>
                              </a:rPr>
                              <m:t>𝑎</m:t>
                            </m:r>
                          </m:sub>
                        </m:sSub>
                      </m:e>
                    </m:rad>
                    <m:f>
                      <m:fPr>
                        <m:ctrlPr>
                          <a:rPr lang="en-GB" sz="4000" i="1">
                            <a:solidFill>
                              <a:schemeClr val="accent1">
                                <a:lumMod val="50000"/>
                              </a:schemeClr>
                            </a:solidFill>
                            <a:effectLst/>
                            <a:latin typeface="Cambria Math" panose="02040503050406030204" pitchFamily="18" charset="0"/>
                            <a:ea typeface="Times New Roman" panose="02020603050405020304" pitchFamily="18" charset="0"/>
                          </a:rPr>
                        </m:ctrlPr>
                      </m:fPr>
                      <m:num>
                        <m:d>
                          <m:dPr>
                            <m:begChr m:val="|"/>
                            <m:endChr m:val="|"/>
                            <m:ctrlPr>
                              <a:rPr lang="en-GB" sz="4000" i="1">
                                <a:solidFill>
                                  <a:schemeClr val="accent1">
                                    <a:lumMod val="50000"/>
                                  </a:schemeClr>
                                </a:solidFill>
                                <a:effectLst/>
                                <a:latin typeface="Cambria Math" panose="02040503050406030204" pitchFamily="18" charset="0"/>
                                <a:ea typeface="Times New Roman" panose="02020603050405020304" pitchFamily="18" charset="0"/>
                              </a:rPr>
                            </m:ctrlPr>
                          </m:dPr>
                          <m:e>
                            <m:nary>
                              <m:naryPr>
                                <m:limLoc m:val="subSup"/>
                                <m:ctrlPr>
                                  <a:rPr lang="en-GB" sz="4000" i="1">
                                    <a:solidFill>
                                      <a:schemeClr val="accent1">
                                        <a:lumMod val="50000"/>
                                      </a:schemeClr>
                                    </a:solidFill>
                                    <a:effectLst/>
                                    <a:latin typeface="Cambria Math" panose="02040503050406030204" pitchFamily="18" charset="0"/>
                                    <a:ea typeface="Times New Roman" panose="02020603050405020304" pitchFamily="18" charset="0"/>
                                  </a:rPr>
                                </m:ctrlPr>
                              </m:naryPr>
                              <m:sub>
                                <m:r>
                                  <a:rPr lang="en-US" sz="4000" i="1">
                                    <a:solidFill>
                                      <a:schemeClr val="accent1">
                                        <a:lumMod val="50000"/>
                                      </a:schemeClr>
                                    </a:solidFill>
                                    <a:effectLst/>
                                    <a:latin typeface="Cambria Math" panose="02040503050406030204" pitchFamily="18" charset="0"/>
                                    <a:ea typeface="Times New Roman" panose="02020603050405020304" pitchFamily="18" charset="0"/>
                                  </a:rPr>
                                  <m:t>−</m:t>
                                </m:r>
                                <m:r>
                                  <a:rPr lang="en-US" sz="4000">
                                    <a:solidFill>
                                      <a:schemeClr val="accent1">
                                        <a:lumMod val="50000"/>
                                      </a:schemeClr>
                                    </a:solidFill>
                                    <a:effectLst/>
                                    <a:latin typeface="Cambria Math" panose="02040503050406030204" pitchFamily="18" charset="0"/>
                                    <a:ea typeface="Times New Roman" panose="02020603050405020304" pitchFamily="18" charset="0"/>
                                  </a:rPr>
                                  <m:t>∞</m:t>
                                </m:r>
                              </m:sub>
                              <m:sup>
                                <m:r>
                                  <a:rPr lang="en-US" sz="4000">
                                    <a:solidFill>
                                      <a:schemeClr val="accent1">
                                        <a:lumMod val="50000"/>
                                      </a:schemeClr>
                                    </a:solidFill>
                                    <a:effectLst/>
                                    <a:latin typeface="Cambria Math" panose="02040503050406030204" pitchFamily="18" charset="0"/>
                                    <a:ea typeface="Times New Roman" panose="02020603050405020304" pitchFamily="18" charset="0"/>
                                  </a:rPr>
                                  <m:t>+∞</m:t>
                                </m:r>
                              </m:sup>
                              <m:e>
                                <m:sSub>
                                  <m:sSubPr>
                                    <m:ctrlPr>
                                      <a:rPr lang="en-GB" sz="4000" i="1">
                                        <a:solidFill>
                                          <a:schemeClr val="accent1">
                                            <a:lumMod val="50000"/>
                                          </a:schemeClr>
                                        </a:solidFill>
                                        <a:effectLst/>
                                        <a:latin typeface="Cambria Math" panose="02040503050406030204" pitchFamily="18" charset="0"/>
                                        <a:ea typeface="Times New Roman" panose="02020603050405020304" pitchFamily="18" charset="0"/>
                                      </a:rPr>
                                    </m:ctrlPr>
                                  </m:sSubPr>
                                  <m:e>
                                    <m:r>
                                      <a:rPr lang="en-US" sz="4000" i="1">
                                        <a:solidFill>
                                          <a:schemeClr val="accent1">
                                            <a:lumMod val="50000"/>
                                          </a:schemeClr>
                                        </a:solidFill>
                                        <a:effectLst/>
                                        <a:latin typeface="Cambria Math" panose="02040503050406030204" pitchFamily="18" charset="0"/>
                                        <a:ea typeface="Times New Roman" panose="02020603050405020304" pitchFamily="18" charset="0"/>
                                      </a:rPr>
                                      <m:t>𝐻</m:t>
                                    </m:r>
                                  </m:e>
                                  <m:sub>
                                    <m:r>
                                      <a:rPr lang="en-US" sz="4000">
                                        <a:solidFill>
                                          <a:schemeClr val="accent1">
                                            <a:lumMod val="50000"/>
                                          </a:schemeClr>
                                        </a:solidFill>
                                        <a:effectLst/>
                                        <a:latin typeface="Cambria Math" panose="02040503050406030204" pitchFamily="18" charset="0"/>
                                        <a:ea typeface="Times New Roman" panose="02020603050405020304" pitchFamily="18" charset="0"/>
                                      </a:rPr>
                                      <m:t>1</m:t>
                                    </m:r>
                                  </m:sub>
                                </m:sSub>
                                <m:r>
                                  <a:rPr lang="en-US" sz="4000">
                                    <a:solidFill>
                                      <a:schemeClr val="accent1">
                                        <a:lumMod val="50000"/>
                                      </a:schemeClr>
                                    </a:solidFill>
                                    <a:effectLst/>
                                    <a:latin typeface="Cambria Math" panose="02040503050406030204" pitchFamily="18" charset="0"/>
                                    <a:ea typeface="Times New Roman" panose="02020603050405020304" pitchFamily="18" charset="0"/>
                                  </a:rPr>
                                  <m:t>(</m:t>
                                </m:r>
                                <m:r>
                                  <a:rPr lang="en-US" sz="4000" i="1">
                                    <a:solidFill>
                                      <a:schemeClr val="accent1">
                                        <a:lumMod val="50000"/>
                                      </a:schemeClr>
                                    </a:solidFill>
                                    <a:effectLst/>
                                    <a:latin typeface="Cambria Math" panose="02040503050406030204" pitchFamily="18" charset="0"/>
                                    <a:ea typeface="Times New Roman" panose="02020603050405020304" pitchFamily="18" charset="0"/>
                                  </a:rPr>
                                  <m:t>𝑓</m:t>
                                </m:r>
                                <m:r>
                                  <a:rPr lang="en-US" sz="4000">
                                    <a:solidFill>
                                      <a:schemeClr val="accent1">
                                        <a:lumMod val="50000"/>
                                      </a:schemeClr>
                                    </a:solidFill>
                                    <a:effectLst/>
                                    <a:latin typeface="Cambria Math" panose="02040503050406030204" pitchFamily="18" charset="0"/>
                                    <a:ea typeface="Times New Roman" panose="02020603050405020304" pitchFamily="18" charset="0"/>
                                  </a:rPr>
                                  <m:t>)</m:t>
                                </m:r>
                                <m:sSup>
                                  <m:sSupPr>
                                    <m:ctrlPr>
                                      <a:rPr lang="en-GB" sz="4000" i="1">
                                        <a:solidFill>
                                          <a:schemeClr val="accent1">
                                            <a:lumMod val="50000"/>
                                          </a:schemeClr>
                                        </a:solidFill>
                                        <a:effectLst/>
                                        <a:latin typeface="Cambria Math" panose="02040503050406030204" pitchFamily="18" charset="0"/>
                                        <a:ea typeface="Times New Roman" panose="02020603050405020304" pitchFamily="18" charset="0"/>
                                      </a:rPr>
                                    </m:ctrlPr>
                                  </m:sSupPr>
                                  <m:e>
                                    <m:sSub>
                                      <m:sSubPr>
                                        <m:ctrlPr>
                                          <a:rPr lang="en-GB" sz="4000" i="1">
                                            <a:solidFill>
                                              <a:schemeClr val="accent1">
                                                <a:lumMod val="50000"/>
                                              </a:schemeClr>
                                            </a:solidFill>
                                            <a:effectLst/>
                                            <a:latin typeface="Cambria Math" panose="02040503050406030204" pitchFamily="18" charset="0"/>
                                            <a:ea typeface="Times New Roman" panose="02020603050405020304" pitchFamily="18" charset="0"/>
                                          </a:rPr>
                                        </m:ctrlPr>
                                      </m:sSubPr>
                                      <m:e>
                                        <m:r>
                                          <a:rPr lang="en-US" sz="4000" i="1">
                                            <a:solidFill>
                                              <a:schemeClr val="accent1">
                                                <a:lumMod val="50000"/>
                                              </a:schemeClr>
                                            </a:solidFill>
                                            <a:effectLst/>
                                            <a:latin typeface="Cambria Math" panose="02040503050406030204" pitchFamily="18" charset="0"/>
                                            <a:ea typeface="Times New Roman" panose="02020603050405020304" pitchFamily="18" charset="0"/>
                                          </a:rPr>
                                          <m:t>𝐻</m:t>
                                        </m:r>
                                      </m:e>
                                      <m:sub>
                                        <m:r>
                                          <a:rPr lang="en-US" sz="4000">
                                            <a:solidFill>
                                              <a:schemeClr val="accent1">
                                                <a:lumMod val="50000"/>
                                              </a:schemeClr>
                                            </a:solidFill>
                                            <a:effectLst/>
                                            <a:latin typeface="Cambria Math" panose="02040503050406030204" pitchFamily="18" charset="0"/>
                                            <a:ea typeface="Times New Roman" panose="02020603050405020304" pitchFamily="18" charset="0"/>
                                          </a:rPr>
                                          <m:t>2</m:t>
                                        </m:r>
                                      </m:sub>
                                    </m:sSub>
                                  </m:e>
                                  <m:sup>
                                    <m:r>
                                      <a:rPr lang="en-US" sz="4000" i="1">
                                        <a:solidFill>
                                          <a:schemeClr val="accent1">
                                            <a:lumMod val="50000"/>
                                          </a:schemeClr>
                                        </a:solidFill>
                                        <a:effectLst/>
                                        <a:latin typeface="Cambria Math" panose="02040503050406030204" pitchFamily="18" charset="0"/>
                                        <a:ea typeface="Times New Roman" panose="02020603050405020304" pitchFamily="18" charset="0"/>
                                      </a:rPr>
                                      <m:t>∗</m:t>
                                    </m:r>
                                  </m:sup>
                                </m:sSup>
                                <m:r>
                                  <a:rPr lang="en-US" sz="4000">
                                    <a:solidFill>
                                      <a:schemeClr val="accent1">
                                        <a:lumMod val="50000"/>
                                      </a:schemeClr>
                                    </a:solidFill>
                                    <a:effectLst/>
                                    <a:latin typeface="Cambria Math" panose="02040503050406030204" pitchFamily="18" charset="0"/>
                                    <a:ea typeface="Times New Roman" panose="02020603050405020304" pitchFamily="18" charset="0"/>
                                  </a:rPr>
                                  <m:t>(</m:t>
                                </m:r>
                                <m:r>
                                  <a:rPr lang="en-US" sz="4000" i="1">
                                    <a:solidFill>
                                      <a:schemeClr val="accent1">
                                        <a:lumMod val="50000"/>
                                      </a:schemeClr>
                                    </a:solidFill>
                                    <a:effectLst/>
                                    <a:latin typeface="Cambria Math" panose="02040503050406030204" pitchFamily="18" charset="0"/>
                                    <a:ea typeface="Times New Roman" panose="02020603050405020304" pitchFamily="18" charset="0"/>
                                  </a:rPr>
                                  <m:t>𝑓</m:t>
                                </m:r>
                                <m:r>
                                  <a:rPr lang="en-US" sz="4000">
                                    <a:solidFill>
                                      <a:schemeClr val="accent1">
                                        <a:lumMod val="50000"/>
                                      </a:schemeClr>
                                    </a:solidFill>
                                    <a:effectLst/>
                                    <a:latin typeface="Cambria Math" panose="02040503050406030204" pitchFamily="18" charset="0"/>
                                    <a:ea typeface="Times New Roman" panose="02020603050405020304" pitchFamily="18" charset="0"/>
                                  </a:rPr>
                                  <m:t>)</m:t>
                                </m:r>
                                <m:r>
                                  <a:rPr lang="en-US" sz="4000" i="1">
                                    <a:solidFill>
                                      <a:schemeClr val="accent1">
                                        <a:lumMod val="50000"/>
                                      </a:schemeClr>
                                    </a:solidFill>
                                    <a:effectLst/>
                                    <a:latin typeface="Cambria Math" panose="02040503050406030204" pitchFamily="18" charset="0"/>
                                    <a:ea typeface="Times New Roman" panose="02020603050405020304" pitchFamily="18" charset="0"/>
                                  </a:rPr>
                                  <m:t>𝑑𝑓</m:t>
                                </m:r>
                              </m:e>
                            </m:nary>
                          </m:e>
                        </m:d>
                      </m:num>
                      <m:den>
                        <m:rad>
                          <m:radPr>
                            <m:degHide m:val="on"/>
                            <m:ctrlPr>
                              <a:rPr lang="en-GB" sz="4000" i="1">
                                <a:solidFill>
                                  <a:schemeClr val="accent1">
                                    <a:lumMod val="50000"/>
                                  </a:schemeClr>
                                </a:solidFill>
                                <a:effectLst/>
                                <a:latin typeface="Cambria Math" panose="02040503050406030204" pitchFamily="18" charset="0"/>
                                <a:ea typeface="Times New Roman" panose="02020603050405020304" pitchFamily="18" charset="0"/>
                              </a:rPr>
                            </m:ctrlPr>
                          </m:radPr>
                          <m:deg/>
                          <m:e>
                            <m:r>
                              <a:rPr lang="en-US" sz="4000">
                                <a:solidFill>
                                  <a:schemeClr val="accent1">
                                    <a:lumMod val="50000"/>
                                  </a:schemeClr>
                                </a:solidFill>
                                <a:effectLst/>
                                <a:latin typeface="Cambria Math" panose="02040503050406030204" pitchFamily="18" charset="0"/>
                                <a:ea typeface="Times New Roman" panose="02020603050405020304" pitchFamily="18" charset="0"/>
                              </a:rPr>
                              <m:t>2∆</m:t>
                            </m:r>
                            <m:r>
                              <a:rPr lang="en-US" sz="4000" i="1">
                                <a:solidFill>
                                  <a:schemeClr val="accent1">
                                    <a:lumMod val="50000"/>
                                  </a:schemeClr>
                                </a:solidFill>
                                <a:effectLst/>
                                <a:latin typeface="Cambria Math" panose="02040503050406030204" pitchFamily="18" charset="0"/>
                                <a:ea typeface="Times New Roman" panose="02020603050405020304" pitchFamily="18" charset="0"/>
                              </a:rPr>
                              <m:t>𝑓</m:t>
                            </m:r>
                            <m:nary>
                              <m:naryPr>
                                <m:limLoc m:val="subSup"/>
                                <m:ctrlPr>
                                  <a:rPr lang="en-GB" sz="4000" i="1">
                                    <a:solidFill>
                                      <a:schemeClr val="accent1">
                                        <a:lumMod val="50000"/>
                                      </a:schemeClr>
                                    </a:solidFill>
                                    <a:effectLst/>
                                    <a:latin typeface="Cambria Math" panose="02040503050406030204" pitchFamily="18" charset="0"/>
                                    <a:ea typeface="Times New Roman" panose="02020603050405020304" pitchFamily="18" charset="0"/>
                                  </a:rPr>
                                </m:ctrlPr>
                              </m:naryPr>
                              <m:sub>
                                <m:r>
                                  <a:rPr lang="en-US" sz="4000" i="1">
                                    <a:solidFill>
                                      <a:schemeClr val="accent1">
                                        <a:lumMod val="50000"/>
                                      </a:schemeClr>
                                    </a:solidFill>
                                    <a:effectLst/>
                                    <a:latin typeface="Cambria Math" panose="02040503050406030204" pitchFamily="18" charset="0"/>
                                    <a:ea typeface="Times New Roman" panose="02020603050405020304" pitchFamily="18" charset="0"/>
                                  </a:rPr>
                                  <m:t>−</m:t>
                                </m:r>
                                <m:r>
                                  <a:rPr lang="en-US" sz="4000">
                                    <a:solidFill>
                                      <a:schemeClr val="accent1">
                                        <a:lumMod val="50000"/>
                                      </a:schemeClr>
                                    </a:solidFill>
                                    <a:effectLst/>
                                    <a:latin typeface="Cambria Math" panose="02040503050406030204" pitchFamily="18" charset="0"/>
                                    <a:ea typeface="Times New Roman" panose="02020603050405020304" pitchFamily="18" charset="0"/>
                                  </a:rPr>
                                  <m:t>∞</m:t>
                                </m:r>
                              </m:sub>
                              <m:sup>
                                <m:r>
                                  <a:rPr lang="en-US" sz="4000">
                                    <a:solidFill>
                                      <a:schemeClr val="accent1">
                                        <a:lumMod val="50000"/>
                                      </a:schemeClr>
                                    </a:solidFill>
                                    <a:effectLst/>
                                    <a:latin typeface="Cambria Math" panose="02040503050406030204" pitchFamily="18" charset="0"/>
                                    <a:ea typeface="Times New Roman" panose="02020603050405020304" pitchFamily="18" charset="0"/>
                                  </a:rPr>
                                  <m:t>+∞</m:t>
                                </m:r>
                              </m:sup>
                              <m:e>
                                <m:sSup>
                                  <m:sSupPr>
                                    <m:ctrlPr>
                                      <a:rPr lang="en-GB" sz="4000" i="1">
                                        <a:solidFill>
                                          <a:schemeClr val="accent1">
                                            <a:lumMod val="50000"/>
                                          </a:schemeClr>
                                        </a:solidFill>
                                        <a:effectLst/>
                                        <a:latin typeface="Cambria Math" panose="02040503050406030204" pitchFamily="18" charset="0"/>
                                        <a:ea typeface="Times New Roman" panose="02020603050405020304" pitchFamily="18" charset="0"/>
                                      </a:rPr>
                                    </m:ctrlPr>
                                  </m:sSupPr>
                                  <m:e>
                                    <m:d>
                                      <m:dPr>
                                        <m:begChr m:val="|"/>
                                        <m:endChr m:val="|"/>
                                        <m:ctrlPr>
                                          <a:rPr lang="en-GB" sz="4000" i="1">
                                            <a:solidFill>
                                              <a:schemeClr val="accent1">
                                                <a:lumMod val="50000"/>
                                              </a:schemeClr>
                                            </a:solidFill>
                                            <a:effectLst/>
                                            <a:latin typeface="Cambria Math" panose="02040503050406030204" pitchFamily="18" charset="0"/>
                                            <a:ea typeface="Times New Roman" panose="02020603050405020304" pitchFamily="18" charset="0"/>
                                          </a:rPr>
                                        </m:ctrlPr>
                                      </m:dPr>
                                      <m:e>
                                        <m:sSub>
                                          <m:sSubPr>
                                            <m:ctrlPr>
                                              <a:rPr lang="en-GB" sz="4000" i="1">
                                                <a:solidFill>
                                                  <a:schemeClr val="accent1">
                                                    <a:lumMod val="50000"/>
                                                  </a:schemeClr>
                                                </a:solidFill>
                                                <a:effectLst/>
                                                <a:latin typeface="Cambria Math" panose="02040503050406030204" pitchFamily="18" charset="0"/>
                                                <a:ea typeface="Times New Roman" panose="02020603050405020304" pitchFamily="18" charset="0"/>
                                              </a:rPr>
                                            </m:ctrlPr>
                                          </m:sSubPr>
                                          <m:e>
                                            <m:r>
                                              <a:rPr lang="en-US" sz="4000" i="1">
                                                <a:solidFill>
                                                  <a:schemeClr val="accent1">
                                                    <a:lumMod val="50000"/>
                                                  </a:schemeClr>
                                                </a:solidFill>
                                                <a:effectLst/>
                                                <a:latin typeface="Cambria Math" panose="02040503050406030204" pitchFamily="18" charset="0"/>
                                                <a:ea typeface="Times New Roman" panose="02020603050405020304" pitchFamily="18" charset="0"/>
                                              </a:rPr>
                                              <m:t>𝐻</m:t>
                                            </m:r>
                                          </m:e>
                                          <m:sub>
                                            <m:r>
                                              <a:rPr lang="en-US" sz="4000">
                                                <a:solidFill>
                                                  <a:schemeClr val="accent1">
                                                    <a:lumMod val="50000"/>
                                                  </a:schemeClr>
                                                </a:solidFill>
                                                <a:effectLst/>
                                                <a:latin typeface="Cambria Math" panose="02040503050406030204" pitchFamily="18" charset="0"/>
                                                <a:ea typeface="Times New Roman" panose="02020603050405020304" pitchFamily="18" charset="0"/>
                                              </a:rPr>
                                              <m:t>1</m:t>
                                            </m:r>
                                          </m:sub>
                                        </m:sSub>
                                        <m:r>
                                          <a:rPr lang="en-US" sz="4000">
                                            <a:solidFill>
                                              <a:schemeClr val="accent1">
                                                <a:lumMod val="50000"/>
                                              </a:schemeClr>
                                            </a:solidFill>
                                            <a:effectLst/>
                                            <a:latin typeface="Cambria Math" panose="02040503050406030204" pitchFamily="18" charset="0"/>
                                            <a:ea typeface="Times New Roman" panose="02020603050405020304" pitchFamily="18" charset="0"/>
                                          </a:rPr>
                                          <m:t>(</m:t>
                                        </m:r>
                                        <m:r>
                                          <a:rPr lang="en-US" sz="4000" i="1">
                                            <a:solidFill>
                                              <a:schemeClr val="accent1">
                                                <a:lumMod val="50000"/>
                                              </a:schemeClr>
                                            </a:solidFill>
                                            <a:effectLst/>
                                            <a:latin typeface="Cambria Math" panose="02040503050406030204" pitchFamily="18" charset="0"/>
                                            <a:ea typeface="Times New Roman" panose="02020603050405020304" pitchFamily="18" charset="0"/>
                                          </a:rPr>
                                          <m:t>𝑓</m:t>
                                        </m:r>
                                        <m:r>
                                          <a:rPr lang="en-US" sz="4000">
                                            <a:solidFill>
                                              <a:schemeClr val="accent1">
                                                <a:lumMod val="50000"/>
                                              </a:schemeClr>
                                            </a:solidFill>
                                            <a:effectLst/>
                                            <a:latin typeface="Cambria Math" panose="02040503050406030204" pitchFamily="18" charset="0"/>
                                            <a:ea typeface="Times New Roman" panose="02020603050405020304" pitchFamily="18" charset="0"/>
                                          </a:rPr>
                                          <m:t>)</m:t>
                                        </m:r>
                                      </m:e>
                                    </m:d>
                                  </m:e>
                                  <m:sup>
                                    <m:r>
                                      <a:rPr lang="en-US" sz="4000">
                                        <a:solidFill>
                                          <a:schemeClr val="accent1">
                                            <a:lumMod val="50000"/>
                                          </a:schemeClr>
                                        </a:solidFill>
                                        <a:effectLst/>
                                        <a:latin typeface="Cambria Math" panose="02040503050406030204" pitchFamily="18" charset="0"/>
                                        <a:ea typeface="Times New Roman" panose="02020603050405020304" pitchFamily="18" charset="0"/>
                                      </a:rPr>
                                      <m:t>2</m:t>
                                    </m:r>
                                  </m:sup>
                                </m:sSup>
                                <m:sSup>
                                  <m:sSupPr>
                                    <m:ctrlPr>
                                      <a:rPr lang="en-GB" sz="4000" i="1">
                                        <a:solidFill>
                                          <a:schemeClr val="accent1">
                                            <a:lumMod val="50000"/>
                                          </a:schemeClr>
                                        </a:solidFill>
                                        <a:effectLst/>
                                        <a:latin typeface="Cambria Math" panose="02040503050406030204" pitchFamily="18" charset="0"/>
                                        <a:ea typeface="Times New Roman" panose="02020603050405020304" pitchFamily="18" charset="0"/>
                                      </a:rPr>
                                    </m:ctrlPr>
                                  </m:sSupPr>
                                  <m:e>
                                    <m:d>
                                      <m:dPr>
                                        <m:begChr m:val="|"/>
                                        <m:endChr m:val="|"/>
                                        <m:ctrlPr>
                                          <a:rPr lang="en-GB" sz="4000" i="1">
                                            <a:solidFill>
                                              <a:schemeClr val="accent1">
                                                <a:lumMod val="50000"/>
                                              </a:schemeClr>
                                            </a:solidFill>
                                            <a:effectLst/>
                                            <a:latin typeface="Cambria Math" panose="02040503050406030204" pitchFamily="18" charset="0"/>
                                            <a:ea typeface="Times New Roman" panose="02020603050405020304" pitchFamily="18" charset="0"/>
                                          </a:rPr>
                                        </m:ctrlPr>
                                      </m:dPr>
                                      <m:e>
                                        <m:sSub>
                                          <m:sSubPr>
                                            <m:ctrlPr>
                                              <a:rPr lang="en-GB" sz="4000" i="1">
                                                <a:solidFill>
                                                  <a:schemeClr val="accent1">
                                                    <a:lumMod val="50000"/>
                                                  </a:schemeClr>
                                                </a:solidFill>
                                                <a:effectLst/>
                                                <a:latin typeface="Cambria Math" panose="02040503050406030204" pitchFamily="18" charset="0"/>
                                                <a:ea typeface="Times New Roman" panose="02020603050405020304" pitchFamily="18" charset="0"/>
                                              </a:rPr>
                                            </m:ctrlPr>
                                          </m:sSubPr>
                                          <m:e>
                                            <m:r>
                                              <a:rPr lang="en-US" sz="4000" i="1">
                                                <a:solidFill>
                                                  <a:schemeClr val="accent1">
                                                    <a:lumMod val="50000"/>
                                                  </a:schemeClr>
                                                </a:solidFill>
                                                <a:effectLst/>
                                                <a:latin typeface="Cambria Math" panose="02040503050406030204" pitchFamily="18" charset="0"/>
                                                <a:ea typeface="Times New Roman" panose="02020603050405020304" pitchFamily="18" charset="0"/>
                                              </a:rPr>
                                              <m:t>𝐻</m:t>
                                            </m:r>
                                          </m:e>
                                          <m:sub>
                                            <m:r>
                                              <a:rPr lang="en-US" sz="4000">
                                                <a:solidFill>
                                                  <a:schemeClr val="accent1">
                                                    <a:lumMod val="50000"/>
                                                  </a:schemeClr>
                                                </a:solidFill>
                                                <a:effectLst/>
                                                <a:latin typeface="Cambria Math" panose="02040503050406030204" pitchFamily="18" charset="0"/>
                                                <a:ea typeface="Times New Roman" panose="02020603050405020304" pitchFamily="18" charset="0"/>
                                              </a:rPr>
                                              <m:t>2</m:t>
                                            </m:r>
                                          </m:sub>
                                        </m:sSub>
                                        <m:r>
                                          <a:rPr lang="en-US" sz="4000">
                                            <a:solidFill>
                                              <a:schemeClr val="accent1">
                                                <a:lumMod val="50000"/>
                                              </a:schemeClr>
                                            </a:solidFill>
                                            <a:effectLst/>
                                            <a:latin typeface="Cambria Math" panose="02040503050406030204" pitchFamily="18" charset="0"/>
                                            <a:ea typeface="Times New Roman" panose="02020603050405020304" pitchFamily="18" charset="0"/>
                                          </a:rPr>
                                          <m:t>(</m:t>
                                        </m:r>
                                        <m:r>
                                          <a:rPr lang="en-US" sz="4000" i="1">
                                            <a:solidFill>
                                              <a:schemeClr val="accent1">
                                                <a:lumMod val="50000"/>
                                              </a:schemeClr>
                                            </a:solidFill>
                                            <a:effectLst/>
                                            <a:latin typeface="Cambria Math" panose="02040503050406030204" pitchFamily="18" charset="0"/>
                                            <a:ea typeface="Times New Roman" panose="02020603050405020304" pitchFamily="18" charset="0"/>
                                          </a:rPr>
                                          <m:t>𝑓</m:t>
                                        </m:r>
                                        <m:r>
                                          <a:rPr lang="en-US" sz="4000">
                                            <a:solidFill>
                                              <a:schemeClr val="accent1">
                                                <a:lumMod val="50000"/>
                                              </a:schemeClr>
                                            </a:solidFill>
                                            <a:effectLst/>
                                            <a:latin typeface="Cambria Math" panose="02040503050406030204" pitchFamily="18" charset="0"/>
                                            <a:ea typeface="Times New Roman" panose="02020603050405020304" pitchFamily="18" charset="0"/>
                                          </a:rPr>
                                          <m:t>)</m:t>
                                        </m:r>
                                      </m:e>
                                    </m:d>
                                  </m:e>
                                  <m:sup>
                                    <m:r>
                                      <a:rPr lang="en-US" sz="4000">
                                        <a:solidFill>
                                          <a:schemeClr val="accent1">
                                            <a:lumMod val="50000"/>
                                          </a:schemeClr>
                                        </a:solidFill>
                                        <a:effectLst/>
                                        <a:latin typeface="Cambria Math" panose="02040503050406030204" pitchFamily="18" charset="0"/>
                                        <a:ea typeface="Times New Roman" panose="02020603050405020304" pitchFamily="18" charset="0"/>
                                      </a:rPr>
                                      <m:t>2</m:t>
                                    </m:r>
                                  </m:sup>
                                </m:sSup>
                                <m:r>
                                  <a:rPr lang="en-US" sz="4000" i="1">
                                    <a:solidFill>
                                      <a:schemeClr val="accent1">
                                        <a:lumMod val="50000"/>
                                      </a:schemeClr>
                                    </a:solidFill>
                                    <a:effectLst/>
                                    <a:latin typeface="Cambria Math" panose="02040503050406030204" pitchFamily="18" charset="0"/>
                                    <a:ea typeface="Times New Roman" panose="02020603050405020304" pitchFamily="18" charset="0"/>
                                  </a:rPr>
                                  <m:t>𝑑𝑓</m:t>
                                </m:r>
                              </m:e>
                            </m:nary>
                          </m:e>
                        </m:rad>
                      </m:den>
                    </m:f>
                  </m:oMath>
                </a14:m>
                <a:r>
                  <a:rPr lang="en-US" sz="4000" dirty="0">
                    <a:solidFill>
                      <a:schemeClr val="accent1">
                        <a:lumMod val="50000"/>
                      </a:schemeClr>
                    </a:solidFill>
                    <a:effectLst/>
                    <a:latin typeface="Times New Roman" panose="02020603050405020304" pitchFamily="18" charset="0"/>
                    <a:ea typeface="Times New Roman" panose="02020603050405020304" pitchFamily="18" charset="0"/>
                  </a:rPr>
                  <a:t>	</a:t>
                </a:r>
                <a:endParaRPr lang="en-GB" sz="4000" dirty="0">
                  <a:solidFill>
                    <a:schemeClr val="accent1">
                      <a:lumMod val="50000"/>
                    </a:schemeClr>
                  </a:solidFill>
                  <a:effectLst/>
                  <a:latin typeface="Times New Roman" panose="02020603050405020304" pitchFamily="18" charset="0"/>
                  <a:ea typeface="Times New Roman" panose="02020603050405020304" pitchFamily="18" charset="0"/>
                </a:endParaRPr>
              </a:p>
              <a:p>
                <a:pPr lvl="1" algn="just">
                  <a:spcAft>
                    <a:spcPts val="600"/>
                  </a:spcAft>
                </a:pPr>
                <a14:m>
                  <m:oMath xmlns:m="http://schemas.openxmlformats.org/officeDocument/2006/math">
                    <m:sSub>
                      <m:sSubPr>
                        <m:ctrlPr>
                          <a:rPr lang="en-GB" sz="4000" i="1">
                            <a:effectLst/>
                            <a:latin typeface="Cambria Math" panose="02040503050406030204" pitchFamily="18" charset="0"/>
                            <a:ea typeface="Times New Roman" panose="02020603050405020304" pitchFamily="18" charset="0"/>
                          </a:rPr>
                        </m:ctrlPr>
                      </m:sSubPr>
                      <m:e>
                        <m:r>
                          <a:rPr lang="en-US" sz="4000" i="1">
                            <a:effectLst/>
                            <a:latin typeface="Cambria Math" panose="02040503050406030204" pitchFamily="18" charset="0"/>
                            <a:ea typeface="Times New Roman" panose="02020603050405020304" pitchFamily="18" charset="0"/>
                          </a:rPr>
                          <m:t>𝑇</m:t>
                        </m:r>
                      </m:e>
                      <m:sub>
                        <m:r>
                          <a:rPr lang="en-US" sz="4000" i="1">
                            <a:effectLst/>
                            <a:latin typeface="Cambria Math" panose="02040503050406030204" pitchFamily="18" charset="0"/>
                            <a:ea typeface="Times New Roman" panose="02020603050405020304" pitchFamily="18" charset="0"/>
                          </a:rPr>
                          <m:t>𝑠𝑦𝑠</m:t>
                        </m:r>
                      </m:sub>
                    </m:sSub>
                  </m:oMath>
                </a14:m>
                <a:r>
                  <a:rPr lang="en-US" sz="4000" dirty="0">
                    <a:effectLst/>
                    <a:latin typeface="Times New Roman" panose="02020603050405020304" pitchFamily="18" charset="0"/>
                    <a:ea typeface="Times New Roman" panose="02020603050405020304" pitchFamily="18" charset="0"/>
                  </a:rPr>
                  <a:t> is the system equivalent noise temperature</a:t>
                </a:r>
                <a:r>
                  <a:rPr lang="en-GB" sz="4000" dirty="0">
                    <a:latin typeface="Times New Roman" panose="02020603050405020304" pitchFamily="18" charset="0"/>
                    <a:ea typeface="Times New Roman" panose="02020603050405020304" pitchFamily="18" charset="0"/>
                  </a:rPr>
                  <a:t> and </a:t>
                </a:r>
                <a14:m>
                  <m:oMath xmlns:m="http://schemas.openxmlformats.org/officeDocument/2006/math">
                    <m:sSub>
                      <m:sSubPr>
                        <m:ctrlPr>
                          <a:rPr lang="en-GB" sz="4000" i="1">
                            <a:effectLst/>
                            <a:latin typeface="Cambria Math" panose="02040503050406030204" pitchFamily="18" charset="0"/>
                            <a:ea typeface="Times New Roman" panose="02020603050405020304" pitchFamily="18" charset="0"/>
                          </a:rPr>
                        </m:ctrlPr>
                      </m:sSubPr>
                      <m:e>
                        <m:r>
                          <a:rPr lang="en-US" sz="4000" i="1">
                            <a:effectLst/>
                            <a:latin typeface="Cambria Math" panose="02040503050406030204" pitchFamily="18" charset="0"/>
                            <a:ea typeface="Times New Roman" panose="02020603050405020304" pitchFamily="18" charset="0"/>
                          </a:rPr>
                          <m:t>𝑇</m:t>
                        </m:r>
                      </m:e>
                      <m:sub>
                        <m:r>
                          <a:rPr lang="en-US" sz="4000" i="1">
                            <a:effectLst/>
                            <a:latin typeface="Cambria Math" panose="02040503050406030204" pitchFamily="18" charset="0"/>
                            <a:ea typeface="Times New Roman" panose="02020603050405020304" pitchFamily="18" charset="0"/>
                          </a:rPr>
                          <m:t>𝐴</m:t>
                        </m:r>
                      </m:sub>
                    </m:sSub>
                  </m:oMath>
                </a14:m>
                <a:r>
                  <a:rPr lang="en-US" sz="4000" dirty="0">
                    <a:effectLst/>
                    <a:latin typeface="Times New Roman" panose="02020603050405020304" pitchFamily="18" charset="0"/>
                    <a:ea typeface="Times New Roman" panose="02020603050405020304" pitchFamily="18" charset="0"/>
                  </a:rPr>
                  <a:t> is the antenna temperature (which represents the desired signal)</a:t>
                </a:r>
              </a:p>
              <a:p>
                <a:pPr lvl="1" algn="just">
                  <a:spcAft>
                    <a:spcPts val="600"/>
                  </a:spcAft>
                </a:pPr>
                <a14:m>
                  <m:oMath xmlns:m="http://schemas.openxmlformats.org/officeDocument/2006/math">
                    <m:sSub>
                      <m:sSubPr>
                        <m:ctrlPr>
                          <a:rPr lang="en-GB" sz="4000" i="1" smtClean="0">
                            <a:effectLst/>
                            <a:latin typeface="Cambria Math" panose="02040503050406030204" pitchFamily="18" charset="0"/>
                            <a:ea typeface="Times New Roman" panose="02020603050405020304" pitchFamily="18" charset="0"/>
                          </a:rPr>
                        </m:ctrlPr>
                      </m:sSubPr>
                      <m:e>
                        <m:r>
                          <a:rPr lang="en-US" sz="4000" i="1">
                            <a:effectLst/>
                            <a:latin typeface="Cambria Math" panose="02040503050406030204" pitchFamily="18" charset="0"/>
                            <a:ea typeface="Times New Roman" panose="02020603050405020304" pitchFamily="18" charset="0"/>
                          </a:rPr>
                          <m:t>𝐻</m:t>
                        </m:r>
                      </m:e>
                      <m:sub>
                        <m:r>
                          <a:rPr lang="en-US" sz="4000">
                            <a:effectLst/>
                            <a:latin typeface="Cambria Math" panose="02040503050406030204" pitchFamily="18" charset="0"/>
                            <a:ea typeface="Times New Roman" panose="02020603050405020304" pitchFamily="18" charset="0"/>
                          </a:rPr>
                          <m:t>1</m:t>
                        </m:r>
                      </m:sub>
                    </m:sSub>
                    <m:r>
                      <a:rPr lang="en-US" sz="4000">
                        <a:effectLst/>
                        <a:latin typeface="Cambria Math" panose="02040503050406030204" pitchFamily="18" charset="0"/>
                        <a:ea typeface="Times New Roman" panose="02020603050405020304" pitchFamily="18" charset="0"/>
                      </a:rPr>
                      <m:t>(</m:t>
                    </m:r>
                    <m:r>
                      <a:rPr lang="en-US" sz="4000" i="1">
                        <a:effectLst/>
                        <a:latin typeface="Cambria Math" panose="02040503050406030204" pitchFamily="18" charset="0"/>
                        <a:ea typeface="Times New Roman" panose="02020603050405020304" pitchFamily="18" charset="0"/>
                      </a:rPr>
                      <m:t>𝑓</m:t>
                    </m:r>
                    <m:r>
                      <a:rPr lang="en-US" sz="4000">
                        <a:effectLst/>
                        <a:latin typeface="Cambria Math" panose="02040503050406030204" pitchFamily="18" charset="0"/>
                        <a:ea typeface="Times New Roman" panose="02020603050405020304" pitchFamily="18" charset="0"/>
                      </a:rPr>
                      <m:t>)</m:t>
                    </m:r>
                  </m:oMath>
                </a14:m>
                <a:r>
                  <a:rPr lang="en-US" sz="4000" dirty="0">
                    <a:latin typeface="Times New Roman" panose="02020603050405020304" pitchFamily="18" charset="0"/>
                    <a:ea typeface="Times New Roman" panose="02020603050405020304" pitchFamily="18" charset="0"/>
                  </a:rPr>
                  <a:t> and </a:t>
                </a:r>
                <a14:m>
                  <m:oMath xmlns:m="http://schemas.openxmlformats.org/officeDocument/2006/math">
                    <m:sSub>
                      <m:sSubPr>
                        <m:ctrlPr>
                          <a:rPr lang="en-GB" sz="4000" i="1">
                            <a:latin typeface="Cambria Math" panose="02040503050406030204" pitchFamily="18" charset="0"/>
                            <a:ea typeface="Times New Roman" panose="02020603050405020304" pitchFamily="18" charset="0"/>
                          </a:rPr>
                        </m:ctrlPr>
                      </m:sSubPr>
                      <m:e>
                        <m:r>
                          <a:rPr lang="en-US" sz="4000" i="1">
                            <a:latin typeface="Cambria Math" panose="02040503050406030204" pitchFamily="18" charset="0"/>
                            <a:ea typeface="Times New Roman" panose="02020603050405020304" pitchFamily="18" charset="0"/>
                          </a:rPr>
                          <m:t>𝐻</m:t>
                        </m:r>
                      </m:e>
                      <m:sub>
                        <m:r>
                          <a:rPr lang="en-GB" sz="4000" b="0" i="0" smtClean="0">
                            <a:latin typeface="Cambria Math" panose="02040503050406030204" pitchFamily="18" charset="0"/>
                            <a:ea typeface="Times New Roman" panose="02020603050405020304" pitchFamily="18" charset="0"/>
                          </a:rPr>
                          <m:t>2</m:t>
                        </m:r>
                      </m:sub>
                    </m:sSub>
                    <m:d>
                      <m:dPr>
                        <m:ctrlPr>
                          <a:rPr lang="en-US" sz="4000" i="1">
                            <a:latin typeface="Cambria Math" panose="02040503050406030204" pitchFamily="18" charset="0"/>
                            <a:ea typeface="Times New Roman" panose="02020603050405020304" pitchFamily="18" charset="0"/>
                          </a:rPr>
                        </m:ctrlPr>
                      </m:dPr>
                      <m:e>
                        <m:r>
                          <a:rPr lang="en-US" sz="4000" i="1">
                            <a:latin typeface="Cambria Math" panose="02040503050406030204" pitchFamily="18" charset="0"/>
                            <a:ea typeface="Times New Roman" panose="02020603050405020304" pitchFamily="18" charset="0"/>
                          </a:rPr>
                          <m:t>𝑓</m:t>
                        </m:r>
                      </m:e>
                    </m:d>
                  </m:oMath>
                </a14:m>
                <a:r>
                  <a:rPr lang="en-GB" sz="4000" dirty="0">
                    <a:effectLst/>
                    <a:latin typeface="Times New Roman" panose="02020603050405020304" pitchFamily="18" charset="0"/>
                    <a:ea typeface="Times New Roman" panose="02020603050405020304" pitchFamily="18" charset="0"/>
                  </a:rPr>
                  <a:t> are the frequency responses of the two chains</a:t>
                </a:r>
              </a:p>
              <a:p>
                <a:pPr lvl="1" algn="just">
                  <a:spcAft>
                    <a:spcPts val="600"/>
                  </a:spcAft>
                </a:pPr>
                <a14:m>
                  <m:oMath xmlns:m="http://schemas.openxmlformats.org/officeDocument/2006/math">
                    <m:sSub>
                      <m:sSubPr>
                        <m:ctrlPr>
                          <a:rPr lang="en-GB" sz="4000" i="1" smtClean="0">
                            <a:effectLst/>
                            <a:latin typeface="Cambria Math" panose="02040503050406030204" pitchFamily="18" charset="0"/>
                            <a:ea typeface="Times New Roman" panose="02020603050405020304" pitchFamily="18" charset="0"/>
                          </a:rPr>
                        </m:ctrlPr>
                      </m:sSubPr>
                      <m:e>
                        <m:r>
                          <a:rPr lang="en-US" sz="4000" i="1">
                            <a:effectLst/>
                            <a:latin typeface="Cambria Math" panose="02040503050406030204" pitchFamily="18" charset="0"/>
                            <a:ea typeface="Times New Roman" panose="02020603050405020304" pitchFamily="18" charset="0"/>
                          </a:rPr>
                          <m:t>𝜂</m:t>
                        </m:r>
                      </m:e>
                      <m:sub>
                        <m:r>
                          <a:rPr lang="en-GB" sz="4000" b="0" i="1" smtClean="0">
                            <a:effectLst/>
                            <a:latin typeface="Cambria Math" panose="02040503050406030204" pitchFamily="18" charset="0"/>
                            <a:ea typeface="Times New Roman" panose="02020603050405020304" pitchFamily="18" charset="0"/>
                          </a:rPr>
                          <m:t>𝑄</m:t>
                        </m:r>
                      </m:sub>
                    </m:sSub>
                  </m:oMath>
                </a14:m>
                <a:r>
                  <a:rPr lang="en-GB" sz="4000" dirty="0">
                    <a:latin typeface="Times New Roman" panose="02020603050405020304" pitchFamily="18" charset="0"/>
                    <a:ea typeface="Times New Roman" panose="02020603050405020304" pitchFamily="18" charset="0"/>
                  </a:rPr>
                  <a:t> the quantisation efficiency</a:t>
                </a:r>
                <a:endParaRPr lang="en-GB" sz="4000" dirty="0">
                  <a:effectLst/>
                  <a:latin typeface="Times New Roman" panose="02020603050405020304" pitchFamily="18" charset="0"/>
                  <a:ea typeface="Times New Roman" panose="02020603050405020304" pitchFamily="18" charset="0"/>
                </a:endParaRPr>
              </a:p>
              <a:p>
                <a:pPr algn="just">
                  <a:spcAft>
                    <a:spcPts val="600"/>
                  </a:spcAft>
                </a:pPr>
                <a:r>
                  <a:rPr lang="en-US" sz="4000" dirty="0">
                    <a:effectLst/>
                    <a:latin typeface="Times New Roman" panose="02020603050405020304" pitchFamily="18" charset="0"/>
                    <a:ea typeface="Times New Roman" panose="02020603050405020304" pitchFamily="18" charset="0"/>
                  </a:rPr>
                  <a:t>The rectangular form of the bandpass filters gives the maximum SNR, and the degradation caused by the variations of gain in the passband can be presented by a degradation factor </a:t>
                </a:r>
                <a14:m>
                  <m:oMath xmlns:m="http://schemas.openxmlformats.org/officeDocument/2006/math">
                    <m:r>
                      <a:rPr lang="en-US" sz="4000" i="1">
                        <a:effectLst/>
                        <a:latin typeface="Cambria Math" panose="02040503050406030204" pitchFamily="18" charset="0"/>
                        <a:ea typeface="Times New Roman" panose="02020603050405020304" pitchFamily="18" charset="0"/>
                      </a:rPr>
                      <m:t>𝐷</m:t>
                    </m:r>
                  </m:oMath>
                </a14:m>
                <a:r>
                  <a:rPr lang="en-US" sz="4000" dirty="0">
                    <a:effectLst/>
                    <a:latin typeface="Times New Roman" panose="02020603050405020304" pitchFamily="18" charset="0"/>
                    <a:ea typeface="Times New Roman" panose="02020603050405020304" pitchFamily="18" charset="0"/>
                  </a:rPr>
                  <a:t>:</a:t>
                </a:r>
                <a:endParaRPr lang="en-GB" sz="4000" dirty="0">
                  <a:effectLst/>
                  <a:latin typeface="Times New Roman" panose="02020603050405020304" pitchFamily="18" charset="0"/>
                  <a:ea typeface="Times New Roman" panose="02020603050405020304" pitchFamily="18" charset="0"/>
                </a:endParaRPr>
              </a:p>
              <a:p>
                <a:pPr marL="508000" indent="0">
                  <a:buNone/>
                  <a:tabLst>
                    <a:tab pos="2286000" algn="ctr"/>
                    <a:tab pos="4572000" algn="r"/>
                    <a:tab pos="2743200" algn="ctr"/>
                    <a:tab pos="5943600" algn="r"/>
                  </a:tabLst>
                </a:pPr>
                <a:r>
                  <a:rPr lang="en-US" sz="40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4000" i="1" smtClean="0">
                        <a:solidFill>
                          <a:schemeClr val="accent1">
                            <a:lumMod val="50000"/>
                          </a:schemeClr>
                        </a:solidFill>
                        <a:effectLst/>
                        <a:latin typeface="Cambria Math" panose="02040503050406030204" pitchFamily="18" charset="0"/>
                        <a:ea typeface="Times New Roman" panose="02020603050405020304" pitchFamily="18" charset="0"/>
                      </a:rPr>
                      <m:t>𝐷</m:t>
                    </m:r>
                    <m:r>
                      <a:rPr lang="en-US" sz="4000">
                        <a:solidFill>
                          <a:schemeClr val="accent1">
                            <a:lumMod val="50000"/>
                          </a:schemeClr>
                        </a:solidFill>
                        <a:effectLst/>
                        <a:latin typeface="Cambria Math" panose="02040503050406030204" pitchFamily="18" charset="0"/>
                        <a:ea typeface="Times New Roman" panose="02020603050405020304" pitchFamily="18" charset="0"/>
                      </a:rPr>
                      <m:t>=</m:t>
                    </m:r>
                    <m:f>
                      <m:fPr>
                        <m:ctrlPr>
                          <a:rPr lang="en-GB" sz="4000" i="1">
                            <a:solidFill>
                              <a:schemeClr val="accent1">
                                <a:lumMod val="50000"/>
                              </a:schemeClr>
                            </a:solidFill>
                            <a:effectLst/>
                            <a:latin typeface="Cambria Math" panose="02040503050406030204" pitchFamily="18" charset="0"/>
                            <a:ea typeface="Times New Roman" panose="02020603050405020304" pitchFamily="18" charset="0"/>
                          </a:rPr>
                        </m:ctrlPr>
                      </m:fPr>
                      <m:num>
                        <m:d>
                          <m:dPr>
                            <m:begChr m:val="|"/>
                            <m:endChr m:val="|"/>
                            <m:ctrlPr>
                              <a:rPr lang="en-GB" sz="4000" i="1">
                                <a:solidFill>
                                  <a:schemeClr val="accent1">
                                    <a:lumMod val="50000"/>
                                  </a:schemeClr>
                                </a:solidFill>
                                <a:effectLst/>
                                <a:latin typeface="Cambria Math" panose="02040503050406030204" pitchFamily="18" charset="0"/>
                                <a:ea typeface="Times New Roman" panose="02020603050405020304" pitchFamily="18" charset="0"/>
                              </a:rPr>
                            </m:ctrlPr>
                          </m:dPr>
                          <m:e>
                            <m:nary>
                              <m:naryPr>
                                <m:limLoc m:val="subSup"/>
                                <m:ctrlPr>
                                  <a:rPr lang="en-GB" sz="4000" i="1">
                                    <a:solidFill>
                                      <a:schemeClr val="accent1">
                                        <a:lumMod val="50000"/>
                                      </a:schemeClr>
                                    </a:solidFill>
                                    <a:effectLst/>
                                    <a:latin typeface="Cambria Math" panose="02040503050406030204" pitchFamily="18" charset="0"/>
                                    <a:ea typeface="Times New Roman" panose="02020603050405020304" pitchFamily="18" charset="0"/>
                                  </a:rPr>
                                </m:ctrlPr>
                              </m:naryPr>
                              <m:sub>
                                <m:r>
                                  <a:rPr lang="en-US" sz="4000" i="1">
                                    <a:solidFill>
                                      <a:schemeClr val="accent1">
                                        <a:lumMod val="50000"/>
                                      </a:schemeClr>
                                    </a:solidFill>
                                    <a:effectLst/>
                                    <a:latin typeface="Cambria Math" panose="02040503050406030204" pitchFamily="18" charset="0"/>
                                    <a:ea typeface="Times New Roman" panose="02020603050405020304" pitchFamily="18" charset="0"/>
                                  </a:rPr>
                                  <m:t>−</m:t>
                                </m:r>
                                <m:r>
                                  <a:rPr lang="en-US" sz="4000">
                                    <a:solidFill>
                                      <a:schemeClr val="accent1">
                                        <a:lumMod val="50000"/>
                                      </a:schemeClr>
                                    </a:solidFill>
                                    <a:effectLst/>
                                    <a:latin typeface="Cambria Math" panose="02040503050406030204" pitchFamily="18" charset="0"/>
                                    <a:ea typeface="Times New Roman" panose="02020603050405020304" pitchFamily="18" charset="0"/>
                                  </a:rPr>
                                  <m:t>∞</m:t>
                                </m:r>
                              </m:sub>
                              <m:sup>
                                <m:r>
                                  <a:rPr lang="en-US" sz="4000">
                                    <a:solidFill>
                                      <a:schemeClr val="accent1">
                                        <a:lumMod val="50000"/>
                                      </a:schemeClr>
                                    </a:solidFill>
                                    <a:effectLst/>
                                    <a:latin typeface="Cambria Math" panose="02040503050406030204" pitchFamily="18" charset="0"/>
                                    <a:ea typeface="Times New Roman" panose="02020603050405020304" pitchFamily="18" charset="0"/>
                                  </a:rPr>
                                  <m:t>+∞</m:t>
                                </m:r>
                              </m:sup>
                              <m:e>
                                <m:sSub>
                                  <m:sSubPr>
                                    <m:ctrlPr>
                                      <a:rPr lang="en-GB" sz="4000" i="1">
                                        <a:solidFill>
                                          <a:schemeClr val="accent1">
                                            <a:lumMod val="50000"/>
                                          </a:schemeClr>
                                        </a:solidFill>
                                        <a:effectLst/>
                                        <a:latin typeface="Cambria Math" panose="02040503050406030204" pitchFamily="18" charset="0"/>
                                        <a:ea typeface="Times New Roman" panose="02020603050405020304" pitchFamily="18" charset="0"/>
                                      </a:rPr>
                                    </m:ctrlPr>
                                  </m:sSubPr>
                                  <m:e>
                                    <m:r>
                                      <a:rPr lang="en-US" sz="4000" i="1">
                                        <a:solidFill>
                                          <a:schemeClr val="accent1">
                                            <a:lumMod val="50000"/>
                                          </a:schemeClr>
                                        </a:solidFill>
                                        <a:effectLst/>
                                        <a:latin typeface="Cambria Math" panose="02040503050406030204" pitchFamily="18" charset="0"/>
                                        <a:ea typeface="Times New Roman" panose="02020603050405020304" pitchFamily="18" charset="0"/>
                                      </a:rPr>
                                      <m:t>𝐻</m:t>
                                    </m:r>
                                  </m:e>
                                  <m:sub>
                                    <m:r>
                                      <a:rPr lang="en-US" sz="4000">
                                        <a:solidFill>
                                          <a:schemeClr val="accent1">
                                            <a:lumMod val="50000"/>
                                          </a:schemeClr>
                                        </a:solidFill>
                                        <a:effectLst/>
                                        <a:latin typeface="Cambria Math" panose="02040503050406030204" pitchFamily="18" charset="0"/>
                                        <a:ea typeface="Times New Roman" panose="02020603050405020304" pitchFamily="18" charset="0"/>
                                      </a:rPr>
                                      <m:t>1</m:t>
                                    </m:r>
                                  </m:sub>
                                </m:sSub>
                                <m:r>
                                  <a:rPr lang="en-US" sz="4000">
                                    <a:solidFill>
                                      <a:schemeClr val="accent1">
                                        <a:lumMod val="50000"/>
                                      </a:schemeClr>
                                    </a:solidFill>
                                    <a:effectLst/>
                                    <a:latin typeface="Cambria Math" panose="02040503050406030204" pitchFamily="18" charset="0"/>
                                    <a:ea typeface="Times New Roman" panose="02020603050405020304" pitchFamily="18" charset="0"/>
                                  </a:rPr>
                                  <m:t>(</m:t>
                                </m:r>
                                <m:r>
                                  <a:rPr lang="en-US" sz="4000" i="1">
                                    <a:solidFill>
                                      <a:schemeClr val="accent1">
                                        <a:lumMod val="50000"/>
                                      </a:schemeClr>
                                    </a:solidFill>
                                    <a:effectLst/>
                                    <a:latin typeface="Cambria Math" panose="02040503050406030204" pitchFamily="18" charset="0"/>
                                    <a:ea typeface="Times New Roman" panose="02020603050405020304" pitchFamily="18" charset="0"/>
                                  </a:rPr>
                                  <m:t>𝑓</m:t>
                                </m:r>
                                <m:r>
                                  <a:rPr lang="en-US" sz="4000">
                                    <a:solidFill>
                                      <a:schemeClr val="accent1">
                                        <a:lumMod val="50000"/>
                                      </a:schemeClr>
                                    </a:solidFill>
                                    <a:effectLst/>
                                    <a:latin typeface="Cambria Math" panose="02040503050406030204" pitchFamily="18" charset="0"/>
                                    <a:ea typeface="Times New Roman" panose="02020603050405020304" pitchFamily="18" charset="0"/>
                                  </a:rPr>
                                  <m:t>)</m:t>
                                </m:r>
                                <m:sSup>
                                  <m:sSupPr>
                                    <m:ctrlPr>
                                      <a:rPr lang="en-GB" sz="4000" i="1">
                                        <a:solidFill>
                                          <a:schemeClr val="accent1">
                                            <a:lumMod val="50000"/>
                                          </a:schemeClr>
                                        </a:solidFill>
                                        <a:effectLst/>
                                        <a:latin typeface="Cambria Math" panose="02040503050406030204" pitchFamily="18" charset="0"/>
                                        <a:ea typeface="Times New Roman" panose="02020603050405020304" pitchFamily="18" charset="0"/>
                                      </a:rPr>
                                    </m:ctrlPr>
                                  </m:sSupPr>
                                  <m:e>
                                    <m:sSub>
                                      <m:sSubPr>
                                        <m:ctrlPr>
                                          <a:rPr lang="en-GB" sz="4000" i="1">
                                            <a:solidFill>
                                              <a:schemeClr val="accent1">
                                                <a:lumMod val="50000"/>
                                              </a:schemeClr>
                                            </a:solidFill>
                                            <a:effectLst/>
                                            <a:latin typeface="Cambria Math" panose="02040503050406030204" pitchFamily="18" charset="0"/>
                                            <a:ea typeface="Times New Roman" panose="02020603050405020304" pitchFamily="18" charset="0"/>
                                          </a:rPr>
                                        </m:ctrlPr>
                                      </m:sSubPr>
                                      <m:e>
                                        <m:r>
                                          <a:rPr lang="en-US" sz="4000" i="1">
                                            <a:solidFill>
                                              <a:schemeClr val="accent1">
                                                <a:lumMod val="50000"/>
                                              </a:schemeClr>
                                            </a:solidFill>
                                            <a:effectLst/>
                                            <a:latin typeface="Cambria Math" panose="02040503050406030204" pitchFamily="18" charset="0"/>
                                            <a:ea typeface="Times New Roman" panose="02020603050405020304" pitchFamily="18" charset="0"/>
                                          </a:rPr>
                                          <m:t>𝐻</m:t>
                                        </m:r>
                                      </m:e>
                                      <m:sub>
                                        <m:r>
                                          <a:rPr lang="en-US" sz="4000">
                                            <a:solidFill>
                                              <a:schemeClr val="accent1">
                                                <a:lumMod val="50000"/>
                                              </a:schemeClr>
                                            </a:solidFill>
                                            <a:effectLst/>
                                            <a:latin typeface="Cambria Math" panose="02040503050406030204" pitchFamily="18" charset="0"/>
                                            <a:ea typeface="Times New Roman" panose="02020603050405020304" pitchFamily="18" charset="0"/>
                                          </a:rPr>
                                          <m:t>2</m:t>
                                        </m:r>
                                      </m:sub>
                                    </m:sSub>
                                  </m:e>
                                  <m:sup>
                                    <m:r>
                                      <a:rPr lang="en-US" sz="4000" i="1">
                                        <a:solidFill>
                                          <a:schemeClr val="accent1">
                                            <a:lumMod val="50000"/>
                                          </a:schemeClr>
                                        </a:solidFill>
                                        <a:effectLst/>
                                        <a:latin typeface="Cambria Math" panose="02040503050406030204" pitchFamily="18" charset="0"/>
                                        <a:ea typeface="Times New Roman" panose="02020603050405020304" pitchFamily="18" charset="0"/>
                                      </a:rPr>
                                      <m:t>∗</m:t>
                                    </m:r>
                                  </m:sup>
                                </m:sSup>
                                <m:r>
                                  <a:rPr lang="en-US" sz="4000">
                                    <a:solidFill>
                                      <a:schemeClr val="accent1">
                                        <a:lumMod val="50000"/>
                                      </a:schemeClr>
                                    </a:solidFill>
                                    <a:effectLst/>
                                    <a:latin typeface="Cambria Math" panose="02040503050406030204" pitchFamily="18" charset="0"/>
                                    <a:ea typeface="Times New Roman" panose="02020603050405020304" pitchFamily="18" charset="0"/>
                                  </a:rPr>
                                  <m:t>(</m:t>
                                </m:r>
                                <m:r>
                                  <a:rPr lang="en-US" sz="4000" i="1">
                                    <a:solidFill>
                                      <a:schemeClr val="accent1">
                                        <a:lumMod val="50000"/>
                                      </a:schemeClr>
                                    </a:solidFill>
                                    <a:effectLst/>
                                    <a:latin typeface="Cambria Math" panose="02040503050406030204" pitchFamily="18" charset="0"/>
                                    <a:ea typeface="Times New Roman" panose="02020603050405020304" pitchFamily="18" charset="0"/>
                                  </a:rPr>
                                  <m:t>𝑓</m:t>
                                </m:r>
                                <m:r>
                                  <a:rPr lang="en-US" sz="4000">
                                    <a:solidFill>
                                      <a:schemeClr val="accent1">
                                        <a:lumMod val="50000"/>
                                      </a:schemeClr>
                                    </a:solidFill>
                                    <a:effectLst/>
                                    <a:latin typeface="Cambria Math" panose="02040503050406030204" pitchFamily="18" charset="0"/>
                                    <a:ea typeface="Times New Roman" panose="02020603050405020304" pitchFamily="18" charset="0"/>
                                  </a:rPr>
                                  <m:t>)</m:t>
                                </m:r>
                                <m:r>
                                  <a:rPr lang="en-US" sz="4000" i="1">
                                    <a:solidFill>
                                      <a:schemeClr val="accent1">
                                        <a:lumMod val="50000"/>
                                      </a:schemeClr>
                                    </a:solidFill>
                                    <a:effectLst/>
                                    <a:latin typeface="Cambria Math" panose="02040503050406030204" pitchFamily="18" charset="0"/>
                                    <a:ea typeface="Times New Roman" panose="02020603050405020304" pitchFamily="18" charset="0"/>
                                  </a:rPr>
                                  <m:t>𝑑𝑓</m:t>
                                </m:r>
                              </m:e>
                            </m:nary>
                          </m:e>
                        </m:d>
                      </m:num>
                      <m:den>
                        <m:rad>
                          <m:radPr>
                            <m:degHide m:val="on"/>
                            <m:ctrlPr>
                              <a:rPr lang="en-GB" sz="4000" i="1">
                                <a:solidFill>
                                  <a:schemeClr val="accent1">
                                    <a:lumMod val="50000"/>
                                  </a:schemeClr>
                                </a:solidFill>
                                <a:effectLst/>
                                <a:latin typeface="Cambria Math" panose="02040503050406030204" pitchFamily="18" charset="0"/>
                                <a:ea typeface="Times New Roman" panose="02020603050405020304" pitchFamily="18" charset="0"/>
                              </a:rPr>
                            </m:ctrlPr>
                          </m:radPr>
                          <m:deg/>
                          <m:e>
                            <m:r>
                              <a:rPr lang="en-US" sz="4000">
                                <a:solidFill>
                                  <a:schemeClr val="accent1">
                                    <a:lumMod val="50000"/>
                                  </a:schemeClr>
                                </a:solidFill>
                                <a:effectLst/>
                                <a:latin typeface="Cambria Math" panose="02040503050406030204" pitchFamily="18" charset="0"/>
                                <a:ea typeface="Times New Roman" panose="02020603050405020304" pitchFamily="18" charset="0"/>
                              </a:rPr>
                              <m:t>2∆</m:t>
                            </m:r>
                            <m:r>
                              <a:rPr lang="en-US" sz="4000" i="1">
                                <a:solidFill>
                                  <a:schemeClr val="accent1">
                                    <a:lumMod val="50000"/>
                                  </a:schemeClr>
                                </a:solidFill>
                                <a:effectLst/>
                                <a:latin typeface="Cambria Math" panose="02040503050406030204" pitchFamily="18" charset="0"/>
                                <a:ea typeface="Times New Roman" panose="02020603050405020304" pitchFamily="18" charset="0"/>
                              </a:rPr>
                              <m:t>𝑓</m:t>
                            </m:r>
                            <m:nary>
                              <m:naryPr>
                                <m:limLoc m:val="subSup"/>
                                <m:ctrlPr>
                                  <a:rPr lang="en-GB" sz="4000" i="1">
                                    <a:solidFill>
                                      <a:schemeClr val="accent1">
                                        <a:lumMod val="50000"/>
                                      </a:schemeClr>
                                    </a:solidFill>
                                    <a:effectLst/>
                                    <a:latin typeface="Cambria Math" panose="02040503050406030204" pitchFamily="18" charset="0"/>
                                    <a:ea typeface="Times New Roman" panose="02020603050405020304" pitchFamily="18" charset="0"/>
                                  </a:rPr>
                                </m:ctrlPr>
                              </m:naryPr>
                              <m:sub>
                                <m:r>
                                  <a:rPr lang="en-US" sz="4000" i="1">
                                    <a:solidFill>
                                      <a:schemeClr val="accent1">
                                        <a:lumMod val="50000"/>
                                      </a:schemeClr>
                                    </a:solidFill>
                                    <a:effectLst/>
                                    <a:latin typeface="Cambria Math" panose="02040503050406030204" pitchFamily="18" charset="0"/>
                                    <a:ea typeface="Times New Roman" panose="02020603050405020304" pitchFamily="18" charset="0"/>
                                  </a:rPr>
                                  <m:t>−</m:t>
                                </m:r>
                                <m:r>
                                  <a:rPr lang="en-US" sz="4000">
                                    <a:solidFill>
                                      <a:schemeClr val="accent1">
                                        <a:lumMod val="50000"/>
                                      </a:schemeClr>
                                    </a:solidFill>
                                    <a:effectLst/>
                                    <a:latin typeface="Cambria Math" panose="02040503050406030204" pitchFamily="18" charset="0"/>
                                    <a:ea typeface="Times New Roman" panose="02020603050405020304" pitchFamily="18" charset="0"/>
                                  </a:rPr>
                                  <m:t>∞</m:t>
                                </m:r>
                              </m:sub>
                              <m:sup>
                                <m:r>
                                  <a:rPr lang="en-US" sz="4000">
                                    <a:solidFill>
                                      <a:schemeClr val="accent1">
                                        <a:lumMod val="50000"/>
                                      </a:schemeClr>
                                    </a:solidFill>
                                    <a:effectLst/>
                                    <a:latin typeface="Cambria Math" panose="02040503050406030204" pitchFamily="18" charset="0"/>
                                    <a:ea typeface="Times New Roman" panose="02020603050405020304" pitchFamily="18" charset="0"/>
                                  </a:rPr>
                                  <m:t>+∞</m:t>
                                </m:r>
                              </m:sup>
                              <m:e>
                                <m:sSup>
                                  <m:sSupPr>
                                    <m:ctrlPr>
                                      <a:rPr lang="en-GB" sz="4000" i="1">
                                        <a:solidFill>
                                          <a:schemeClr val="accent1">
                                            <a:lumMod val="50000"/>
                                          </a:schemeClr>
                                        </a:solidFill>
                                        <a:effectLst/>
                                        <a:latin typeface="Cambria Math" panose="02040503050406030204" pitchFamily="18" charset="0"/>
                                        <a:ea typeface="Times New Roman" panose="02020603050405020304" pitchFamily="18" charset="0"/>
                                      </a:rPr>
                                    </m:ctrlPr>
                                  </m:sSupPr>
                                  <m:e>
                                    <m:d>
                                      <m:dPr>
                                        <m:begChr m:val="|"/>
                                        <m:endChr m:val="|"/>
                                        <m:ctrlPr>
                                          <a:rPr lang="en-GB" sz="4000" i="1">
                                            <a:solidFill>
                                              <a:schemeClr val="accent1">
                                                <a:lumMod val="50000"/>
                                              </a:schemeClr>
                                            </a:solidFill>
                                            <a:effectLst/>
                                            <a:latin typeface="Cambria Math" panose="02040503050406030204" pitchFamily="18" charset="0"/>
                                            <a:ea typeface="Times New Roman" panose="02020603050405020304" pitchFamily="18" charset="0"/>
                                          </a:rPr>
                                        </m:ctrlPr>
                                      </m:dPr>
                                      <m:e>
                                        <m:sSub>
                                          <m:sSubPr>
                                            <m:ctrlPr>
                                              <a:rPr lang="en-GB" sz="4000" i="1">
                                                <a:solidFill>
                                                  <a:schemeClr val="accent1">
                                                    <a:lumMod val="50000"/>
                                                  </a:schemeClr>
                                                </a:solidFill>
                                                <a:effectLst/>
                                                <a:latin typeface="Cambria Math" panose="02040503050406030204" pitchFamily="18" charset="0"/>
                                                <a:ea typeface="Times New Roman" panose="02020603050405020304" pitchFamily="18" charset="0"/>
                                              </a:rPr>
                                            </m:ctrlPr>
                                          </m:sSubPr>
                                          <m:e>
                                            <m:r>
                                              <a:rPr lang="en-US" sz="4000" i="1">
                                                <a:solidFill>
                                                  <a:schemeClr val="accent1">
                                                    <a:lumMod val="50000"/>
                                                  </a:schemeClr>
                                                </a:solidFill>
                                                <a:effectLst/>
                                                <a:latin typeface="Cambria Math" panose="02040503050406030204" pitchFamily="18" charset="0"/>
                                                <a:ea typeface="Times New Roman" panose="02020603050405020304" pitchFamily="18" charset="0"/>
                                              </a:rPr>
                                              <m:t>𝐻</m:t>
                                            </m:r>
                                          </m:e>
                                          <m:sub>
                                            <m:r>
                                              <a:rPr lang="en-US" sz="4000">
                                                <a:solidFill>
                                                  <a:schemeClr val="accent1">
                                                    <a:lumMod val="50000"/>
                                                  </a:schemeClr>
                                                </a:solidFill>
                                                <a:effectLst/>
                                                <a:latin typeface="Cambria Math" panose="02040503050406030204" pitchFamily="18" charset="0"/>
                                                <a:ea typeface="Times New Roman" panose="02020603050405020304" pitchFamily="18" charset="0"/>
                                              </a:rPr>
                                              <m:t>1</m:t>
                                            </m:r>
                                          </m:sub>
                                        </m:sSub>
                                        <m:r>
                                          <a:rPr lang="en-US" sz="4000">
                                            <a:solidFill>
                                              <a:schemeClr val="accent1">
                                                <a:lumMod val="50000"/>
                                              </a:schemeClr>
                                            </a:solidFill>
                                            <a:effectLst/>
                                            <a:latin typeface="Cambria Math" panose="02040503050406030204" pitchFamily="18" charset="0"/>
                                            <a:ea typeface="Times New Roman" panose="02020603050405020304" pitchFamily="18" charset="0"/>
                                          </a:rPr>
                                          <m:t>(</m:t>
                                        </m:r>
                                        <m:r>
                                          <a:rPr lang="en-US" sz="4000" i="1">
                                            <a:solidFill>
                                              <a:schemeClr val="accent1">
                                                <a:lumMod val="50000"/>
                                              </a:schemeClr>
                                            </a:solidFill>
                                            <a:effectLst/>
                                            <a:latin typeface="Cambria Math" panose="02040503050406030204" pitchFamily="18" charset="0"/>
                                            <a:ea typeface="Times New Roman" panose="02020603050405020304" pitchFamily="18" charset="0"/>
                                          </a:rPr>
                                          <m:t>𝑓</m:t>
                                        </m:r>
                                        <m:r>
                                          <a:rPr lang="en-US" sz="4000">
                                            <a:solidFill>
                                              <a:schemeClr val="accent1">
                                                <a:lumMod val="50000"/>
                                              </a:schemeClr>
                                            </a:solidFill>
                                            <a:effectLst/>
                                            <a:latin typeface="Cambria Math" panose="02040503050406030204" pitchFamily="18" charset="0"/>
                                            <a:ea typeface="Times New Roman" panose="02020603050405020304" pitchFamily="18" charset="0"/>
                                          </a:rPr>
                                          <m:t>)</m:t>
                                        </m:r>
                                      </m:e>
                                    </m:d>
                                  </m:e>
                                  <m:sup>
                                    <m:r>
                                      <a:rPr lang="en-US" sz="4000">
                                        <a:solidFill>
                                          <a:schemeClr val="accent1">
                                            <a:lumMod val="50000"/>
                                          </a:schemeClr>
                                        </a:solidFill>
                                        <a:effectLst/>
                                        <a:latin typeface="Cambria Math" panose="02040503050406030204" pitchFamily="18" charset="0"/>
                                        <a:ea typeface="Times New Roman" panose="02020603050405020304" pitchFamily="18" charset="0"/>
                                      </a:rPr>
                                      <m:t>2</m:t>
                                    </m:r>
                                  </m:sup>
                                </m:sSup>
                                <m:sSup>
                                  <m:sSupPr>
                                    <m:ctrlPr>
                                      <a:rPr lang="en-GB" sz="4000" i="1">
                                        <a:solidFill>
                                          <a:schemeClr val="accent1">
                                            <a:lumMod val="50000"/>
                                          </a:schemeClr>
                                        </a:solidFill>
                                        <a:effectLst/>
                                        <a:latin typeface="Cambria Math" panose="02040503050406030204" pitchFamily="18" charset="0"/>
                                        <a:ea typeface="Times New Roman" panose="02020603050405020304" pitchFamily="18" charset="0"/>
                                      </a:rPr>
                                    </m:ctrlPr>
                                  </m:sSupPr>
                                  <m:e>
                                    <m:d>
                                      <m:dPr>
                                        <m:begChr m:val="|"/>
                                        <m:endChr m:val="|"/>
                                        <m:ctrlPr>
                                          <a:rPr lang="en-GB" sz="4000" i="1">
                                            <a:solidFill>
                                              <a:schemeClr val="accent1">
                                                <a:lumMod val="50000"/>
                                              </a:schemeClr>
                                            </a:solidFill>
                                            <a:effectLst/>
                                            <a:latin typeface="Cambria Math" panose="02040503050406030204" pitchFamily="18" charset="0"/>
                                            <a:ea typeface="Times New Roman" panose="02020603050405020304" pitchFamily="18" charset="0"/>
                                          </a:rPr>
                                        </m:ctrlPr>
                                      </m:dPr>
                                      <m:e>
                                        <m:sSub>
                                          <m:sSubPr>
                                            <m:ctrlPr>
                                              <a:rPr lang="en-GB" sz="4000" i="1">
                                                <a:solidFill>
                                                  <a:schemeClr val="accent1">
                                                    <a:lumMod val="50000"/>
                                                  </a:schemeClr>
                                                </a:solidFill>
                                                <a:effectLst/>
                                                <a:latin typeface="Cambria Math" panose="02040503050406030204" pitchFamily="18" charset="0"/>
                                                <a:ea typeface="Times New Roman" panose="02020603050405020304" pitchFamily="18" charset="0"/>
                                              </a:rPr>
                                            </m:ctrlPr>
                                          </m:sSubPr>
                                          <m:e>
                                            <m:r>
                                              <a:rPr lang="en-US" sz="4000" i="1">
                                                <a:solidFill>
                                                  <a:schemeClr val="accent1">
                                                    <a:lumMod val="50000"/>
                                                  </a:schemeClr>
                                                </a:solidFill>
                                                <a:effectLst/>
                                                <a:latin typeface="Cambria Math" panose="02040503050406030204" pitchFamily="18" charset="0"/>
                                                <a:ea typeface="Times New Roman" panose="02020603050405020304" pitchFamily="18" charset="0"/>
                                              </a:rPr>
                                              <m:t>𝐻</m:t>
                                            </m:r>
                                          </m:e>
                                          <m:sub>
                                            <m:r>
                                              <a:rPr lang="en-US" sz="4000">
                                                <a:solidFill>
                                                  <a:schemeClr val="accent1">
                                                    <a:lumMod val="50000"/>
                                                  </a:schemeClr>
                                                </a:solidFill>
                                                <a:effectLst/>
                                                <a:latin typeface="Cambria Math" panose="02040503050406030204" pitchFamily="18" charset="0"/>
                                                <a:ea typeface="Times New Roman" panose="02020603050405020304" pitchFamily="18" charset="0"/>
                                              </a:rPr>
                                              <m:t>2</m:t>
                                            </m:r>
                                          </m:sub>
                                        </m:sSub>
                                        <m:r>
                                          <a:rPr lang="en-US" sz="4000">
                                            <a:solidFill>
                                              <a:schemeClr val="accent1">
                                                <a:lumMod val="50000"/>
                                              </a:schemeClr>
                                            </a:solidFill>
                                            <a:effectLst/>
                                            <a:latin typeface="Cambria Math" panose="02040503050406030204" pitchFamily="18" charset="0"/>
                                            <a:ea typeface="Times New Roman" panose="02020603050405020304" pitchFamily="18" charset="0"/>
                                          </a:rPr>
                                          <m:t>(</m:t>
                                        </m:r>
                                        <m:r>
                                          <a:rPr lang="en-US" sz="4000" i="1">
                                            <a:solidFill>
                                              <a:schemeClr val="accent1">
                                                <a:lumMod val="50000"/>
                                              </a:schemeClr>
                                            </a:solidFill>
                                            <a:effectLst/>
                                            <a:latin typeface="Cambria Math" panose="02040503050406030204" pitchFamily="18" charset="0"/>
                                            <a:ea typeface="Times New Roman" panose="02020603050405020304" pitchFamily="18" charset="0"/>
                                          </a:rPr>
                                          <m:t>𝑓</m:t>
                                        </m:r>
                                        <m:r>
                                          <a:rPr lang="en-US" sz="4000">
                                            <a:solidFill>
                                              <a:schemeClr val="accent1">
                                                <a:lumMod val="50000"/>
                                              </a:schemeClr>
                                            </a:solidFill>
                                            <a:effectLst/>
                                            <a:latin typeface="Cambria Math" panose="02040503050406030204" pitchFamily="18" charset="0"/>
                                            <a:ea typeface="Times New Roman" panose="02020603050405020304" pitchFamily="18" charset="0"/>
                                          </a:rPr>
                                          <m:t>)</m:t>
                                        </m:r>
                                      </m:e>
                                    </m:d>
                                  </m:e>
                                  <m:sup>
                                    <m:r>
                                      <a:rPr lang="en-US" sz="4000">
                                        <a:solidFill>
                                          <a:schemeClr val="accent1">
                                            <a:lumMod val="50000"/>
                                          </a:schemeClr>
                                        </a:solidFill>
                                        <a:effectLst/>
                                        <a:latin typeface="Cambria Math" panose="02040503050406030204" pitchFamily="18" charset="0"/>
                                        <a:ea typeface="Times New Roman" panose="02020603050405020304" pitchFamily="18" charset="0"/>
                                      </a:rPr>
                                      <m:t>2</m:t>
                                    </m:r>
                                  </m:sup>
                                </m:sSup>
                                <m:r>
                                  <a:rPr lang="en-US" sz="4000" i="1">
                                    <a:solidFill>
                                      <a:schemeClr val="accent1">
                                        <a:lumMod val="50000"/>
                                      </a:schemeClr>
                                    </a:solidFill>
                                    <a:effectLst/>
                                    <a:latin typeface="Cambria Math" panose="02040503050406030204" pitchFamily="18" charset="0"/>
                                    <a:ea typeface="Times New Roman" panose="02020603050405020304" pitchFamily="18" charset="0"/>
                                  </a:rPr>
                                  <m:t>𝑑𝑓</m:t>
                                </m:r>
                              </m:e>
                            </m:nary>
                          </m:e>
                        </m:rad>
                      </m:den>
                    </m:f>
                  </m:oMath>
                </a14:m>
                <a:r>
                  <a:rPr lang="en-US" sz="40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Times New Roman" panose="02020603050405020304" pitchFamily="18" charset="0"/>
                      </a:rPr>
                      <m:t>𝐷</m:t>
                    </m:r>
                    <m:r>
                      <a:rPr lang="en-US" sz="4000">
                        <a:effectLst/>
                        <a:latin typeface="Cambria Math" panose="02040503050406030204" pitchFamily="18" charset="0"/>
                        <a:ea typeface="Times New Roman" panose="02020603050405020304" pitchFamily="18" charset="0"/>
                      </a:rPr>
                      <m:t>≤1</m:t>
                    </m:r>
                  </m:oMath>
                </a14:m>
                <a:r>
                  <a:rPr lang="en-US" sz="4000" dirty="0">
                    <a:effectLst/>
                    <a:latin typeface="Times New Roman" panose="02020603050405020304" pitchFamily="18" charset="0"/>
                    <a:ea typeface="Times New Roman" panose="02020603050405020304" pitchFamily="18" charset="0"/>
                  </a:rPr>
                  <a:t>, and equal to 1 when the filters are ideal rectangular filters.</a:t>
                </a:r>
                <a:endParaRPr lang="en-GB" sz="4000" dirty="0">
                  <a:effectLst/>
                  <a:latin typeface="Times New Roman" panose="02020603050405020304" pitchFamily="18" charset="0"/>
                  <a:ea typeface="Times New Roman" panose="02020603050405020304" pitchFamily="18" charset="0"/>
                </a:endParaRPr>
              </a:p>
              <a:p>
                <a:endParaRPr lang="en-GB" dirty="0"/>
              </a:p>
            </p:txBody>
          </p:sp>
        </mc:Choice>
        <mc:Fallback>
          <p:sp>
            <p:nvSpPr>
              <p:cNvPr id="3" name="Text Placeholder 2">
                <a:extLst>
                  <a:ext uri="{FF2B5EF4-FFF2-40B4-BE49-F238E27FC236}">
                    <a16:creationId xmlns:a16="http://schemas.microsoft.com/office/drawing/2014/main" id="{E508DAED-542A-4995-AB90-50CD7E399BE6}"/>
                  </a:ext>
                </a:extLst>
              </p:cNvPr>
              <p:cNvSpPr>
                <a:spLocks noGrp="1" noRot="1" noChangeAspect="1" noMove="1" noResize="1" noEditPoints="1" noAdjustHandles="1" noChangeArrowheads="1" noChangeShapeType="1" noTextEdit="1"/>
              </p:cNvSpPr>
              <p:nvPr>
                <p:ph type="body" idx="1"/>
              </p:nvPr>
            </p:nvSpPr>
            <p:spPr>
              <a:xfrm>
                <a:off x="591611" y="1359199"/>
                <a:ext cx="22860552" cy="11709654"/>
              </a:xfrm>
              <a:blipFill>
                <a:blip r:embed="rId2"/>
                <a:stretch>
                  <a:fillRect t="-885" r="-1120"/>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E04EBA44-D78A-417B-B2D6-664E24970301}"/>
              </a:ext>
            </a:extLst>
          </p:cNvPr>
          <p:cNvSpPr>
            <a:spLocks noGrp="1"/>
          </p:cNvSpPr>
          <p:nvPr>
            <p:ph type="sldNum" sz="quarter" idx="10"/>
          </p:nvPr>
        </p:nvSpPr>
        <p:spPr/>
        <p:txBody>
          <a:bodyPr/>
          <a:lstStyle/>
          <a:p>
            <a:fld id="{86CB4B4D-7CA3-9044-876B-883B54F8677D}" type="slidenum">
              <a:rPr lang="en-GB" smtClean="0"/>
              <a:pPr/>
              <a:t>14</a:t>
            </a:fld>
            <a:endParaRPr lang="en-GB" dirty="0"/>
          </a:p>
        </p:txBody>
      </p:sp>
    </p:spTree>
    <p:extLst>
      <p:ext uri="{BB962C8B-B14F-4D97-AF65-F5344CB8AC3E}">
        <p14:creationId xmlns:p14="http://schemas.microsoft.com/office/powerpoint/2010/main" val="401787383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FCE72-D04C-41E3-9EAF-2233CAA92E66}"/>
              </a:ext>
            </a:extLst>
          </p:cNvPr>
          <p:cNvSpPr>
            <a:spLocks noGrp="1"/>
          </p:cNvSpPr>
          <p:nvPr>
            <p:ph type="title"/>
          </p:nvPr>
        </p:nvSpPr>
        <p:spPr/>
        <p:txBody>
          <a:bodyPr/>
          <a:lstStyle/>
          <a:p>
            <a:r>
              <a:rPr lang="en-GB" dirty="0"/>
              <a:t>Gain variation in frequency- flatness</a:t>
            </a:r>
            <a:br>
              <a:rPr lang="en-GB" sz="6000" b="1" dirty="0">
                <a:solidFill>
                  <a:srgbClr val="00688A"/>
                </a:solidFill>
              </a:rPr>
            </a:br>
            <a:endParaRPr lang="en-GB" dirty="0"/>
          </a:p>
        </p:txBody>
      </p:sp>
      <p:sp>
        <p:nvSpPr>
          <p:cNvPr id="3" name="Text Placeholder 2">
            <a:extLst>
              <a:ext uri="{FF2B5EF4-FFF2-40B4-BE49-F238E27FC236}">
                <a16:creationId xmlns:a16="http://schemas.microsoft.com/office/drawing/2014/main" id="{E508DAED-542A-4995-AB90-50CD7E399BE6}"/>
              </a:ext>
            </a:extLst>
          </p:cNvPr>
          <p:cNvSpPr>
            <a:spLocks noGrp="1"/>
          </p:cNvSpPr>
          <p:nvPr>
            <p:ph type="body" idx="1"/>
          </p:nvPr>
        </p:nvSpPr>
        <p:spPr>
          <a:xfrm>
            <a:off x="591611" y="1796519"/>
            <a:ext cx="22860552" cy="11133417"/>
          </a:xfrm>
        </p:spPr>
        <p:txBody>
          <a:bodyPr/>
          <a:lstStyle/>
          <a:p>
            <a:pPr marL="508000" indent="0" algn="just">
              <a:spcAft>
                <a:spcPts val="600"/>
              </a:spcAft>
              <a:buNone/>
            </a:pPr>
            <a:r>
              <a:rPr lang="en-GB" sz="4000" dirty="0">
                <a:effectLst/>
                <a:latin typeface="Times New Roman" panose="02020603050405020304" pitchFamily="18" charset="0"/>
                <a:ea typeface="Times New Roman" panose="02020603050405020304" pitchFamily="18" charset="0"/>
              </a:rPr>
              <a:t>Gain variations (ripples, slope,..) cause loss of efficiency</a:t>
            </a:r>
          </a:p>
          <a:p>
            <a:pPr algn="just">
              <a:spcAft>
                <a:spcPts val="600"/>
              </a:spcAft>
            </a:pPr>
            <a:r>
              <a:rPr lang="en-US" sz="4000" dirty="0">
                <a:effectLst/>
                <a:latin typeface="Times New Roman" panose="02020603050405020304" pitchFamily="18" charset="0"/>
                <a:ea typeface="Times New Roman" panose="02020603050405020304" pitchFamily="18" charset="0"/>
              </a:rPr>
              <a:t>For example, for </a:t>
            </a:r>
            <a:r>
              <a:rPr lang="en-GB" sz="4000" dirty="0">
                <a:solidFill>
                  <a:schemeClr val="accent1">
                    <a:lumMod val="50000"/>
                  </a:schemeClr>
                </a:solidFill>
              </a:rPr>
              <a:t>bands 5a &amp; 5b requirement</a:t>
            </a:r>
            <a:r>
              <a:rPr lang="en-US" sz="4000" dirty="0">
                <a:effectLst/>
                <a:latin typeface="Times New Roman" panose="02020603050405020304" pitchFamily="18" charset="0"/>
                <a:ea typeface="Times New Roman" panose="02020603050405020304" pitchFamily="18" charset="0"/>
              </a:rPr>
              <a:t> without correction in the digitised signal, a ripple in the passband of 4 dB peak-to-peak in a form of a sinusoidal ripple would cause, in the continuum case (integrated power across the band), a loss in sensitivity of 4.3%</a:t>
            </a:r>
          </a:p>
          <a:p>
            <a:pPr algn="just">
              <a:spcAft>
                <a:spcPts val="600"/>
              </a:spcAft>
            </a:pPr>
            <a:r>
              <a:rPr lang="en-US" sz="4000" dirty="0">
                <a:effectLst/>
                <a:latin typeface="Times New Roman" panose="02020603050405020304" pitchFamily="18" charset="0"/>
                <a:ea typeface="Times New Roman" panose="02020603050405020304" pitchFamily="18" charset="0"/>
              </a:rPr>
              <a:t> The band is flattened before correlation, and the sensitivity loss will be ‘small’.</a:t>
            </a:r>
          </a:p>
          <a:p>
            <a:pPr marL="508000" indent="0" algn="just">
              <a:spcAft>
                <a:spcPts val="600"/>
              </a:spcAft>
              <a:buNone/>
            </a:pPr>
            <a:r>
              <a:rPr lang="en-US" sz="4000" dirty="0">
                <a:latin typeface="Times New Roman" panose="02020603050405020304" pitchFamily="18" charset="0"/>
                <a:ea typeface="Times New Roman" panose="02020603050405020304" pitchFamily="18" charset="0"/>
              </a:rPr>
              <a:t>			</a:t>
            </a:r>
            <a:r>
              <a:rPr lang="en-US" sz="4000" dirty="0">
                <a:solidFill>
                  <a:schemeClr val="accent1">
                    <a:lumMod val="50000"/>
                  </a:schemeClr>
                </a:solidFill>
                <a:effectLst/>
                <a:latin typeface="Times New Roman" panose="02020603050405020304" pitchFamily="18" charset="0"/>
                <a:ea typeface="Times New Roman" panose="02020603050405020304" pitchFamily="18" charset="0"/>
              </a:rPr>
              <a:t>The calibration residual errors limits the correction.</a:t>
            </a:r>
          </a:p>
          <a:p>
            <a:pPr algn="just">
              <a:spcAft>
                <a:spcPts val="600"/>
              </a:spcAft>
            </a:pPr>
            <a:r>
              <a:rPr lang="en-US" sz="4000" dirty="0">
                <a:latin typeface="Times New Roman" panose="02020603050405020304" pitchFamily="18" charset="0"/>
              </a:rPr>
              <a:t>The main loss of SNR after correcting the band-shape in the digitised signal is the spectral variation created on quantization noise.  </a:t>
            </a:r>
          </a:p>
          <a:p>
            <a:pPr marL="508000" indent="0" algn="just">
              <a:spcAft>
                <a:spcPts val="600"/>
              </a:spcAft>
              <a:buNone/>
            </a:pPr>
            <a:r>
              <a:rPr lang="en-US" sz="4000" dirty="0">
                <a:solidFill>
                  <a:schemeClr val="accent1">
                    <a:lumMod val="50000"/>
                  </a:schemeClr>
                </a:solidFill>
                <a:latin typeface="Times New Roman" panose="02020603050405020304" pitchFamily="18" charset="0"/>
              </a:rPr>
              <a:t>		The quantization noise is introduced by digitisation is almost spectrally flat within the band.  </a:t>
            </a:r>
          </a:p>
          <a:p>
            <a:pPr marL="508000" indent="0" algn="just">
              <a:spcAft>
                <a:spcPts val="600"/>
              </a:spcAft>
              <a:buNone/>
            </a:pPr>
            <a:r>
              <a:rPr lang="en-US" sz="4000" dirty="0">
                <a:solidFill>
                  <a:schemeClr val="accent1">
                    <a:lumMod val="50000"/>
                  </a:schemeClr>
                </a:solidFill>
                <a:latin typeface="Times New Roman" panose="02020603050405020304" pitchFamily="18" charset="0"/>
              </a:rPr>
              <a:t>		After bandpass calibration, the resulting non-flat quantisation noise will result in a loss of sensitivity. </a:t>
            </a:r>
            <a:endParaRPr lang="en-GB" sz="4000" dirty="0">
              <a:solidFill>
                <a:schemeClr val="accent1">
                  <a:lumMod val="50000"/>
                </a:schemeClr>
              </a:solidFill>
              <a:latin typeface="Times New Roman" panose="02020603050405020304" pitchFamily="18" charset="0"/>
            </a:endParaRPr>
          </a:p>
          <a:p>
            <a:pPr algn="just">
              <a:spcAft>
                <a:spcPts val="600"/>
              </a:spcAft>
            </a:pPr>
            <a:endParaRPr lang="en-GB" sz="4000" dirty="0">
              <a:effectLst/>
              <a:latin typeface="Times New Roman" panose="02020603050405020304" pitchFamily="18" charset="0"/>
              <a:ea typeface="Times New Roman" panose="02020603050405020304" pitchFamily="18" charset="0"/>
            </a:endParaRPr>
          </a:p>
          <a:p>
            <a:pPr marL="508000" indent="0">
              <a:buNone/>
            </a:pPr>
            <a:endParaRPr lang="en-GB" dirty="0"/>
          </a:p>
        </p:txBody>
      </p:sp>
      <p:sp>
        <p:nvSpPr>
          <p:cNvPr id="4" name="Slide Number Placeholder 3">
            <a:extLst>
              <a:ext uri="{FF2B5EF4-FFF2-40B4-BE49-F238E27FC236}">
                <a16:creationId xmlns:a16="http://schemas.microsoft.com/office/drawing/2014/main" id="{E04EBA44-D78A-417B-B2D6-664E24970301}"/>
              </a:ext>
            </a:extLst>
          </p:cNvPr>
          <p:cNvSpPr>
            <a:spLocks noGrp="1"/>
          </p:cNvSpPr>
          <p:nvPr>
            <p:ph type="sldNum" sz="quarter" idx="10"/>
          </p:nvPr>
        </p:nvSpPr>
        <p:spPr/>
        <p:txBody>
          <a:bodyPr/>
          <a:lstStyle/>
          <a:p>
            <a:fld id="{86CB4B4D-7CA3-9044-876B-883B54F8677D}" type="slidenum">
              <a:rPr lang="en-GB" smtClean="0"/>
              <a:pPr/>
              <a:t>15</a:t>
            </a:fld>
            <a:endParaRPr lang="en-GB" dirty="0"/>
          </a:p>
        </p:txBody>
      </p:sp>
    </p:spTree>
    <p:extLst>
      <p:ext uri="{BB962C8B-B14F-4D97-AF65-F5344CB8AC3E}">
        <p14:creationId xmlns:p14="http://schemas.microsoft.com/office/powerpoint/2010/main" val="359262655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4EBA44-D78A-417B-B2D6-664E24970301}"/>
              </a:ext>
            </a:extLst>
          </p:cNvPr>
          <p:cNvSpPr>
            <a:spLocks noGrp="1"/>
          </p:cNvSpPr>
          <p:nvPr>
            <p:ph type="sldNum" sz="quarter" idx="10"/>
          </p:nvPr>
        </p:nvSpPr>
        <p:spPr/>
        <p:txBody>
          <a:bodyPr/>
          <a:lstStyle/>
          <a:p>
            <a:fld id="{86CB4B4D-7CA3-9044-876B-883B54F8677D}" type="slidenum">
              <a:rPr lang="en-GB" smtClean="0"/>
              <a:pPr/>
              <a:t>16</a:t>
            </a:fld>
            <a:endParaRPr lang="en-GB" dirty="0"/>
          </a:p>
        </p:txBody>
      </p:sp>
      <mc:AlternateContent xmlns:mc="http://schemas.openxmlformats.org/markup-compatibility/2006">
        <mc:Choice xmlns:a14="http://schemas.microsoft.com/office/drawing/2010/main" Requires="a14">
          <p:sp>
            <p:nvSpPr>
              <p:cNvPr id="11" name="Title 5">
                <a:extLst>
                  <a:ext uri="{FF2B5EF4-FFF2-40B4-BE49-F238E27FC236}">
                    <a16:creationId xmlns:a16="http://schemas.microsoft.com/office/drawing/2014/main" id="{C973EFC5-C5AD-4B7B-B421-A5A744F7D3A4}"/>
                  </a:ext>
                </a:extLst>
              </p:cNvPr>
              <p:cNvSpPr>
                <a:spLocks noGrp="1"/>
              </p:cNvSpPr>
              <p:nvPr>
                <p:ph type="title"/>
              </p:nvPr>
            </p:nvSpPr>
            <p:spPr>
              <a:xfrm>
                <a:off x="1142999" y="1860885"/>
                <a:ext cx="5454315" cy="2117558"/>
              </a:xfrm>
            </p:spPr>
            <p:txBody>
              <a:bodyPr anchor="b">
                <a:normAutofit/>
              </a:bodyPr>
              <a:lstStyle/>
              <a:p>
                <a:r>
                  <a:rPr lang="en-US" dirty="0">
                    <a:effectLst/>
                    <a:latin typeface="Times New Roman" panose="02020603050405020304" pitchFamily="18" charset="0"/>
                    <a:ea typeface="Times New Roman" panose="02020603050405020304" pitchFamily="18" charset="0"/>
                  </a:rPr>
                  <a:t>Gain variation Efficiency </a:t>
                </a:r>
                <a14:m>
                  <m:oMath xmlns:m="http://schemas.openxmlformats.org/officeDocument/2006/math">
                    <m:sSub>
                      <m:sSubPr>
                        <m:ctrlPr>
                          <a:rPr lang="en-GB" i="1">
                            <a:effectLst/>
                            <a:latin typeface="Cambria Math" panose="02040503050406030204" pitchFamily="18" charset="0"/>
                          </a:rPr>
                        </m:ctrlPr>
                      </m:sSub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𝜂</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𝑔𝑣</m:t>
                        </m:r>
                      </m:sub>
                    </m:sSub>
                  </m:oMath>
                </a14:m>
                <a:endParaRPr lang="en-US" dirty="0"/>
              </a:p>
            </p:txBody>
          </p:sp>
        </mc:Choice>
        <mc:Fallback>
          <p:sp>
            <p:nvSpPr>
              <p:cNvPr id="11" name="Title 5">
                <a:extLst>
                  <a:ext uri="{FF2B5EF4-FFF2-40B4-BE49-F238E27FC236}">
                    <a16:creationId xmlns:a16="http://schemas.microsoft.com/office/drawing/2014/main" id="{C973EFC5-C5AD-4B7B-B421-A5A744F7D3A4}"/>
                  </a:ext>
                </a:extLst>
              </p:cNvPr>
              <p:cNvSpPr>
                <a:spLocks noGrp="1" noRot="1" noChangeAspect="1" noMove="1" noResize="1" noEditPoints="1" noAdjustHandles="1" noChangeArrowheads="1" noChangeShapeType="1" noTextEdit="1"/>
              </p:cNvSpPr>
              <p:nvPr>
                <p:ph type="title"/>
              </p:nvPr>
            </p:nvSpPr>
            <p:spPr>
              <a:xfrm>
                <a:off x="1142999" y="1860885"/>
                <a:ext cx="5454315" cy="2117558"/>
              </a:xfrm>
              <a:blipFill>
                <a:blip r:embed="rId2"/>
                <a:stretch>
                  <a:fillRect l="-7486" t="-3161" r="-112" b="-1551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3" name="Content Placeholder 11">
                <a:extLst>
                  <a:ext uri="{FF2B5EF4-FFF2-40B4-BE49-F238E27FC236}">
                    <a16:creationId xmlns:a16="http://schemas.microsoft.com/office/drawing/2014/main" id="{1404DC05-464F-4C0E-8906-F94305DDE3FD}"/>
                  </a:ext>
                </a:extLst>
              </p:cNvPr>
              <p:cNvSpPr txBox="1">
                <a:spLocks/>
              </p:cNvSpPr>
              <p:nvPr/>
            </p:nvSpPr>
            <p:spPr>
              <a:xfrm>
                <a:off x="630935" y="4732260"/>
                <a:ext cx="5866118" cy="7122855"/>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lIns="50800" tIns="50800" rIns="50800" bIns="50800" anchor="t" anchorCtr="0">
                <a:noAutofit/>
              </a:bodyPr>
              <a:lstStyle>
                <a:lvl1pPr marL="1016000" marR="0" indent="-508000" algn="l" defTabSz="825500" rtl="0" eaLnBrk="1" latinLnBrk="0" hangingPunct="1">
                  <a:lnSpc>
                    <a:spcPct val="100000"/>
                  </a:lnSpc>
                  <a:spcBef>
                    <a:spcPts val="4000"/>
                  </a:spcBef>
                  <a:spcAft>
                    <a:spcPts val="0"/>
                  </a:spcAft>
                  <a:buClr>
                    <a:schemeClr val="accent1"/>
                  </a:buClr>
                  <a:buSzPct val="100000"/>
                  <a:buFontTx/>
                  <a:buChar char="•"/>
                  <a:tabLst/>
                  <a:defRPr sz="6000" b="0" i="0" u="none" strike="noStrike" cap="none" spc="0" baseline="0">
                    <a:solidFill>
                      <a:schemeClr val="accent2"/>
                    </a:solidFill>
                    <a:uFillTx/>
                    <a:latin typeface="+mn-lt"/>
                    <a:ea typeface="+mn-ea"/>
                    <a:cs typeface="+mn-cs"/>
                    <a:sym typeface="Verdana"/>
                  </a:defRPr>
                </a:lvl1pPr>
                <a:lvl2pPr marL="1524000" marR="0" indent="-508000" algn="l" defTabSz="825500" rtl="0" eaLnBrk="1" latinLnBrk="0" hangingPunct="1">
                  <a:lnSpc>
                    <a:spcPct val="100000"/>
                  </a:lnSpc>
                  <a:spcBef>
                    <a:spcPts val="3600"/>
                  </a:spcBef>
                  <a:spcAft>
                    <a:spcPts val="0"/>
                  </a:spcAft>
                  <a:buClr>
                    <a:schemeClr val="accent1"/>
                  </a:buClr>
                  <a:buSzPct val="100000"/>
                  <a:buFontTx/>
                  <a:buChar char="•"/>
                  <a:tabLst/>
                  <a:defRPr sz="5800" b="0" i="0" u="none" strike="noStrike" cap="none" spc="0" baseline="0">
                    <a:solidFill>
                      <a:schemeClr val="accent2"/>
                    </a:solidFill>
                    <a:uFillTx/>
                    <a:latin typeface="+mn-lt"/>
                    <a:ea typeface="+mn-ea"/>
                    <a:cs typeface="+mn-cs"/>
                    <a:sym typeface="Verdana"/>
                  </a:defRPr>
                </a:lvl2pPr>
                <a:lvl3pPr marL="2032000" marR="0" indent="-508000" algn="l" defTabSz="825500" rtl="0" eaLnBrk="1" latinLnBrk="0" hangingPunct="1">
                  <a:lnSpc>
                    <a:spcPct val="100000"/>
                  </a:lnSpc>
                  <a:spcBef>
                    <a:spcPts val="3200"/>
                  </a:spcBef>
                  <a:spcAft>
                    <a:spcPts val="0"/>
                  </a:spcAft>
                  <a:buClr>
                    <a:schemeClr val="accent1"/>
                  </a:buClr>
                  <a:buSzPct val="100000"/>
                  <a:buFontTx/>
                  <a:buChar char="•"/>
                  <a:tabLst/>
                  <a:defRPr sz="5200" b="0" i="0" u="none" strike="noStrike" cap="none" spc="0" baseline="0">
                    <a:solidFill>
                      <a:schemeClr val="accent2"/>
                    </a:solidFill>
                    <a:uFillTx/>
                    <a:latin typeface="+mn-lt"/>
                    <a:ea typeface="+mn-ea"/>
                    <a:cs typeface="+mn-cs"/>
                    <a:sym typeface="Verdana"/>
                  </a:defRPr>
                </a:lvl3pPr>
                <a:lvl4pPr marL="2540000" marR="0" indent="-508000" algn="l" defTabSz="825500" rtl="0" eaLnBrk="1" latinLnBrk="0" hangingPunct="1">
                  <a:lnSpc>
                    <a:spcPct val="100000"/>
                  </a:lnSpc>
                  <a:spcBef>
                    <a:spcPts val="2800"/>
                  </a:spcBef>
                  <a:spcAft>
                    <a:spcPts val="0"/>
                  </a:spcAft>
                  <a:buClr>
                    <a:schemeClr val="accent1"/>
                  </a:buClr>
                  <a:buSzPct val="100000"/>
                  <a:buFontTx/>
                  <a:buChar char="•"/>
                  <a:tabLst/>
                  <a:defRPr sz="4400" b="0" i="0" u="none" strike="noStrike" cap="none" spc="0" baseline="0">
                    <a:solidFill>
                      <a:schemeClr val="accent2"/>
                    </a:solidFill>
                    <a:uFillTx/>
                    <a:latin typeface="+mn-lt"/>
                    <a:ea typeface="+mn-ea"/>
                    <a:cs typeface="+mn-cs"/>
                    <a:sym typeface="Verdana"/>
                  </a:defRPr>
                </a:lvl4pPr>
                <a:lvl5pPr marL="3048000" marR="0" indent="-508000" algn="l" defTabSz="825500" rtl="0" eaLnBrk="1" latinLnBrk="0" hangingPunct="1">
                  <a:lnSpc>
                    <a:spcPct val="100000"/>
                  </a:lnSpc>
                  <a:spcBef>
                    <a:spcPts val="2400"/>
                  </a:spcBef>
                  <a:spcAft>
                    <a:spcPts val="0"/>
                  </a:spcAft>
                  <a:buClr>
                    <a:schemeClr val="accent1"/>
                  </a:buClr>
                  <a:buSzPct val="100000"/>
                  <a:buFontTx/>
                  <a:buChar char="•"/>
                  <a:tabLst/>
                  <a:defRPr sz="3200" b="0" i="0" u="none" strike="noStrike" cap="none" spc="0" baseline="0">
                    <a:solidFill>
                      <a:schemeClr val="accent2"/>
                    </a:solidFill>
                    <a:uFillTx/>
                    <a:latin typeface="+mn-lt"/>
                    <a:ea typeface="+mn-ea"/>
                    <a:cs typeface="+mn-cs"/>
                    <a:sym typeface="Verdana"/>
                  </a:defRPr>
                </a:lvl5pPr>
                <a:lvl6pPr marL="4419600" marR="0" indent="-736600" algn="l" defTabSz="825500" rtl="0" eaLnBrk="1" latinLnBrk="0" hangingPunct="1">
                  <a:lnSpc>
                    <a:spcPct val="100000"/>
                  </a:lnSpc>
                  <a:spcBef>
                    <a:spcPts val="4000"/>
                  </a:spcBef>
                  <a:spcAft>
                    <a:spcPts val="0"/>
                  </a:spcAft>
                  <a:buClrTx/>
                  <a:buSzPct val="82000"/>
                  <a:buFontTx/>
                  <a:buChar char="•"/>
                  <a:tabLst/>
                  <a:defRPr sz="6400" b="0" i="0" u="none" strike="noStrike" cap="none" spc="0" baseline="0">
                    <a:solidFill>
                      <a:srgbClr val="070168"/>
                    </a:solidFill>
                    <a:uFillTx/>
                    <a:latin typeface="+mn-lt"/>
                    <a:ea typeface="+mn-ea"/>
                    <a:cs typeface="+mn-cs"/>
                    <a:sym typeface="Verdana"/>
                  </a:defRPr>
                </a:lvl6pPr>
                <a:lvl7pPr marL="5156200" marR="0" indent="-736600" algn="l" defTabSz="825500" rtl="0" eaLnBrk="1" latinLnBrk="0" hangingPunct="1">
                  <a:lnSpc>
                    <a:spcPct val="100000"/>
                  </a:lnSpc>
                  <a:spcBef>
                    <a:spcPts val="4000"/>
                  </a:spcBef>
                  <a:spcAft>
                    <a:spcPts val="0"/>
                  </a:spcAft>
                  <a:buClrTx/>
                  <a:buSzPct val="82000"/>
                  <a:buFontTx/>
                  <a:buChar char="•"/>
                  <a:tabLst/>
                  <a:defRPr sz="6400" b="0" i="0" u="none" strike="noStrike" cap="none" spc="0" baseline="0">
                    <a:solidFill>
                      <a:srgbClr val="070168"/>
                    </a:solidFill>
                    <a:uFillTx/>
                    <a:latin typeface="+mn-lt"/>
                    <a:ea typeface="+mn-ea"/>
                    <a:cs typeface="+mn-cs"/>
                    <a:sym typeface="Verdana"/>
                  </a:defRPr>
                </a:lvl7pPr>
                <a:lvl8pPr marL="5892800" marR="0" indent="-736600" algn="l" defTabSz="825500" rtl="0" eaLnBrk="1" latinLnBrk="0" hangingPunct="1">
                  <a:lnSpc>
                    <a:spcPct val="100000"/>
                  </a:lnSpc>
                  <a:spcBef>
                    <a:spcPts val="4000"/>
                  </a:spcBef>
                  <a:spcAft>
                    <a:spcPts val="0"/>
                  </a:spcAft>
                  <a:buClrTx/>
                  <a:buSzPct val="82000"/>
                  <a:buFontTx/>
                  <a:buChar char="•"/>
                  <a:tabLst/>
                  <a:defRPr sz="6400" b="0" i="0" u="none" strike="noStrike" cap="none" spc="0" baseline="0">
                    <a:solidFill>
                      <a:srgbClr val="070168"/>
                    </a:solidFill>
                    <a:uFillTx/>
                    <a:latin typeface="+mn-lt"/>
                    <a:ea typeface="+mn-ea"/>
                    <a:cs typeface="+mn-cs"/>
                    <a:sym typeface="Verdana"/>
                  </a:defRPr>
                </a:lvl8pPr>
                <a:lvl9pPr marL="6629400" marR="0" indent="-736600" algn="l" defTabSz="825500" rtl="0" eaLnBrk="1" latinLnBrk="0" hangingPunct="1">
                  <a:lnSpc>
                    <a:spcPct val="100000"/>
                  </a:lnSpc>
                  <a:spcBef>
                    <a:spcPts val="4000"/>
                  </a:spcBef>
                  <a:spcAft>
                    <a:spcPts val="0"/>
                  </a:spcAft>
                  <a:buClrTx/>
                  <a:buSzPct val="82000"/>
                  <a:buFontTx/>
                  <a:buChar char="•"/>
                  <a:tabLst/>
                  <a:defRPr sz="6400" b="0" i="0" u="none" strike="noStrike" cap="none" spc="0" baseline="0">
                    <a:solidFill>
                      <a:srgbClr val="070168"/>
                    </a:solidFill>
                    <a:uFillTx/>
                    <a:latin typeface="+mn-lt"/>
                    <a:ea typeface="+mn-ea"/>
                    <a:cs typeface="+mn-cs"/>
                    <a:sym typeface="Verdana"/>
                  </a:defRPr>
                </a:lvl9pPr>
              </a:lstStyle>
              <a:p>
                <a:r>
                  <a:rPr lang="en-US" sz="3600" dirty="0">
                    <a:latin typeface="Times New Roman" panose="02020603050405020304" pitchFamily="18" charset="0"/>
                    <a:ea typeface="Times New Roman" panose="02020603050405020304" pitchFamily="18" charset="0"/>
                  </a:rPr>
                  <a:t>Gain variation efficiency </a:t>
                </a:r>
                <a14:m>
                  <m:oMath xmlns:m="http://schemas.openxmlformats.org/officeDocument/2006/math">
                    <m:sSub>
                      <m:sSubPr>
                        <m:ctrlPr>
                          <a:rPr lang="en-GB" sz="3600" i="1">
                            <a:latin typeface="Cambria Math" panose="02040503050406030204" pitchFamily="18" charset="0"/>
                          </a:rPr>
                        </m:ctrlPr>
                      </m:sSubPr>
                      <m:e>
                        <m:r>
                          <a:rPr lang="en-US" sz="3600" i="1">
                            <a:latin typeface="Cambria Math" panose="02040503050406030204" pitchFamily="18" charset="0"/>
                            <a:ea typeface="Times New Roman" panose="02020603050405020304" pitchFamily="18" charset="0"/>
                            <a:cs typeface="Times New Roman" panose="02020603050405020304" pitchFamily="18" charset="0"/>
                          </a:rPr>
                          <m:t>𝜂</m:t>
                        </m:r>
                      </m:e>
                      <m:sub>
                        <m:r>
                          <a:rPr lang="en-US" sz="3600" i="1">
                            <a:latin typeface="Cambria Math" panose="02040503050406030204" pitchFamily="18" charset="0"/>
                            <a:ea typeface="Times New Roman" panose="02020603050405020304" pitchFamily="18" charset="0"/>
                            <a:cs typeface="Times New Roman" panose="02020603050405020304" pitchFamily="18" charset="0"/>
                          </a:rPr>
                          <m:t>𝑔𝑣</m:t>
                        </m:r>
                      </m:sub>
                    </m:sSub>
                  </m:oMath>
                </a14:m>
                <a:r>
                  <a:rPr lang="en-US" sz="3600" dirty="0">
                    <a:latin typeface="Times New Roman" panose="02020603050405020304" pitchFamily="18" charset="0"/>
                    <a:ea typeface="Times New Roman" panose="02020603050405020304" pitchFamily="18" charset="0"/>
                  </a:rPr>
                  <a:t> vs. the ripples (p-p in dB) in the gain of the ‘equivalent’ analogue filter after equalisation in the channel amplitude, in the continuum case and in the spectral line for the worst channel. This is the case of the optimum input level to an ADC of 3 bits.</a:t>
                </a:r>
                <a:endParaRPr lang="en-US" sz="3600" dirty="0"/>
              </a:p>
            </p:txBody>
          </p:sp>
        </mc:Choice>
        <mc:Fallback>
          <p:sp>
            <p:nvSpPr>
              <p:cNvPr id="13" name="Content Placeholder 11">
                <a:extLst>
                  <a:ext uri="{FF2B5EF4-FFF2-40B4-BE49-F238E27FC236}">
                    <a16:creationId xmlns:a16="http://schemas.microsoft.com/office/drawing/2014/main" id="{1404DC05-464F-4C0E-8906-F94305DDE3FD}"/>
                  </a:ext>
                </a:extLst>
              </p:cNvPr>
              <p:cNvSpPr txBox="1">
                <a:spLocks noRot="1" noChangeAspect="1" noMove="1" noResize="1" noEditPoints="1" noAdjustHandles="1" noChangeArrowheads="1" noChangeShapeType="1" noTextEdit="1"/>
              </p:cNvSpPr>
              <p:nvPr/>
            </p:nvSpPr>
            <p:spPr>
              <a:xfrm>
                <a:off x="630935" y="4732260"/>
                <a:ext cx="5866118" cy="7122855"/>
              </a:xfrm>
              <a:prstGeom prst="rect">
                <a:avLst/>
              </a:prstGeom>
              <a:blipFill>
                <a:blip r:embed="rId3"/>
                <a:stretch>
                  <a:fillRect t="-1283" r="-4777"/>
                </a:stretch>
              </a:bli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en-GB">
                    <a:noFill/>
                  </a:rPr>
                  <a:t> </a:t>
                </a:r>
              </a:p>
            </p:txBody>
          </p:sp>
        </mc:Fallback>
      </mc:AlternateContent>
      <p:pic>
        <p:nvPicPr>
          <p:cNvPr id="6" name="Content Placeholder 4">
            <a:extLst>
              <a:ext uri="{FF2B5EF4-FFF2-40B4-BE49-F238E27FC236}">
                <a16:creationId xmlns:a16="http://schemas.microsoft.com/office/drawing/2014/main" id="{47077C1C-B46A-4533-9E23-DB5EA31981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7491664" y="1604211"/>
            <a:ext cx="15749338" cy="10106526"/>
          </a:xfrm>
          <a:prstGeom prst="rect">
            <a:avLst/>
          </a:prstGeom>
          <a:noFill/>
        </p:spPr>
      </p:pic>
    </p:spTree>
    <p:extLst>
      <p:ext uri="{BB962C8B-B14F-4D97-AF65-F5344CB8AC3E}">
        <p14:creationId xmlns:p14="http://schemas.microsoft.com/office/powerpoint/2010/main" val="340435095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23334-E043-4EB2-AB96-58686EE57C9F}"/>
              </a:ext>
            </a:extLst>
          </p:cNvPr>
          <p:cNvSpPr>
            <a:spLocks noGrp="1"/>
          </p:cNvSpPr>
          <p:nvPr>
            <p:ph type="title"/>
          </p:nvPr>
        </p:nvSpPr>
        <p:spPr>
          <a:xfrm>
            <a:off x="762000" y="351453"/>
            <a:ext cx="22860552" cy="1525473"/>
          </a:xfrm>
        </p:spPr>
        <p:txBody>
          <a:bodyPr/>
          <a:lstStyle/>
          <a:p>
            <a:r>
              <a:rPr lang="en-US" dirty="0"/>
              <a:t>Complex Gain Stability and Bandpass Stability</a:t>
            </a:r>
            <a:endParaRPr lang="en-GB" dirty="0"/>
          </a:p>
        </p:txBody>
      </p:sp>
      <p:sp>
        <p:nvSpPr>
          <p:cNvPr id="4" name="Slide Number Placeholder 3">
            <a:extLst>
              <a:ext uri="{FF2B5EF4-FFF2-40B4-BE49-F238E27FC236}">
                <a16:creationId xmlns:a16="http://schemas.microsoft.com/office/drawing/2014/main" id="{46E22DD5-D5F9-487F-827D-2AE1A25D76E7}"/>
              </a:ext>
            </a:extLst>
          </p:cNvPr>
          <p:cNvSpPr>
            <a:spLocks noGrp="1"/>
          </p:cNvSpPr>
          <p:nvPr>
            <p:ph type="sldNum" sz="quarter" idx="10"/>
          </p:nvPr>
        </p:nvSpPr>
        <p:spPr/>
        <p:txBody>
          <a:bodyPr/>
          <a:lstStyle/>
          <a:p>
            <a:fld id="{86CB4B4D-7CA3-9044-876B-883B54F8677D}" type="slidenum">
              <a:rPr lang="en-GB" smtClean="0"/>
              <a:pPr/>
              <a:t>17</a:t>
            </a:fld>
            <a:endParaRPr lang="en-GB" dirty="0"/>
          </a:p>
        </p:txBody>
      </p:sp>
      <p:sp>
        <p:nvSpPr>
          <p:cNvPr id="14" name="TextBox 13">
            <a:extLst>
              <a:ext uri="{FF2B5EF4-FFF2-40B4-BE49-F238E27FC236}">
                <a16:creationId xmlns:a16="http://schemas.microsoft.com/office/drawing/2014/main" id="{CF64A345-762F-4ABF-9055-CC60AF4EF3C2}"/>
              </a:ext>
            </a:extLst>
          </p:cNvPr>
          <p:cNvSpPr txBox="1"/>
          <p:nvPr/>
        </p:nvSpPr>
        <p:spPr>
          <a:xfrm>
            <a:off x="1845710" y="2021305"/>
            <a:ext cx="19666753" cy="11593095"/>
          </a:xfrm>
          <a:prstGeom prst="rect">
            <a:avLst/>
          </a:prstGeom>
          <a:ln w="12700">
            <a:miter lim="400000"/>
          </a:ln>
        </p:spPr>
        <p:txBody>
          <a:bodyPr lIns="50800" tIns="0" rIns="50800" bIns="50800" anchor="t" anchorCtr="0">
            <a:noAutofit/>
          </a:bodyPr>
          <a:lstStyle>
            <a:lvl1pPr algn="l" eaLnBrk="1" hangingPunct="1">
              <a:defRPr sz="6000" b="1">
                <a:solidFill>
                  <a:schemeClr val="accent2"/>
                </a:solidFill>
                <a:latin typeface="+mj-lt"/>
              </a:defRPr>
            </a:lvl1pPr>
            <a:lvl2pPr algn="l" eaLnBrk="1" hangingPunct="1">
              <a:defRPr sz="6000" b="1">
                <a:solidFill>
                  <a:srgbClr val="070168"/>
                </a:solidFill>
              </a:defRPr>
            </a:lvl2pPr>
            <a:lvl3pPr algn="l" eaLnBrk="1" hangingPunct="1">
              <a:defRPr sz="6000" b="1">
                <a:solidFill>
                  <a:srgbClr val="070168"/>
                </a:solidFill>
              </a:defRPr>
            </a:lvl3pPr>
            <a:lvl4pPr algn="l" eaLnBrk="1" hangingPunct="1">
              <a:defRPr sz="6000" b="1">
                <a:solidFill>
                  <a:srgbClr val="070168"/>
                </a:solidFill>
              </a:defRPr>
            </a:lvl4pPr>
            <a:lvl5pPr algn="l" eaLnBrk="1" hangingPunct="1">
              <a:defRPr sz="6000" b="1">
                <a:solidFill>
                  <a:srgbClr val="070168"/>
                </a:solidFill>
              </a:defRPr>
            </a:lvl5pPr>
            <a:lvl6pPr algn="l" eaLnBrk="1" hangingPunct="1">
              <a:defRPr sz="6000" b="1">
                <a:solidFill>
                  <a:srgbClr val="070168"/>
                </a:solidFill>
              </a:defRPr>
            </a:lvl6pPr>
            <a:lvl7pPr algn="l" eaLnBrk="1" hangingPunct="1">
              <a:defRPr sz="6000" b="1">
                <a:solidFill>
                  <a:srgbClr val="070168"/>
                </a:solidFill>
              </a:defRPr>
            </a:lvl7pPr>
            <a:lvl8pPr algn="l" eaLnBrk="1" hangingPunct="1">
              <a:defRPr sz="6000" b="1">
                <a:solidFill>
                  <a:srgbClr val="070168"/>
                </a:solidFill>
              </a:defRPr>
            </a:lvl8pPr>
            <a:lvl9pPr algn="l" eaLnBrk="1" hangingPunct="1">
              <a:defRPr sz="6000" b="1">
                <a:solidFill>
                  <a:srgbClr val="070168"/>
                </a:solidFill>
              </a:defRPr>
            </a:lvl9pPr>
          </a:lstStyle>
          <a:p>
            <a:pPr marL="571500" indent="-571500">
              <a:buFont typeface="Arial" panose="020B0604020202020204" pitchFamily="34" charset="0"/>
              <a:buChar char="•"/>
            </a:pPr>
            <a:r>
              <a:rPr lang="en-GB" sz="4000" dirty="0">
                <a:solidFill>
                  <a:srgbClr val="000000"/>
                </a:solidFill>
                <a:latin typeface="docs-Calibri"/>
              </a:rPr>
              <a:t>This depends on the Calibration</a:t>
            </a:r>
          </a:p>
          <a:p>
            <a:pPr marL="571500" indent="-571500">
              <a:buFont typeface="Arial" panose="020B0604020202020204" pitchFamily="34" charset="0"/>
              <a:buChar char="•"/>
            </a:pPr>
            <a:r>
              <a:rPr lang="en-GB" sz="4000" dirty="0">
                <a:solidFill>
                  <a:srgbClr val="000000"/>
                </a:solidFill>
                <a:latin typeface="docs-Calibri"/>
              </a:rPr>
              <a:t>The residual errors after calibration depend on the stability of the Signal Chain and interval between calibrations</a:t>
            </a:r>
          </a:p>
          <a:p>
            <a:pPr marL="571500" indent="-571500">
              <a:buFont typeface="Arial" panose="020B0604020202020204" pitchFamily="34" charset="0"/>
              <a:buChar char="•"/>
            </a:pPr>
            <a:r>
              <a:rPr lang="en-GB" sz="4000" dirty="0">
                <a:solidFill>
                  <a:srgbClr val="000000"/>
                </a:solidFill>
                <a:latin typeface="docs-Calibri"/>
              </a:rPr>
              <a:t>A better stability means less frequent calibration</a:t>
            </a:r>
          </a:p>
          <a:p>
            <a:pPr marL="571500" indent="-571500">
              <a:buFont typeface="Arial" panose="020B0604020202020204" pitchFamily="34" charset="0"/>
              <a:buChar char="•"/>
            </a:pPr>
            <a:endParaRPr lang="en-GB" sz="4800" dirty="0">
              <a:solidFill>
                <a:srgbClr val="000000"/>
              </a:solidFill>
              <a:latin typeface="docs-Calibri"/>
            </a:endParaRPr>
          </a:p>
          <a:p>
            <a:r>
              <a:rPr lang="en-GB" sz="3600" dirty="0">
                <a:effectLst/>
                <a:latin typeface="Calibri" panose="020F0502020204030204" pitchFamily="34" charset="0"/>
                <a:ea typeface="Calibri" panose="020F0502020204030204" pitchFamily="34" charset="0"/>
              </a:rPr>
              <a:t>The Dish L2 requirements:</a:t>
            </a:r>
            <a:endParaRPr lang="en-GB" sz="3600" dirty="0">
              <a:effectLst/>
              <a:latin typeface="Times New Roman" panose="02020603050405020304" pitchFamily="18" charset="0"/>
              <a:ea typeface="Times New Roman" panose="02020603050405020304" pitchFamily="18" charset="0"/>
            </a:endParaRPr>
          </a:p>
          <a:p>
            <a:r>
              <a:rPr lang="en-GB" sz="3600" dirty="0">
                <a:effectLst/>
                <a:latin typeface="Calibri" panose="020F0502020204030204" pitchFamily="34" charset="0"/>
                <a:ea typeface="Calibri" panose="020F0502020204030204" pitchFamily="34" charset="0"/>
              </a:rPr>
              <a:t>Gain stability of &lt;= 3% RMS over time scales of 5 seconds up to 5 minutes</a:t>
            </a:r>
            <a:endParaRPr lang="en-GB" sz="3600" dirty="0">
              <a:effectLst/>
              <a:latin typeface="Times New Roman" panose="02020603050405020304" pitchFamily="18" charset="0"/>
              <a:ea typeface="Times New Roman" panose="02020603050405020304" pitchFamily="18" charset="0"/>
            </a:endParaRPr>
          </a:p>
          <a:p>
            <a:r>
              <a:rPr lang="en-GB" sz="3600" b="1" dirty="0">
                <a:effectLst/>
                <a:latin typeface="Calibri,Bold"/>
                <a:ea typeface="Times New Roman" panose="02020603050405020304" pitchFamily="18" charset="0"/>
                <a:cs typeface="Calibri,Bold"/>
              </a:rPr>
              <a:t>&lt; 0.1% RMS for short term (&lt;5s)</a:t>
            </a:r>
            <a:endParaRPr lang="en-GB" sz="3600" dirty="0">
              <a:effectLst/>
              <a:latin typeface="Times New Roman" panose="02020603050405020304" pitchFamily="18" charset="0"/>
              <a:ea typeface="Times New Roman" panose="02020603050405020304" pitchFamily="18" charset="0"/>
            </a:endParaRPr>
          </a:p>
          <a:p>
            <a:r>
              <a:rPr lang="en-GB" sz="3600" b="1" dirty="0">
                <a:effectLst/>
                <a:latin typeface="Calibri,Bold"/>
                <a:ea typeface="Times New Roman" panose="02020603050405020304" pitchFamily="18" charset="0"/>
                <a:cs typeface="Calibri,Bold"/>
              </a:rPr>
              <a:t>Phase stability RMS</a:t>
            </a:r>
            <a:r>
              <a:rPr lang="en-GB" sz="3600" dirty="0">
                <a:effectLst/>
                <a:latin typeface="Calibri" panose="020F0502020204030204" pitchFamily="34" charset="0"/>
                <a:ea typeface="Calibri" panose="020F0502020204030204" pitchFamily="34" charset="0"/>
              </a:rPr>
              <a:t>:</a:t>
            </a:r>
            <a:endParaRPr lang="en-GB" sz="3600" dirty="0">
              <a:effectLst/>
              <a:latin typeface="Times New Roman" panose="02020603050405020304" pitchFamily="18" charset="0"/>
              <a:ea typeface="Times New Roman" panose="02020603050405020304" pitchFamily="18" charset="0"/>
            </a:endParaRPr>
          </a:p>
          <a:p>
            <a:r>
              <a:rPr lang="en-GB" sz="3600" dirty="0">
                <a:effectLst/>
                <a:latin typeface="Calibri" panose="020F0502020204030204" pitchFamily="34" charset="0"/>
                <a:ea typeface="Calibri" panose="020F0502020204030204" pitchFamily="34" charset="0"/>
              </a:rPr>
              <a:t>Phase</a:t>
            </a:r>
            <a:r>
              <a:rPr lang="en-GB" sz="3600" b="1" dirty="0">
                <a:effectLst/>
                <a:latin typeface="Calibri,Bold"/>
                <a:ea typeface="Times New Roman" panose="02020603050405020304" pitchFamily="18" charset="0"/>
                <a:cs typeface="Calibri,Bold"/>
              </a:rPr>
              <a:t> stability of &lt;= 2 </a:t>
            </a:r>
            <a:r>
              <a:rPr lang="en-US" sz="3600" b="1" dirty="0">
                <a:effectLst/>
                <a:latin typeface="Calibri,Bold"/>
                <a:ea typeface="Times New Roman" panose="02020603050405020304" pitchFamily="18" charset="0"/>
                <a:cs typeface="Calibri,Bold"/>
              </a:rPr>
              <a:t>° </a:t>
            </a:r>
            <a:r>
              <a:rPr lang="en-GB" sz="3600" b="1" dirty="0">
                <a:effectLst/>
                <a:latin typeface="Calibri,Bold"/>
                <a:ea typeface="Times New Roman" panose="02020603050405020304" pitchFamily="18" charset="0"/>
                <a:cs typeface="Calibri,Bold"/>
              </a:rPr>
              <a:t>RMS </a:t>
            </a:r>
            <a:r>
              <a:rPr lang="en-GB" sz="3600" dirty="0">
                <a:effectLst/>
                <a:latin typeface="Calibri" panose="020F0502020204030204" pitchFamily="34" charset="0"/>
                <a:ea typeface="Calibri" panose="020F0502020204030204" pitchFamily="34" charset="0"/>
              </a:rPr>
              <a:t>over time scales of 5 seconds up to 5 minutes</a:t>
            </a:r>
            <a:endParaRPr lang="en-GB" sz="3600" dirty="0">
              <a:effectLst/>
              <a:latin typeface="Times New Roman" panose="02020603050405020304" pitchFamily="18" charset="0"/>
              <a:ea typeface="Times New Roman" panose="02020603050405020304" pitchFamily="18" charset="0"/>
            </a:endParaRPr>
          </a:p>
          <a:p>
            <a:r>
              <a:rPr lang="en-GB" sz="3600" dirty="0">
                <a:effectLst/>
                <a:latin typeface="Calibri" panose="020F0502020204030204" pitchFamily="34" charset="0"/>
                <a:ea typeface="Calibri" panose="020F0502020204030204" pitchFamily="34" charset="0"/>
              </a:rPr>
              <a:t>  </a:t>
            </a:r>
            <a:endParaRPr lang="en-GB" sz="3600" dirty="0">
              <a:effectLst/>
              <a:latin typeface="Times New Roman" panose="02020603050405020304" pitchFamily="18" charset="0"/>
              <a:ea typeface="Times New Roman" panose="02020603050405020304" pitchFamily="18" charset="0"/>
            </a:endParaRPr>
          </a:p>
          <a:p>
            <a:r>
              <a:rPr lang="en-GB" sz="3600" b="1" dirty="0">
                <a:effectLst/>
                <a:latin typeface="Calibri,Bold"/>
                <a:ea typeface="Times New Roman" panose="02020603050405020304" pitchFamily="18" charset="0"/>
                <a:cs typeface="Calibri,Bold"/>
              </a:rPr>
              <a:t>SPF Stability requirements (L3)</a:t>
            </a:r>
            <a:endParaRPr lang="en-GB" sz="3600" dirty="0">
              <a:effectLst/>
              <a:latin typeface="Times New Roman" panose="02020603050405020304" pitchFamily="18" charset="0"/>
              <a:ea typeface="Times New Roman" panose="02020603050405020304" pitchFamily="18" charset="0"/>
            </a:endParaRPr>
          </a:p>
          <a:p>
            <a:r>
              <a:rPr lang="en-GB" sz="3600" b="1" dirty="0">
                <a:effectLst/>
                <a:latin typeface="Calibri,Bold"/>
                <a:ea typeface="Times New Roman" panose="02020603050405020304" pitchFamily="18" charset="0"/>
                <a:cs typeface="Calibri,Bold"/>
              </a:rPr>
              <a:t>SPF Gain stability</a:t>
            </a:r>
            <a:r>
              <a:rPr lang="en-GB" sz="3600" dirty="0">
                <a:effectLst/>
                <a:latin typeface="Calibri" panose="020F0502020204030204" pitchFamily="34" charset="0"/>
                <a:ea typeface="Calibri,Bold"/>
              </a:rPr>
              <a:t>: </a:t>
            </a:r>
            <a:r>
              <a:rPr lang="en-GB" sz="3600" b="1" dirty="0">
                <a:effectLst/>
                <a:latin typeface="Calibri,Bold"/>
                <a:ea typeface="Times New Roman" panose="02020603050405020304" pitchFamily="18" charset="0"/>
                <a:cs typeface="Calibri,Bold"/>
              </a:rPr>
              <a:t>&lt;0.08% RMS</a:t>
            </a:r>
            <a:r>
              <a:rPr lang="en-GB" sz="3600" dirty="0">
                <a:effectLst/>
                <a:latin typeface="Calibri" panose="020F0502020204030204" pitchFamily="34" charset="0"/>
                <a:ea typeface="Calibri,Bold"/>
              </a:rPr>
              <a:t> (5s)</a:t>
            </a:r>
            <a:endParaRPr lang="en-GB" sz="3600" dirty="0">
              <a:effectLst/>
              <a:latin typeface="Times New Roman" panose="02020603050405020304" pitchFamily="18" charset="0"/>
              <a:ea typeface="Times New Roman" panose="02020603050405020304" pitchFamily="18" charset="0"/>
            </a:endParaRPr>
          </a:p>
          <a:p>
            <a:r>
              <a:rPr lang="en-GB" sz="3600" b="1" dirty="0">
                <a:effectLst/>
                <a:latin typeface="Calibri,Bold"/>
                <a:ea typeface="Times New Roman" panose="02020603050405020304" pitchFamily="18" charset="0"/>
                <a:cs typeface="Calibri,Bold"/>
              </a:rPr>
              <a:t>SPF Phase stability RMS: &lt;= 0.5</a:t>
            </a:r>
            <a:r>
              <a:rPr lang="en-US" sz="3600" b="1" dirty="0">
                <a:effectLst/>
                <a:latin typeface="Calibri,Bold"/>
                <a:ea typeface="Times New Roman" panose="02020603050405020304" pitchFamily="18" charset="0"/>
                <a:cs typeface="Calibri,Bold"/>
              </a:rPr>
              <a:t>°</a:t>
            </a:r>
            <a:r>
              <a:rPr lang="en-GB" sz="3600" b="1" dirty="0">
                <a:effectLst/>
                <a:latin typeface="Calibri,Bold"/>
                <a:ea typeface="Times New Roman" panose="02020603050405020304" pitchFamily="18" charset="0"/>
                <a:cs typeface="Calibri,Bold"/>
              </a:rPr>
              <a:t> RMS </a:t>
            </a:r>
            <a:r>
              <a:rPr lang="en-GB" sz="3600" dirty="0">
                <a:effectLst/>
                <a:latin typeface="Calibri" panose="020F0502020204030204" pitchFamily="34" charset="0"/>
                <a:ea typeface="Calibri" panose="020F0502020204030204" pitchFamily="34" charset="0"/>
              </a:rPr>
              <a:t>over </a:t>
            </a:r>
            <a:r>
              <a:rPr lang="en-GB" sz="3600" b="1" dirty="0">
                <a:effectLst/>
                <a:latin typeface="Calibri,Bold"/>
                <a:ea typeface="Times New Roman" panose="02020603050405020304" pitchFamily="18" charset="0"/>
                <a:cs typeface="Calibri,Bold"/>
              </a:rPr>
              <a:t>5 minutes</a:t>
            </a:r>
            <a:endParaRPr lang="en-GB" sz="3600" dirty="0">
              <a:effectLst/>
              <a:latin typeface="Times New Roman" panose="02020603050405020304" pitchFamily="18" charset="0"/>
              <a:ea typeface="Times New Roman" panose="02020603050405020304" pitchFamily="18" charset="0"/>
            </a:endParaRPr>
          </a:p>
          <a:p>
            <a:r>
              <a:rPr lang="en-US" sz="3600" dirty="0">
                <a:effectLst/>
                <a:latin typeface="Times New Roman" panose="02020603050405020304" pitchFamily="18" charset="0"/>
                <a:ea typeface="Times New Roman" panose="02020603050405020304" pitchFamily="18" charset="0"/>
              </a:rPr>
              <a:t>  </a:t>
            </a:r>
            <a:endParaRPr lang="en-GB" sz="3600" dirty="0">
              <a:effectLst/>
              <a:latin typeface="Times New Roman" panose="02020603050405020304" pitchFamily="18" charset="0"/>
              <a:ea typeface="Times New Roman" panose="02020603050405020304" pitchFamily="18" charset="0"/>
            </a:endParaRPr>
          </a:p>
          <a:p>
            <a:r>
              <a:rPr lang="en-GB" sz="3600" b="1" dirty="0">
                <a:effectLst/>
                <a:latin typeface="Calibri,Bold"/>
                <a:ea typeface="Times New Roman" panose="02020603050405020304" pitchFamily="18" charset="0"/>
                <a:cs typeface="Calibri,Bold"/>
              </a:rPr>
              <a:t>SPFRx Gain stability: &lt;= 0.05% RMS</a:t>
            </a:r>
            <a:r>
              <a:rPr lang="en-GB" sz="3600" dirty="0">
                <a:effectLst/>
                <a:latin typeface="Calibri" panose="020F0502020204030204" pitchFamily="34" charset="0"/>
                <a:ea typeface="Calibri" panose="020F0502020204030204" pitchFamily="34" charset="0"/>
              </a:rPr>
              <a:t> (5s)</a:t>
            </a:r>
            <a:endParaRPr lang="en-GB" sz="3600" dirty="0">
              <a:effectLst/>
              <a:latin typeface="Times New Roman" panose="02020603050405020304" pitchFamily="18" charset="0"/>
              <a:ea typeface="Times New Roman" panose="02020603050405020304" pitchFamily="18" charset="0"/>
            </a:endParaRPr>
          </a:p>
          <a:p>
            <a:r>
              <a:rPr lang="en-GB" sz="3600" b="1" dirty="0">
                <a:effectLst/>
                <a:latin typeface="Calibri,Bold"/>
                <a:ea typeface="Times New Roman" panose="02020603050405020304" pitchFamily="18" charset="0"/>
                <a:cs typeface="Calibri,Bold"/>
              </a:rPr>
              <a:t>SPFRX Phase stability RMS: &lt;= 0.5</a:t>
            </a:r>
            <a:r>
              <a:rPr lang="en-US" sz="3600" b="1" dirty="0">
                <a:effectLst/>
                <a:latin typeface="Calibri,Bold"/>
                <a:ea typeface="Times New Roman" panose="02020603050405020304" pitchFamily="18" charset="0"/>
                <a:cs typeface="Calibri,Bold"/>
              </a:rPr>
              <a:t>°</a:t>
            </a:r>
            <a:r>
              <a:rPr lang="en-GB" sz="3600" b="1" dirty="0">
                <a:effectLst/>
                <a:latin typeface="Calibri,Bold"/>
                <a:ea typeface="Times New Roman" panose="02020603050405020304" pitchFamily="18" charset="0"/>
                <a:cs typeface="Calibri,Bold"/>
              </a:rPr>
              <a:t> RMS </a:t>
            </a:r>
            <a:r>
              <a:rPr lang="en-GB" sz="3600" dirty="0">
                <a:effectLst/>
                <a:latin typeface="Calibri" panose="020F0502020204030204" pitchFamily="34" charset="0"/>
                <a:ea typeface="Calibri" panose="020F0502020204030204" pitchFamily="34" charset="0"/>
              </a:rPr>
              <a:t>over </a:t>
            </a:r>
            <a:r>
              <a:rPr lang="en-GB" sz="3600" b="1" dirty="0">
                <a:effectLst/>
                <a:latin typeface="Calibri,Bold"/>
                <a:ea typeface="Times New Roman" panose="02020603050405020304" pitchFamily="18" charset="0"/>
                <a:cs typeface="Calibri,Bold"/>
              </a:rPr>
              <a:t>5 minutes</a:t>
            </a:r>
            <a:endParaRPr lang="en-GB" sz="36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571500" indent="-571500">
              <a:buFont typeface="Arial" panose="020B0604020202020204" pitchFamily="34" charset="0"/>
              <a:buChar char="•"/>
            </a:pPr>
            <a:endParaRPr lang="en-GB" sz="4000" dirty="0"/>
          </a:p>
        </p:txBody>
      </p:sp>
    </p:spTree>
    <p:extLst>
      <p:ext uri="{BB962C8B-B14F-4D97-AF65-F5344CB8AC3E}">
        <p14:creationId xmlns:p14="http://schemas.microsoft.com/office/powerpoint/2010/main" val="30296780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23334-E043-4EB2-AB96-58686EE57C9F}"/>
              </a:ext>
            </a:extLst>
          </p:cNvPr>
          <p:cNvSpPr>
            <a:spLocks noGrp="1"/>
          </p:cNvSpPr>
          <p:nvPr>
            <p:ph type="title"/>
          </p:nvPr>
        </p:nvSpPr>
        <p:spPr>
          <a:xfrm>
            <a:off x="762000" y="351453"/>
            <a:ext cx="22860552" cy="1525473"/>
          </a:xfrm>
        </p:spPr>
        <p:txBody>
          <a:bodyPr/>
          <a:lstStyle/>
          <a:p>
            <a:r>
              <a:rPr lang="en-US" dirty="0"/>
              <a:t>Bandpass Stability</a:t>
            </a:r>
            <a:endParaRPr lang="en-GB" dirty="0"/>
          </a:p>
        </p:txBody>
      </p:sp>
      <p:sp>
        <p:nvSpPr>
          <p:cNvPr id="4" name="Slide Number Placeholder 3">
            <a:extLst>
              <a:ext uri="{FF2B5EF4-FFF2-40B4-BE49-F238E27FC236}">
                <a16:creationId xmlns:a16="http://schemas.microsoft.com/office/drawing/2014/main" id="{46E22DD5-D5F9-487F-827D-2AE1A25D76E7}"/>
              </a:ext>
            </a:extLst>
          </p:cNvPr>
          <p:cNvSpPr>
            <a:spLocks noGrp="1"/>
          </p:cNvSpPr>
          <p:nvPr>
            <p:ph type="sldNum" sz="quarter" idx="10"/>
          </p:nvPr>
        </p:nvSpPr>
        <p:spPr/>
        <p:txBody>
          <a:bodyPr/>
          <a:lstStyle/>
          <a:p>
            <a:fld id="{86CB4B4D-7CA3-9044-876B-883B54F8677D}" type="slidenum">
              <a:rPr lang="en-GB" smtClean="0"/>
              <a:pPr/>
              <a:t>18</a:t>
            </a:fld>
            <a:endParaRPr lang="en-GB" dirty="0"/>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CF64A345-762F-4ABF-9055-CC60AF4EF3C2}"/>
                  </a:ext>
                </a:extLst>
              </p:cNvPr>
              <p:cNvSpPr txBox="1"/>
              <p:nvPr/>
            </p:nvSpPr>
            <p:spPr>
              <a:xfrm>
                <a:off x="1845710" y="2021305"/>
                <a:ext cx="19666753" cy="10523621"/>
              </a:xfrm>
              <a:prstGeom prst="rect">
                <a:avLst/>
              </a:prstGeom>
              <a:ln w="12700">
                <a:miter lim="400000"/>
              </a:ln>
            </p:spPr>
            <p:txBody>
              <a:bodyPr lIns="50800" tIns="0" rIns="50800" bIns="50800" anchor="t" anchorCtr="0">
                <a:noAutofit/>
              </a:bodyPr>
              <a:lstStyle>
                <a:lvl1pPr algn="l" eaLnBrk="1" hangingPunct="1">
                  <a:defRPr sz="6000" b="1">
                    <a:solidFill>
                      <a:schemeClr val="accent2"/>
                    </a:solidFill>
                    <a:latin typeface="+mj-lt"/>
                  </a:defRPr>
                </a:lvl1pPr>
                <a:lvl2pPr algn="l" eaLnBrk="1" hangingPunct="1">
                  <a:defRPr sz="6000" b="1">
                    <a:solidFill>
                      <a:srgbClr val="070168"/>
                    </a:solidFill>
                  </a:defRPr>
                </a:lvl2pPr>
                <a:lvl3pPr algn="l" eaLnBrk="1" hangingPunct="1">
                  <a:defRPr sz="6000" b="1">
                    <a:solidFill>
                      <a:srgbClr val="070168"/>
                    </a:solidFill>
                  </a:defRPr>
                </a:lvl3pPr>
                <a:lvl4pPr algn="l" eaLnBrk="1" hangingPunct="1">
                  <a:defRPr sz="6000" b="1">
                    <a:solidFill>
                      <a:srgbClr val="070168"/>
                    </a:solidFill>
                  </a:defRPr>
                </a:lvl4pPr>
                <a:lvl5pPr algn="l" eaLnBrk="1" hangingPunct="1">
                  <a:defRPr sz="6000" b="1">
                    <a:solidFill>
                      <a:srgbClr val="070168"/>
                    </a:solidFill>
                  </a:defRPr>
                </a:lvl5pPr>
                <a:lvl6pPr algn="l" eaLnBrk="1" hangingPunct="1">
                  <a:defRPr sz="6000" b="1">
                    <a:solidFill>
                      <a:srgbClr val="070168"/>
                    </a:solidFill>
                  </a:defRPr>
                </a:lvl6pPr>
                <a:lvl7pPr algn="l" eaLnBrk="1" hangingPunct="1">
                  <a:defRPr sz="6000" b="1">
                    <a:solidFill>
                      <a:srgbClr val="070168"/>
                    </a:solidFill>
                  </a:defRPr>
                </a:lvl7pPr>
                <a:lvl8pPr algn="l" eaLnBrk="1" hangingPunct="1">
                  <a:defRPr sz="6000" b="1">
                    <a:solidFill>
                      <a:srgbClr val="070168"/>
                    </a:solidFill>
                  </a:defRPr>
                </a:lvl8pPr>
                <a:lvl9pPr algn="l" eaLnBrk="1" hangingPunct="1">
                  <a:defRPr sz="6000" b="1">
                    <a:solidFill>
                      <a:srgbClr val="070168"/>
                    </a:solidFill>
                  </a:defRPr>
                </a:lvl9pPr>
              </a:lstStyle>
              <a:p>
                <a:pPr marL="571500" indent="-571500">
                  <a:buFont typeface="Arial" panose="020B0604020202020204" pitchFamily="34" charset="0"/>
                  <a:buChar char="•"/>
                </a:pPr>
                <a:r>
                  <a:rPr lang="en-GB" sz="4000" dirty="0">
                    <a:solidFill>
                      <a:srgbClr val="000000"/>
                    </a:solidFill>
                    <a:latin typeface="docs-Calibri"/>
                  </a:rPr>
                  <a:t>This depends on the Calibration</a:t>
                </a:r>
              </a:p>
              <a:p>
                <a:pPr marL="571500" indent="-571500">
                  <a:buFont typeface="Arial" panose="020B0604020202020204" pitchFamily="34" charset="0"/>
                  <a:buChar char="•"/>
                </a:pPr>
                <a:r>
                  <a:rPr lang="en-GB" sz="4000" dirty="0">
                    <a:solidFill>
                      <a:srgbClr val="000000"/>
                    </a:solidFill>
                    <a:latin typeface="docs-Calibri"/>
                  </a:rPr>
                  <a:t>The residual errors after calibration depend on the stability of the Signal Chain and interval between calibrations</a:t>
                </a:r>
              </a:p>
              <a:p>
                <a:pPr marL="571500" indent="-571500">
                  <a:buFont typeface="Arial" panose="020B0604020202020204" pitchFamily="34" charset="0"/>
                  <a:buChar char="•"/>
                </a:pPr>
                <a:r>
                  <a:rPr lang="en-GB" sz="4000" dirty="0">
                    <a:solidFill>
                      <a:srgbClr val="000000"/>
                    </a:solidFill>
                    <a:latin typeface="docs-Calibri"/>
                  </a:rPr>
                  <a:t>A better stability means less frequent calibration</a:t>
                </a:r>
              </a:p>
              <a:p>
                <a:pPr marL="571500" indent="-571500">
                  <a:buFont typeface="Arial" panose="020B0604020202020204" pitchFamily="34" charset="0"/>
                  <a:buChar char="•"/>
                </a:pPr>
                <a:endParaRPr lang="en-GB" sz="4000" dirty="0">
                  <a:solidFill>
                    <a:srgbClr val="000000"/>
                  </a:solidFill>
                  <a:latin typeface="docs-Calibri"/>
                </a:endParaRPr>
              </a:p>
              <a:p>
                <a:pPr marL="571500" indent="-571500">
                  <a:buFont typeface="Arial" panose="020B0604020202020204" pitchFamily="34" charset="0"/>
                  <a:buChar char="•"/>
                </a:pPr>
                <a:r>
                  <a:rPr lang="en-GB" sz="4800" dirty="0">
                    <a:solidFill>
                      <a:srgbClr val="000000"/>
                    </a:solidFill>
                    <a:latin typeface="docs-Calibri"/>
                  </a:rPr>
                  <a:t>Spectral Dynamic Range:</a:t>
                </a:r>
              </a:p>
              <a:p>
                <a:pPr lvl="1"/>
                <a:r>
                  <a:rPr lang="en-GB" sz="4800" dirty="0">
                    <a:solidFill>
                      <a:srgbClr val="000000"/>
                    </a:solidFill>
                    <a:latin typeface="docs-Calibri"/>
                  </a:rPr>
                  <a:t>	If focusing on the stability term</a:t>
                </a:r>
              </a:p>
              <a:p>
                <a14:m>
                  <m:oMathPara xmlns:m="http://schemas.openxmlformats.org/officeDocument/2006/math">
                    <m:oMathParaPr>
                      <m:jc m:val="centerGroup"/>
                    </m:oMathParaPr>
                    <m:oMath xmlns:m="http://schemas.openxmlformats.org/officeDocument/2006/math">
                      <m:r>
                        <a:rPr lang="en-US" sz="4000" i="1" smtClean="0">
                          <a:effectLst/>
                          <a:latin typeface="Cambria Math" panose="02040503050406030204" pitchFamily="18" charset="0"/>
                          <a:ea typeface="Cambria Math" panose="02040503050406030204" pitchFamily="18" charset="0"/>
                          <a:cs typeface="Times New Roman" panose="02020603050405020304" pitchFamily="18" charset="0"/>
                        </a:rPr>
                        <m:t>𝑆𝐷</m:t>
                      </m:r>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𝑅</m:t>
                      </m:r>
                      <m:d>
                        <m:dPr>
                          <m:ctrlPr>
                            <a:rPr lang="en-GB" sz="4000" i="1">
                              <a:effectLst/>
                              <a:latin typeface="Cambria Math" panose="02040503050406030204" pitchFamily="18" charset="0"/>
                            </a:rPr>
                          </m:ctrlPr>
                        </m:dPr>
                        <m:e>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𝑣</m:t>
                          </m:r>
                        </m:e>
                      </m:d>
                      <m:r>
                        <a:rPr lang="en-US" sz="4000">
                          <a:effectLst/>
                          <a:latin typeface="Cambria Math" panose="02040503050406030204" pitchFamily="18" charset="0"/>
                          <a:ea typeface="Cambria Math" panose="02040503050406030204" pitchFamily="18" charset="0"/>
                          <a:cs typeface="Times New Roman" panose="02020603050405020304" pitchFamily="18" charset="0"/>
                        </a:rPr>
                        <m:t>=</m:t>
                      </m:r>
                      <m:rad>
                        <m:radPr>
                          <m:degHide m:val="on"/>
                          <m:ctrlPr>
                            <a:rPr lang="en-GB" sz="4000" i="1">
                              <a:effectLst/>
                              <a:latin typeface="Cambria Math" panose="02040503050406030204" pitchFamily="18" charset="0"/>
                            </a:rPr>
                          </m:ctrlPr>
                        </m:radPr>
                        <m:deg/>
                        <m:e>
                          <m:f>
                            <m:fPr>
                              <m:ctrlPr>
                                <a:rPr lang="en-GB" sz="4000" i="1">
                                  <a:effectLst/>
                                  <a:latin typeface="Cambria Math" panose="02040503050406030204" pitchFamily="18" charset="0"/>
                                </a:rPr>
                              </m:ctrlPr>
                            </m:fPr>
                            <m:num>
                              <m:sSub>
                                <m:sSubPr>
                                  <m:ctrlPr>
                                    <a:rPr lang="en-GB" sz="4000" i="1">
                                      <a:effectLst/>
                                      <a:latin typeface="Cambria Math" panose="02040503050406030204" pitchFamily="18" charset="0"/>
                                    </a:rPr>
                                  </m:ctrlPr>
                                </m:sSubPr>
                                <m:e>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𝑁</m:t>
                                  </m:r>
                                </m:e>
                                <m:sub>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𝑎</m:t>
                                  </m:r>
                                </m:sub>
                              </m:sSub>
                              <m:r>
                                <a:rPr lang="en-US" sz="400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GB" sz="4000" i="1">
                                      <a:effectLst/>
                                      <a:latin typeface="Cambria Math" panose="02040503050406030204" pitchFamily="18" charset="0"/>
                                    </a:rPr>
                                  </m:ctrlPr>
                                </m:sSubPr>
                                <m:e>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𝑁</m:t>
                                  </m:r>
                                </m:e>
                                <m:sub>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𝑎</m:t>
                                  </m:r>
                                </m:sub>
                              </m:sSub>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4000">
                                  <a:effectLst/>
                                  <a:latin typeface="Cambria Math" panose="02040503050406030204" pitchFamily="18" charset="0"/>
                                  <a:ea typeface="Times New Roman" panose="02020603050405020304" pitchFamily="18" charset="0"/>
                                  <a:cs typeface="Times New Roman" panose="02020603050405020304" pitchFamily="18" charset="0"/>
                                </a:rPr>
                                <m:t>2</m:t>
                              </m:r>
                            </m:den>
                          </m:f>
                        </m:e>
                      </m:rad>
                      <m:f>
                        <m:fPr>
                          <m:ctrlPr>
                            <a:rPr lang="en-GB" sz="4000" i="1">
                              <a:effectLst/>
                              <a:latin typeface="Cambria Math" panose="02040503050406030204" pitchFamily="18" charset="0"/>
                              <a:ea typeface="Cambria Math" panose="02040503050406030204" pitchFamily="18" charset="0"/>
                            </a:rPr>
                          </m:ctrlPr>
                        </m:fPr>
                        <m:num>
                          <m:r>
                            <a:rPr lang="en-US" sz="4000">
                              <a:effectLst/>
                              <a:latin typeface="Cambria Math" panose="02040503050406030204" pitchFamily="18" charset="0"/>
                              <a:ea typeface="Times New Roman" panose="02020603050405020304" pitchFamily="18" charset="0"/>
                              <a:cs typeface="Times New Roman" panose="02020603050405020304" pitchFamily="18" charset="0"/>
                            </a:rPr>
                            <m:t>1</m:t>
                          </m:r>
                        </m:num>
                        <m:den>
                          <m:rad>
                            <m:radPr>
                              <m:degHide m:val="on"/>
                              <m:ctrlPr>
                                <a:rPr lang="en-GB" sz="4000" i="1">
                                  <a:effectLst/>
                                  <a:latin typeface="Cambria Math" panose="02040503050406030204" pitchFamily="18" charset="0"/>
                                  <a:ea typeface="Cambria Math" panose="02040503050406030204" pitchFamily="18" charset="0"/>
                                </a:rPr>
                              </m:ctrlPr>
                            </m:radPr>
                            <m:deg/>
                            <m:e>
                              <m:f>
                                <m:fPr>
                                  <m:ctrlPr>
                                    <a:rPr lang="en-GB" sz="4000" i="1">
                                      <a:effectLst/>
                                      <a:latin typeface="Cambria Math" panose="02040503050406030204" pitchFamily="18" charset="0"/>
                                      <a:ea typeface="Cambria Math" panose="02040503050406030204" pitchFamily="18" charset="0"/>
                                    </a:rPr>
                                  </m:ctrlPr>
                                </m:fPr>
                                <m:num>
                                  <m:r>
                                    <a:rPr lang="en-US" sz="4000" i="1">
                                      <a:effectLst/>
                                      <a:latin typeface="Cambria Math" panose="02040503050406030204" pitchFamily="18" charset="0"/>
                                      <a:ea typeface="Cambria Math" panose="02040503050406030204" pitchFamily="18" charset="0"/>
                                      <a:cs typeface="Times New Roman" panose="02020603050405020304" pitchFamily="18" charset="0"/>
                                    </a:rPr>
                                    <m:t>1</m:t>
                                  </m:r>
                                </m:num>
                                <m:den>
                                  <m:sSub>
                                    <m:sSubPr>
                                      <m:ctrlPr>
                                        <a:rPr lang="en-GB" sz="4000" i="1">
                                          <a:effectLst/>
                                          <a:latin typeface="Cambria Math" panose="02040503050406030204" pitchFamily="18" charset="0"/>
                                          <a:ea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𝑁</m:t>
                                      </m:r>
                                    </m:e>
                                    <m:sub>
                                      <m:r>
                                        <a:rPr lang="en-US" sz="4000" i="1">
                                          <a:effectLst/>
                                          <a:latin typeface="Cambria Math" panose="02040503050406030204" pitchFamily="18" charset="0"/>
                                          <a:ea typeface="Cambria Math" panose="02040503050406030204" pitchFamily="18" charset="0"/>
                                          <a:cs typeface="Times New Roman" panose="02020603050405020304" pitchFamily="18" charset="0"/>
                                        </a:rPr>
                                        <m:t>𝐵𝑃</m:t>
                                      </m:r>
                                    </m:sub>
                                  </m:sSub>
                                </m:den>
                              </m:f>
                              <m:d>
                                <m:dPr>
                                  <m:begChr m:val="〈"/>
                                  <m:endChr m:val="〉"/>
                                  <m:ctrlPr>
                                    <a:rPr lang="en-GB" sz="4000" i="1">
                                      <a:effectLst/>
                                      <a:latin typeface="Cambria Math" panose="02040503050406030204" pitchFamily="18" charset="0"/>
                                      <a:ea typeface="Cambria Math" panose="02040503050406030204" pitchFamily="18" charset="0"/>
                                    </a:rPr>
                                  </m:ctrlPr>
                                </m:dPr>
                                <m:e>
                                  <m:sSup>
                                    <m:sSupPr>
                                      <m:ctrlPr>
                                        <a:rPr lang="en-GB" sz="4000" i="1">
                                          <a:effectLst/>
                                          <a:latin typeface="Cambria Math" panose="02040503050406030204" pitchFamily="18" charset="0"/>
                                          <a:ea typeface="Cambria Math" panose="02040503050406030204" pitchFamily="18" charset="0"/>
                                        </a:rPr>
                                      </m:ctrlPr>
                                    </m:sSupPr>
                                    <m:e>
                                      <m:d>
                                        <m:dPr>
                                          <m:begChr m:val="|"/>
                                          <m:endChr m:val="|"/>
                                          <m:ctrlPr>
                                            <a:rPr lang="en-GB" sz="4000" i="1">
                                              <a:effectLst/>
                                              <a:latin typeface="Cambria Math" panose="02040503050406030204" pitchFamily="18" charset="0"/>
                                              <a:ea typeface="Cambria Math" panose="02040503050406030204" pitchFamily="18" charset="0"/>
                                            </a:rPr>
                                          </m:ctrlPr>
                                        </m:dPr>
                                        <m:e>
                                          <m:r>
                                            <a:rPr lang="en-US" sz="4000">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GB" sz="4000" i="1">
                                                  <a:effectLst/>
                                                  <a:latin typeface="Cambria Math" panose="02040503050406030204" pitchFamily="18" charset="0"/>
                                                </a:rPr>
                                              </m:ctrlPr>
                                            </m:sSubPr>
                                            <m:e>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𝐵</m:t>
                                              </m:r>
                                            </m:e>
                                            <m:sub>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𝑚</m:t>
                                              </m:r>
                                            </m:sub>
                                          </m:sSub>
                                          <m:d>
                                            <m:dPr>
                                              <m:ctrlPr>
                                                <a:rPr lang="en-GB" sz="4000" i="1">
                                                  <a:effectLst/>
                                                  <a:latin typeface="Cambria Math" panose="02040503050406030204" pitchFamily="18" charset="0"/>
                                                </a:rPr>
                                              </m:ctrlPr>
                                            </m:dPr>
                                            <m:e>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𝑡</m:t>
                                              </m:r>
                                              <m:r>
                                                <a:rPr lang="en-US" sz="4000">
                                                  <a:effectLst/>
                                                  <a:latin typeface="Cambria Math" panose="02040503050406030204" pitchFamily="18" charset="0"/>
                                                  <a:ea typeface="Cambria Math" panose="02040503050406030204" pitchFamily="18" charset="0"/>
                                                  <a:cs typeface="Times New Roman" panose="02020603050405020304" pitchFamily="18" charset="0"/>
                                                </a:rPr>
                                                <m:t>,</m:t>
                                              </m:r>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𝑣</m:t>
                                              </m:r>
                                            </m:e>
                                          </m:d>
                                        </m:e>
                                      </m:d>
                                    </m:e>
                                    <m:sup>
                                      <m:r>
                                        <a:rPr lang="en-US" sz="4000">
                                          <a:effectLst/>
                                          <a:latin typeface="Cambria Math" panose="02040503050406030204" pitchFamily="18" charset="0"/>
                                          <a:ea typeface="Cambria Math" panose="02040503050406030204" pitchFamily="18" charset="0"/>
                                          <a:cs typeface="Times New Roman" panose="02020603050405020304" pitchFamily="18" charset="0"/>
                                        </a:rPr>
                                        <m:t>2</m:t>
                                      </m:r>
                                    </m:sup>
                                  </m:sSup>
                                </m:e>
                              </m:d>
                              <m:r>
                                <a:rPr lang="en-US" sz="4000">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GB" sz="4000" i="1">
                                      <a:effectLst/>
                                      <a:latin typeface="Cambria Math" panose="02040503050406030204" pitchFamily="18" charset="0"/>
                                      <a:ea typeface="Cambria Math" panose="02040503050406030204" pitchFamily="18" charset="0"/>
                                    </a:rPr>
                                  </m:ctrlPr>
                                </m:fPr>
                                <m:num>
                                  <m:r>
                                    <a:rPr lang="en-US" sz="4000" i="1">
                                      <a:effectLst/>
                                      <a:latin typeface="Cambria Math" panose="02040503050406030204" pitchFamily="18" charset="0"/>
                                      <a:ea typeface="Cambria Math" panose="02040503050406030204" pitchFamily="18" charset="0"/>
                                      <a:cs typeface="Times New Roman" panose="02020603050405020304" pitchFamily="18" charset="0"/>
                                    </a:rPr>
                                    <m:t>1</m:t>
                                  </m:r>
                                </m:num>
                                <m:den>
                                  <m:sSub>
                                    <m:sSubPr>
                                      <m:ctrlPr>
                                        <a:rPr lang="en-GB" sz="4000" i="1">
                                          <a:effectLst/>
                                          <a:latin typeface="Cambria Math" panose="02040503050406030204" pitchFamily="18" charset="0"/>
                                          <a:ea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𝑁</m:t>
                                      </m:r>
                                    </m:e>
                                    <m:sub>
                                      <m:r>
                                        <a:rPr lang="en-US" sz="4000" i="1">
                                          <a:effectLst/>
                                          <a:latin typeface="Cambria Math" panose="02040503050406030204" pitchFamily="18" charset="0"/>
                                          <a:ea typeface="Cambria Math" panose="02040503050406030204" pitchFamily="18" charset="0"/>
                                          <a:cs typeface="Times New Roman" panose="02020603050405020304" pitchFamily="18" charset="0"/>
                                        </a:rPr>
                                        <m:t>𝐺</m:t>
                                      </m:r>
                                    </m:sub>
                                  </m:sSub>
                                </m:den>
                              </m:f>
                              <m:f>
                                <m:fPr>
                                  <m:ctrlPr>
                                    <a:rPr lang="en-GB" sz="4000" i="1">
                                      <a:effectLst/>
                                      <a:latin typeface="Cambria Math" panose="02040503050406030204" pitchFamily="18" charset="0"/>
                                      <a:ea typeface="Cambria Math" panose="02040503050406030204" pitchFamily="18" charset="0"/>
                                    </a:rPr>
                                  </m:ctrlPr>
                                </m:fPr>
                                <m:num>
                                  <m:d>
                                    <m:dPr>
                                      <m:begChr m:val="〈"/>
                                      <m:endChr m:val="〉"/>
                                      <m:ctrlPr>
                                        <a:rPr lang="en-GB" sz="4000" i="1">
                                          <a:effectLst/>
                                          <a:latin typeface="Cambria Math" panose="02040503050406030204" pitchFamily="18" charset="0"/>
                                          <a:ea typeface="Cambria Math" panose="02040503050406030204" pitchFamily="18" charset="0"/>
                                        </a:rPr>
                                      </m:ctrlPr>
                                    </m:dPr>
                                    <m:e>
                                      <m:sSup>
                                        <m:sSupPr>
                                          <m:ctrlPr>
                                            <a:rPr lang="en-GB" sz="4000" i="1">
                                              <a:effectLst/>
                                              <a:latin typeface="Cambria Math" panose="02040503050406030204" pitchFamily="18" charset="0"/>
                                              <a:ea typeface="Cambria Math" panose="02040503050406030204" pitchFamily="18" charset="0"/>
                                            </a:rPr>
                                          </m:ctrlPr>
                                        </m:sSupPr>
                                        <m:e>
                                          <m:d>
                                            <m:dPr>
                                              <m:begChr m:val="|"/>
                                              <m:endChr m:val="|"/>
                                              <m:ctrlPr>
                                                <a:rPr lang="en-GB" sz="4000" i="1">
                                                  <a:effectLst/>
                                                  <a:latin typeface="Cambria Math" panose="02040503050406030204" pitchFamily="18" charset="0"/>
                                                  <a:ea typeface="Cambria Math" panose="02040503050406030204" pitchFamily="18" charset="0"/>
                                                </a:rPr>
                                              </m:ctrlPr>
                                            </m:dPr>
                                            <m:e>
                                              <m:r>
                                                <a:rPr lang="en-US" sz="4000">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GB" sz="4000" i="1">
                                                      <a:effectLst/>
                                                      <a:latin typeface="Cambria Math" panose="02040503050406030204" pitchFamily="18" charset="0"/>
                                                    </a:rPr>
                                                  </m:ctrlPr>
                                                </m:sSubPr>
                                                <m:e>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𝐺</m:t>
                                                  </m:r>
                                                </m:e>
                                                <m:sub>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𝑚</m:t>
                                                  </m:r>
                                                </m:sub>
                                              </m:sSub>
                                              <m:d>
                                                <m:dPr>
                                                  <m:ctrlPr>
                                                    <a:rPr lang="en-GB" sz="4000" i="1">
                                                      <a:effectLst/>
                                                      <a:latin typeface="Cambria Math" panose="02040503050406030204" pitchFamily="18" charset="0"/>
                                                    </a:rPr>
                                                  </m:ctrlPr>
                                                </m:dPr>
                                                <m:e>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𝑡</m:t>
                                                  </m:r>
                                                </m:e>
                                              </m:d>
                                            </m:e>
                                          </m:d>
                                        </m:e>
                                        <m:sup>
                                          <m:r>
                                            <a:rPr lang="en-US" sz="4000">
                                              <a:effectLst/>
                                              <a:latin typeface="Cambria Math" panose="02040503050406030204" pitchFamily="18" charset="0"/>
                                              <a:ea typeface="Cambria Math" panose="02040503050406030204" pitchFamily="18" charset="0"/>
                                              <a:cs typeface="Times New Roman" panose="02020603050405020304" pitchFamily="18" charset="0"/>
                                            </a:rPr>
                                            <m:t>2</m:t>
                                          </m:r>
                                        </m:sup>
                                      </m:sSup>
                                    </m:e>
                                  </m:d>
                                </m:num>
                                <m:den>
                                  <m:sSup>
                                    <m:sSupPr>
                                      <m:ctrlPr>
                                        <a:rPr lang="en-GB" sz="4000" i="1">
                                          <a:effectLst/>
                                          <a:latin typeface="Cambria Math" panose="02040503050406030204" pitchFamily="18" charset="0"/>
                                          <a:ea typeface="Cambria Math" panose="02040503050406030204" pitchFamily="18" charset="0"/>
                                        </a:rPr>
                                      </m:ctrlPr>
                                    </m:sSupPr>
                                    <m:e>
                                      <m:d>
                                        <m:dPr>
                                          <m:begChr m:val="|"/>
                                          <m:endChr m:val="|"/>
                                          <m:ctrlPr>
                                            <a:rPr lang="en-GB" sz="4000" i="1">
                                              <a:effectLst/>
                                              <a:latin typeface="Cambria Math" panose="02040503050406030204" pitchFamily="18" charset="0"/>
                                              <a:ea typeface="Cambria Math" panose="02040503050406030204" pitchFamily="18" charset="0"/>
                                            </a:rPr>
                                          </m:ctrlPr>
                                        </m:dPr>
                                        <m:e>
                                          <m:sSub>
                                            <m:sSubPr>
                                              <m:ctrlPr>
                                                <a:rPr lang="en-GB" sz="4000" i="1">
                                                  <a:effectLst/>
                                                  <a:latin typeface="Cambria Math" panose="02040503050406030204" pitchFamily="18" charset="0"/>
                                                  <a:ea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Times New Roman" panose="02020603050405020304" pitchFamily="18" charset="0"/>
                                                </a:rPr>
                                                <m:t>𝐺</m:t>
                                              </m:r>
                                            </m:e>
                                            <m:sub>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𝑚</m:t>
                                              </m:r>
                                              <m:r>
                                                <a:rPr lang="en-US" sz="4000">
                                                  <a:effectLst/>
                                                  <a:latin typeface="Cambria Math" panose="02040503050406030204" pitchFamily="18" charset="0"/>
                                                  <a:ea typeface="Cambria Math" panose="02040503050406030204" pitchFamily="18" charset="0"/>
                                                  <a:cs typeface="Times New Roman" panose="02020603050405020304" pitchFamily="18" charset="0"/>
                                                </a:rPr>
                                                <m:t>0</m:t>
                                              </m:r>
                                            </m:sub>
                                          </m:sSub>
                                        </m:e>
                                      </m:d>
                                    </m:e>
                                    <m:sup>
                                      <m:r>
                                        <a:rPr lang="en-US" sz="4000">
                                          <a:effectLst/>
                                          <a:latin typeface="Cambria Math" panose="02040503050406030204" pitchFamily="18" charset="0"/>
                                          <a:ea typeface="Cambria Math" panose="02040503050406030204" pitchFamily="18" charset="0"/>
                                          <a:cs typeface="Times New Roman" panose="02020603050405020304" pitchFamily="18" charset="0"/>
                                        </a:rPr>
                                        <m:t>2</m:t>
                                      </m:r>
                                    </m:sup>
                                  </m:sSup>
                                </m:den>
                              </m:f>
                            </m:e>
                          </m:rad>
                        </m:den>
                      </m:f>
                    </m:oMath>
                  </m:oMathPara>
                </a14:m>
                <a:endParaRPr lang="en-GB" sz="4000" dirty="0">
                  <a:solidFill>
                    <a:srgbClr val="000000"/>
                  </a:solidFill>
                  <a:latin typeface="docs-Calibri"/>
                </a:endParaRPr>
              </a:p>
              <a:p>
                <a14:m>
                  <m:oMath xmlns:m="http://schemas.openxmlformats.org/officeDocument/2006/math">
                    <m:sSub>
                      <m:sSubPr>
                        <m:ctrlPr>
                          <a:rPr lang="en-GB" sz="4000" i="1" smtClean="0">
                            <a:solidFill>
                              <a:schemeClr val="accent1">
                                <a:lumMod val="50000"/>
                              </a:schemeClr>
                            </a:solidFill>
                            <a:latin typeface="Cambria Math" panose="02040503050406030204" pitchFamily="18" charset="0"/>
                          </a:rPr>
                        </m:ctrlPr>
                      </m:sSubPr>
                      <m:e>
                        <m:r>
                          <a:rPr lang="en-US" sz="4000">
                            <a:solidFill>
                              <a:schemeClr val="accent1">
                                <a:lumMod val="50000"/>
                              </a:schemeClr>
                            </a:solidFill>
                            <a:latin typeface="Cambria Math" panose="02040503050406030204" pitchFamily="18" charset="0"/>
                          </a:rPr>
                          <m:t>𝑁</m:t>
                        </m:r>
                      </m:e>
                      <m:sub>
                        <m:r>
                          <a:rPr lang="en-US" sz="4000">
                            <a:solidFill>
                              <a:schemeClr val="accent1">
                                <a:lumMod val="50000"/>
                              </a:schemeClr>
                            </a:solidFill>
                            <a:latin typeface="Cambria Math" panose="02040503050406030204" pitchFamily="18" charset="0"/>
                          </a:rPr>
                          <m:t>𝐺</m:t>
                        </m:r>
                      </m:sub>
                    </m:sSub>
                  </m:oMath>
                </a14:m>
                <a:r>
                  <a:rPr lang="en-US" sz="4000" dirty="0">
                    <a:solidFill>
                      <a:schemeClr val="accent1">
                        <a:lumMod val="50000"/>
                      </a:schemeClr>
                    </a:solidFill>
                    <a:latin typeface="Times New Roman" panose="02020603050405020304" pitchFamily="18" charset="0"/>
                  </a:rPr>
                  <a:t>: # of independent errors of the complex gain calibration, over the observation time </a:t>
                </a:r>
                <a14:m>
                  <m:oMath xmlns:m="http://schemas.openxmlformats.org/officeDocument/2006/math">
                    <m:r>
                      <a:rPr lang="en-US" sz="4000">
                        <a:solidFill>
                          <a:schemeClr val="accent1">
                            <a:lumMod val="50000"/>
                          </a:schemeClr>
                        </a:solidFill>
                        <a:latin typeface="Cambria Math" panose="02040503050406030204" pitchFamily="18" charset="0"/>
                      </a:rPr>
                      <m:t>𝑇</m:t>
                    </m:r>
                  </m:oMath>
                </a14:m>
                <a:endParaRPr lang="en-GB" sz="4000" dirty="0">
                  <a:solidFill>
                    <a:schemeClr val="accent1">
                      <a:lumMod val="50000"/>
                    </a:schemeClr>
                  </a:solidFill>
                  <a:latin typeface="Times New Roman" panose="02020603050405020304" pitchFamily="18" charset="0"/>
                </a:endParaRPr>
              </a:p>
              <a:p>
                <a14:m>
                  <m:oMath xmlns:m="http://schemas.openxmlformats.org/officeDocument/2006/math">
                    <m:sSub>
                      <m:sSubPr>
                        <m:ctrlPr>
                          <a:rPr lang="en-GB" sz="4000" i="1" smtClean="0">
                            <a:solidFill>
                              <a:schemeClr val="accent1">
                                <a:lumMod val="50000"/>
                              </a:schemeClr>
                            </a:solidFill>
                            <a:latin typeface="Cambria Math" panose="02040503050406030204" pitchFamily="18" charset="0"/>
                          </a:rPr>
                        </m:ctrlPr>
                      </m:sSubPr>
                      <m:e>
                        <m:r>
                          <a:rPr lang="en-US" sz="4000">
                            <a:solidFill>
                              <a:schemeClr val="accent1">
                                <a:lumMod val="50000"/>
                              </a:schemeClr>
                            </a:solidFill>
                            <a:latin typeface="Cambria Math" panose="02040503050406030204" pitchFamily="18" charset="0"/>
                          </a:rPr>
                          <m:t>𝑁</m:t>
                        </m:r>
                      </m:e>
                      <m:sub>
                        <m:r>
                          <a:rPr lang="en-GB" sz="4000" b="1" i="0" smtClean="0">
                            <a:solidFill>
                              <a:schemeClr val="accent1">
                                <a:lumMod val="50000"/>
                              </a:schemeClr>
                            </a:solidFill>
                            <a:latin typeface="Cambria Math" panose="02040503050406030204" pitchFamily="18" charset="0"/>
                          </a:rPr>
                          <m:t>𝐁𝐏</m:t>
                        </m:r>
                      </m:sub>
                    </m:sSub>
                  </m:oMath>
                </a14:m>
                <a:r>
                  <a:rPr lang="en-US" sz="4000" dirty="0">
                    <a:solidFill>
                      <a:schemeClr val="accent1">
                        <a:lumMod val="50000"/>
                      </a:schemeClr>
                    </a:solidFill>
                    <a:latin typeface="Times New Roman" panose="02020603050405020304" pitchFamily="18" charset="0"/>
                  </a:rPr>
                  <a:t>: # of independent errors of the band-pass calibration, over the observation time </a:t>
                </a:r>
                <a14:m>
                  <m:oMath xmlns:m="http://schemas.openxmlformats.org/officeDocument/2006/math">
                    <m:r>
                      <a:rPr lang="en-US" sz="4000">
                        <a:solidFill>
                          <a:schemeClr val="accent1">
                            <a:lumMod val="50000"/>
                          </a:schemeClr>
                        </a:solidFill>
                        <a:latin typeface="Times New Roman" panose="02020603050405020304" pitchFamily="18" charset="0"/>
                      </a:rPr>
                      <m:t>𝑇</m:t>
                    </m:r>
                  </m:oMath>
                </a14:m>
                <a:endParaRPr lang="en-GB" sz="4000" dirty="0">
                  <a:solidFill>
                    <a:schemeClr val="accent1">
                      <a:lumMod val="50000"/>
                    </a:schemeClr>
                  </a:solidFill>
                  <a:latin typeface="Times New Roman" panose="02020603050405020304" pitchFamily="18" charset="0"/>
                </a:endParaRPr>
              </a:p>
              <a:p>
                <a14:m>
                  <m:oMath xmlns:m="http://schemas.openxmlformats.org/officeDocument/2006/math">
                    <m:d>
                      <m:dPr>
                        <m:begChr m:val="〈"/>
                        <m:endChr m:val="〉"/>
                        <m:ctrlPr>
                          <a:rPr lang="en-GB" sz="4000">
                            <a:solidFill>
                              <a:schemeClr val="accent1">
                                <a:lumMod val="50000"/>
                              </a:schemeClr>
                            </a:solidFill>
                            <a:latin typeface="Times New Roman" panose="02020603050405020304" pitchFamily="18" charset="0"/>
                          </a:rPr>
                        </m:ctrlPr>
                      </m:dPr>
                      <m:e>
                        <m:sSup>
                          <m:sSupPr>
                            <m:ctrlPr>
                              <a:rPr lang="en-GB" sz="4000">
                                <a:solidFill>
                                  <a:schemeClr val="accent1">
                                    <a:lumMod val="50000"/>
                                  </a:schemeClr>
                                </a:solidFill>
                                <a:latin typeface="Times New Roman" panose="02020603050405020304" pitchFamily="18" charset="0"/>
                              </a:rPr>
                            </m:ctrlPr>
                          </m:sSupPr>
                          <m:e>
                            <m:d>
                              <m:dPr>
                                <m:begChr m:val="|"/>
                                <m:endChr m:val="|"/>
                                <m:ctrlPr>
                                  <a:rPr lang="en-GB" sz="4000">
                                    <a:solidFill>
                                      <a:schemeClr val="accent1">
                                        <a:lumMod val="50000"/>
                                      </a:schemeClr>
                                    </a:solidFill>
                                    <a:latin typeface="Times New Roman" panose="02020603050405020304" pitchFamily="18" charset="0"/>
                                  </a:rPr>
                                </m:ctrlPr>
                              </m:dPr>
                              <m:e>
                                <m:r>
                                  <a:rPr lang="en-US" sz="4000">
                                    <a:solidFill>
                                      <a:schemeClr val="accent1">
                                        <a:lumMod val="50000"/>
                                      </a:schemeClr>
                                    </a:solidFill>
                                    <a:latin typeface="Times New Roman" panose="02020603050405020304" pitchFamily="18" charset="0"/>
                                  </a:rPr>
                                  <m:t>∆</m:t>
                                </m:r>
                                <m:sSub>
                                  <m:sSubPr>
                                    <m:ctrlPr>
                                      <a:rPr lang="en-GB" sz="4000">
                                        <a:solidFill>
                                          <a:schemeClr val="accent1">
                                            <a:lumMod val="50000"/>
                                          </a:schemeClr>
                                        </a:solidFill>
                                        <a:latin typeface="Times New Roman" panose="02020603050405020304" pitchFamily="18" charset="0"/>
                                      </a:rPr>
                                    </m:ctrlPr>
                                  </m:sSubPr>
                                  <m:e>
                                    <m:r>
                                      <a:rPr lang="en-US" sz="4000">
                                        <a:solidFill>
                                          <a:schemeClr val="accent1">
                                            <a:lumMod val="50000"/>
                                          </a:schemeClr>
                                        </a:solidFill>
                                        <a:latin typeface="Times New Roman" panose="02020603050405020304" pitchFamily="18" charset="0"/>
                                      </a:rPr>
                                      <m:t>𝐵</m:t>
                                    </m:r>
                                  </m:e>
                                  <m:sub>
                                    <m:r>
                                      <a:rPr lang="en-US" sz="4000">
                                        <a:solidFill>
                                          <a:schemeClr val="accent1">
                                            <a:lumMod val="50000"/>
                                          </a:schemeClr>
                                        </a:solidFill>
                                        <a:latin typeface="Times New Roman" panose="02020603050405020304" pitchFamily="18" charset="0"/>
                                      </a:rPr>
                                      <m:t>𝑚</m:t>
                                    </m:r>
                                  </m:sub>
                                </m:sSub>
                                <m:d>
                                  <m:dPr>
                                    <m:ctrlPr>
                                      <a:rPr lang="en-GB" sz="4000">
                                        <a:solidFill>
                                          <a:schemeClr val="accent1">
                                            <a:lumMod val="50000"/>
                                          </a:schemeClr>
                                        </a:solidFill>
                                        <a:latin typeface="Times New Roman" panose="02020603050405020304" pitchFamily="18" charset="0"/>
                                      </a:rPr>
                                    </m:ctrlPr>
                                  </m:dPr>
                                  <m:e>
                                    <m:r>
                                      <a:rPr lang="en-US" sz="4000">
                                        <a:solidFill>
                                          <a:schemeClr val="accent1">
                                            <a:lumMod val="50000"/>
                                          </a:schemeClr>
                                        </a:solidFill>
                                        <a:latin typeface="Times New Roman" panose="02020603050405020304" pitchFamily="18" charset="0"/>
                                      </a:rPr>
                                      <m:t>𝑡</m:t>
                                    </m:r>
                                    <m:r>
                                      <a:rPr lang="en-US" sz="4000">
                                        <a:solidFill>
                                          <a:schemeClr val="accent1">
                                            <a:lumMod val="50000"/>
                                          </a:schemeClr>
                                        </a:solidFill>
                                        <a:latin typeface="Times New Roman" panose="02020603050405020304" pitchFamily="18" charset="0"/>
                                      </a:rPr>
                                      <m:t>,</m:t>
                                    </m:r>
                                    <m:r>
                                      <a:rPr lang="en-US" sz="4000">
                                        <a:solidFill>
                                          <a:schemeClr val="accent1">
                                            <a:lumMod val="50000"/>
                                          </a:schemeClr>
                                        </a:solidFill>
                                        <a:latin typeface="Times New Roman" panose="02020603050405020304" pitchFamily="18" charset="0"/>
                                      </a:rPr>
                                      <m:t>𝑣</m:t>
                                    </m:r>
                                  </m:e>
                                </m:d>
                              </m:e>
                            </m:d>
                          </m:e>
                          <m:sup>
                            <m:r>
                              <a:rPr lang="en-US" sz="4000">
                                <a:solidFill>
                                  <a:schemeClr val="accent1">
                                    <a:lumMod val="50000"/>
                                  </a:schemeClr>
                                </a:solidFill>
                                <a:latin typeface="Times New Roman" panose="02020603050405020304" pitchFamily="18" charset="0"/>
                              </a:rPr>
                              <m:t>2</m:t>
                            </m:r>
                          </m:sup>
                        </m:sSup>
                      </m:e>
                    </m:d>
                  </m:oMath>
                </a14:m>
                <a:r>
                  <a:rPr lang="en-GB" sz="4000" dirty="0">
                    <a:solidFill>
                      <a:schemeClr val="accent1">
                        <a:lumMod val="50000"/>
                      </a:schemeClr>
                    </a:solidFill>
                    <a:latin typeface="Times New Roman" panose="02020603050405020304" pitchFamily="18" charset="0"/>
                  </a:rPr>
                  <a:t>: The Mean Squared Error of the band-pass</a:t>
                </a:r>
              </a:p>
              <a:p>
                <a:r>
                  <a:rPr lang="en-US" sz="1800" dirty="0">
                    <a:effectLst/>
                    <a:latin typeface="Times New Roman" panose="02020603050405020304" pitchFamily="18"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571500" indent="-571500">
                  <a:buFont typeface="Arial" panose="020B0604020202020204" pitchFamily="34" charset="0"/>
                  <a:buChar char="•"/>
                </a:pPr>
                <a:endParaRPr lang="en-GB" sz="4000" dirty="0"/>
              </a:p>
            </p:txBody>
          </p:sp>
        </mc:Choice>
        <mc:Fallback>
          <p:sp>
            <p:nvSpPr>
              <p:cNvPr id="14" name="TextBox 13">
                <a:extLst>
                  <a:ext uri="{FF2B5EF4-FFF2-40B4-BE49-F238E27FC236}">
                    <a16:creationId xmlns:a16="http://schemas.microsoft.com/office/drawing/2014/main" id="{CF64A345-762F-4ABF-9055-CC60AF4EF3C2}"/>
                  </a:ext>
                </a:extLst>
              </p:cNvPr>
              <p:cNvSpPr txBox="1">
                <a:spLocks noRot="1" noChangeAspect="1" noMove="1" noResize="1" noEditPoints="1" noAdjustHandles="1" noChangeArrowheads="1" noChangeShapeType="1" noTextEdit="1"/>
              </p:cNvSpPr>
              <p:nvPr/>
            </p:nvSpPr>
            <p:spPr>
              <a:xfrm>
                <a:off x="1845710" y="2021305"/>
                <a:ext cx="19666753" cy="10523621"/>
              </a:xfrm>
              <a:prstGeom prst="rect">
                <a:avLst/>
              </a:prstGeom>
              <a:blipFill>
                <a:blip r:embed="rId2"/>
                <a:stretch>
                  <a:fillRect l="-1488" t="-1506"/>
                </a:stretch>
              </a:blipFill>
              <a:ln w="12700">
                <a:miter lim="400000"/>
              </a:ln>
            </p:spPr>
            <p:txBody>
              <a:bodyPr/>
              <a:lstStyle/>
              <a:p>
                <a:r>
                  <a:rPr lang="en-GB">
                    <a:noFill/>
                  </a:rPr>
                  <a:t> </a:t>
                </a:r>
              </a:p>
            </p:txBody>
          </p:sp>
        </mc:Fallback>
      </mc:AlternateContent>
    </p:spTree>
    <p:extLst>
      <p:ext uri="{BB962C8B-B14F-4D97-AF65-F5344CB8AC3E}">
        <p14:creationId xmlns:p14="http://schemas.microsoft.com/office/powerpoint/2010/main" val="264878576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23334-E043-4EB2-AB96-58686EE57C9F}"/>
              </a:ext>
            </a:extLst>
          </p:cNvPr>
          <p:cNvSpPr>
            <a:spLocks noGrp="1"/>
          </p:cNvSpPr>
          <p:nvPr>
            <p:ph type="title"/>
          </p:nvPr>
        </p:nvSpPr>
        <p:spPr>
          <a:xfrm>
            <a:off x="762000" y="351453"/>
            <a:ext cx="22860552" cy="1525473"/>
          </a:xfrm>
        </p:spPr>
        <p:txBody>
          <a:bodyPr/>
          <a:lstStyle/>
          <a:p>
            <a:r>
              <a:rPr lang="en-US" dirty="0"/>
              <a:t>Bandpass Stability</a:t>
            </a:r>
            <a:endParaRPr lang="en-GB" dirty="0"/>
          </a:p>
        </p:txBody>
      </p:sp>
      <p:sp>
        <p:nvSpPr>
          <p:cNvPr id="4" name="Slide Number Placeholder 3">
            <a:extLst>
              <a:ext uri="{FF2B5EF4-FFF2-40B4-BE49-F238E27FC236}">
                <a16:creationId xmlns:a16="http://schemas.microsoft.com/office/drawing/2014/main" id="{46E22DD5-D5F9-487F-827D-2AE1A25D76E7}"/>
              </a:ext>
            </a:extLst>
          </p:cNvPr>
          <p:cNvSpPr>
            <a:spLocks noGrp="1"/>
          </p:cNvSpPr>
          <p:nvPr>
            <p:ph type="sldNum" sz="quarter" idx="10"/>
          </p:nvPr>
        </p:nvSpPr>
        <p:spPr/>
        <p:txBody>
          <a:bodyPr/>
          <a:lstStyle/>
          <a:p>
            <a:fld id="{86CB4B4D-7CA3-9044-876B-883B54F8677D}" type="slidenum">
              <a:rPr lang="en-GB" smtClean="0"/>
              <a:pPr/>
              <a:t>19</a:t>
            </a:fld>
            <a:endParaRPr lang="en-GB" dirty="0"/>
          </a:p>
        </p:txBody>
      </p:sp>
      <p:sp>
        <p:nvSpPr>
          <p:cNvPr id="14" name="TextBox 13">
            <a:extLst>
              <a:ext uri="{FF2B5EF4-FFF2-40B4-BE49-F238E27FC236}">
                <a16:creationId xmlns:a16="http://schemas.microsoft.com/office/drawing/2014/main" id="{CF64A345-762F-4ABF-9055-CC60AF4EF3C2}"/>
              </a:ext>
            </a:extLst>
          </p:cNvPr>
          <p:cNvSpPr txBox="1"/>
          <p:nvPr/>
        </p:nvSpPr>
        <p:spPr>
          <a:xfrm>
            <a:off x="1845710" y="2021305"/>
            <a:ext cx="19666753" cy="10523621"/>
          </a:xfrm>
          <a:prstGeom prst="rect">
            <a:avLst/>
          </a:prstGeom>
          <a:ln w="12700">
            <a:miter lim="400000"/>
          </a:ln>
        </p:spPr>
        <p:txBody>
          <a:bodyPr lIns="50800" tIns="0" rIns="50800" bIns="50800" anchor="t" anchorCtr="0">
            <a:noAutofit/>
          </a:bodyPr>
          <a:lstStyle>
            <a:lvl1pPr algn="l" eaLnBrk="1" hangingPunct="1">
              <a:defRPr sz="6000" b="1">
                <a:solidFill>
                  <a:schemeClr val="accent2"/>
                </a:solidFill>
                <a:latin typeface="+mj-lt"/>
              </a:defRPr>
            </a:lvl1pPr>
            <a:lvl2pPr algn="l" eaLnBrk="1" hangingPunct="1">
              <a:defRPr sz="6000" b="1">
                <a:solidFill>
                  <a:srgbClr val="070168"/>
                </a:solidFill>
              </a:defRPr>
            </a:lvl2pPr>
            <a:lvl3pPr algn="l" eaLnBrk="1" hangingPunct="1">
              <a:defRPr sz="6000" b="1">
                <a:solidFill>
                  <a:srgbClr val="070168"/>
                </a:solidFill>
              </a:defRPr>
            </a:lvl3pPr>
            <a:lvl4pPr algn="l" eaLnBrk="1" hangingPunct="1">
              <a:defRPr sz="6000" b="1">
                <a:solidFill>
                  <a:srgbClr val="070168"/>
                </a:solidFill>
              </a:defRPr>
            </a:lvl4pPr>
            <a:lvl5pPr algn="l" eaLnBrk="1" hangingPunct="1">
              <a:defRPr sz="6000" b="1">
                <a:solidFill>
                  <a:srgbClr val="070168"/>
                </a:solidFill>
              </a:defRPr>
            </a:lvl5pPr>
            <a:lvl6pPr algn="l" eaLnBrk="1" hangingPunct="1">
              <a:defRPr sz="6000" b="1">
                <a:solidFill>
                  <a:srgbClr val="070168"/>
                </a:solidFill>
              </a:defRPr>
            </a:lvl6pPr>
            <a:lvl7pPr algn="l" eaLnBrk="1" hangingPunct="1">
              <a:defRPr sz="6000" b="1">
                <a:solidFill>
                  <a:srgbClr val="070168"/>
                </a:solidFill>
              </a:defRPr>
            </a:lvl7pPr>
            <a:lvl8pPr algn="l" eaLnBrk="1" hangingPunct="1">
              <a:defRPr sz="6000" b="1">
                <a:solidFill>
                  <a:srgbClr val="070168"/>
                </a:solidFill>
              </a:defRPr>
            </a:lvl8pPr>
            <a:lvl9pPr algn="l" eaLnBrk="1" hangingPunct="1">
              <a:defRPr sz="6000" b="1">
                <a:solidFill>
                  <a:srgbClr val="070168"/>
                </a:solidFill>
              </a:defRPr>
            </a:lvl9pPr>
          </a:lstStyle>
          <a:p>
            <a:r>
              <a:rPr lang="en-GB" sz="5400" dirty="0">
                <a:solidFill>
                  <a:srgbClr val="000000"/>
                </a:solidFill>
                <a:latin typeface="docs-Calibri"/>
              </a:rPr>
              <a:t>Requirement</a:t>
            </a:r>
          </a:p>
          <a:p>
            <a:pPr marL="571500" indent="-571500">
              <a:buFont typeface="Arial" panose="020B0604020202020204" pitchFamily="34" charset="0"/>
              <a:buChar char="•"/>
            </a:pPr>
            <a:endParaRPr lang="en-GB" sz="4000" dirty="0">
              <a:solidFill>
                <a:srgbClr val="000000"/>
              </a:solidFill>
              <a:latin typeface="docs-Calibri"/>
            </a:endParaRPr>
          </a:p>
          <a:p>
            <a:r>
              <a:rPr lang="en-GB" sz="4000" dirty="0">
                <a:solidFill>
                  <a:srgbClr val="000000"/>
                </a:solidFill>
                <a:latin typeface="docs-Calibri"/>
              </a:rPr>
              <a:t>Reviewing the Band-pass Stability requirement</a:t>
            </a:r>
          </a:p>
          <a:p>
            <a:pPr marL="571500" indent="-571500">
              <a:buFont typeface="Arial" panose="020B0604020202020204" pitchFamily="34" charset="0"/>
              <a:buChar char="•"/>
            </a:pPr>
            <a:endParaRPr lang="en-GB" sz="4800" dirty="0">
              <a:solidFill>
                <a:srgbClr val="000000"/>
              </a:solidFill>
              <a:latin typeface="docs-Calibri"/>
            </a:endParaRPr>
          </a:p>
          <a:p>
            <a:r>
              <a:rPr lang="en-US" sz="1800" dirty="0">
                <a:effectLst/>
                <a:latin typeface="Times New Roman" panose="02020603050405020304" pitchFamily="18"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571500" indent="-571500">
              <a:buFont typeface="Arial" panose="020B0604020202020204" pitchFamily="34" charset="0"/>
              <a:buChar char="•"/>
            </a:pPr>
            <a:endParaRPr lang="en-GB" sz="4000" dirty="0"/>
          </a:p>
        </p:txBody>
      </p:sp>
      <p:graphicFrame>
        <p:nvGraphicFramePr>
          <p:cNvPr id="5" name="Table 6">
            <a:extLst>
              <a:ext uri="{FF2B5EF4-FFF2-40B4-BE49-F238E27FC236}">
                <a16:creationId xmlns:a16="http://schemas.microsoft.com/office/drawing/2014/main" id="{21463B69-FA22-43CE-A3D2-BB931D8AA432}"/>
              </a:ext>
            </a:extLst>
          </p:cNvPr>
          <p:cNvGraphicFramePr>
            <a:graphicFrameLocks/>
          </p:cNvGraphicFramePr>
          <p:nvPr>
            <p:extLst>
              <p:ext uri="{D42A27DB-BD31-4B8C-83A1-F6EECF244321}">
                <p14:modId xmlns:p14="http://schemas.microsoft.com/office/powerpoint/2010/main" val="370756725"/>
              </p:ext>
            </p:extLst>
          </p:nvPr>
        </p:nvGraphicFramePr>
        <p:xfrm>
          <a:off x="2226365" y="5705066"/>
          <a:ext cx="19103009" cy="3458817"/>
        </p:xfrm>
        <a:graphic>
          <a:graphicData uri="http://schemas.openxmlformats.org/drawingml/2006/table">
            <a:tbl>
              <a:tblPr firstRow="1" bandRow="1">
                <a:tableStyleId>{5C22544A-7EE6-4342-B048-85BDC9FD1C3A}</a:tableStyleId>
              </a:tblPr>
              <a:tblGrid>
                <a:gridCol w="19103009">
                  <a:extLst>
                    <a:ext uri="{9D8B030D-6E8A-4147-A177-3AD203B41FA5}">
                      <a16:colId xmlns:a16="http://schemas.microsoft.com/office/drawing/2014/main" val="970659399"/>
                    </a:ext>
                  </a:extLst>
                </a:gridCol>
              </a:tblGrid>
              <a:tr h="997999">
                <a:tc>
                  <a:txBody>
                    <a:bodyPr/>
                    <a:lstStyle/>
                    <a:p>
                      <a:r>
                        <a:rPr lang="en-GB" sz="4000" b="1" kern="1200" dirty="0">
                          <a:solidFill>
                            <a:schemeClr val="tx1"/>
                          </a:solidFill>
                          <a:effectLst/>
                          <a:latin typeface="+mn-lt"/>
                          <a:ea typeface="+mn-ea"/>
                          <a:cs typeface="+mn-cs"/>
                        </a:rPr>
                        <a:t>SKA1-SYS_REQ-3458 </a:t>
                      </a:r>
                      <a:r>
                        <a:rPr lang="en-GB" sz="4000" b="1" kern="1200" dirty="0">
                          <a:solidFill>
                            <a:srgbClr val="FF0000"/>
                          </a:solidFill>
                          <a:effectLst/>
                          <a:latin typeface="+mn-lt"/>
                          <a:ea typeface="+mn-ea"/>
                          <a:cs typeface="+mn-cs"/>
                        </a:rPr>
                        <a:t>(ECP200016)</a:t>
                      </a:r>
                      <a:endParaRPr lang="en-GB" sz="4000" b="0" baseline="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5737461"/>
                  </a:ext>
                </a:extLst>
              </a:tr>
              <a:tr h="2460818">
                <a:tc>
                  <a:txBody>
                    <a:bodyPr/>
                    <a:lstStyle/>
                    <a:p>
                      <a:r>
                        <a:rPr lang="en-GB" sz="4000" b="0" kern="1200" baseline="0" dirty="0">
                          <a:solidFill>
                            <a:schemeClr val="tx1"/>
                          </a:solidFill>
                          <a:effectLst/>
                          <a:latin typeface="+mn-lt"/>
                          <a:ea typeface="+mn-ea"/>
                          <a:cs typeface="+mn-cs"/>
                        </a:rPr>
                        <a:t>The bandpass of SKA1_Mid, on timescales of 600 seconds </a:t>
                      </a:r>
                      <a:r>
                        <a:rPr lang="en-GB" sz="4000" b="0" kern="1200" baseline="0" dirty="0">
                          <a:solidFill>
                            <a:srgbClr val="FF0000"/>
                          </a:solidFill>
                          <a:effectLst/>
                          <a:latin typeface="+mn-lt"/>
                          <a:ea typeface="+mn-ea"/>
                          <a:cs typeface="+mn-cs"/>
                        </a:rPr>
                        <a:t>(10hrs) </a:t>
                      </a:r>
                      <a:r>
                        <a:rPr lang="en-GB" sz="4000" b="0" kern="1200" baseline="0" dirty="0">
                          <a:solidFill>
                            <a:schemeClr val="tx1"/>
                          </a:solidFill>
                          <a:effectLst/>
                          <a:latin typeface="+mn-lt"/>
                          <a:ea typeface="+mn-ea"/>
                          <a:cs typeface="+mn-cs"/>
                        </a:rPr>
                        <a:t>or less and for all processed bandwidths, post-calibration and RFI mitigation, shall be stable to better than 0.03% </a:t>
                      </a:r>
                      <a:r>
                        <a:rPr lang="en-GB" sz="4000" b="0" kern="1200" baseline="0" dirty="0">
                          <a:solidFill>
                            <a:srgbClr val="FF0000"/>
                          </a:solidFill>
                          <a:effectLst/>
                          <a:latin typeface="+mn-lt"/>
                          <a:ea typeface="+mn-ea"/>
                          <a:cs typeface="+mn-cs"/>
                        </a:rPr>
                        <a:t>(0.1%)</a:t>
                      </a:r>
                      <a:endParaRPr lang="en-GB" sz="4000" b="0" baseline="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3912840"/>
                  </a:ext>
                </a:extLst>
              </a:tr>
            </a:tbl>
          </a:graphicData>
        </a:graphic>
      </p:graphicFrame>
    </p:spTree>
    <p:extLst>
      <p:ext uri="{BB962C8B-B14F-4D97-AF65-F5344CB8AC3E}">
        <p14:creationId xmlns:p14="http://schemas.microsoft.com/office/powerpoint/2010/main" val="147309995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23334-E043-4EB2-AB96-58686EE57C9F}"/>
              </a:ext>
            </a:extLst>
          </p:cNvPr>
          <p:cNvSpPr>
            <a:spLocks noGrp="1"/>
          </p:cNvSpPr>
          <p:nvPr>
            <p:ph type="title"/>
          </p:nvPr>
        </p:nvSpPr>
        <p:spPr/>
        <p:txBody>
          <a:bodyPr/>
          <a:lstStyle/>
          <a:p>
            <a:r>
              <a:rPr lang="en-GB" dirty="0"/>
              <a:t>SKA-Mid Signal Chain Scope</a:t>
            </a:r>
          </a:p>
        </p:txBody>
      </p:sp>
      <p:sp>
        <p:nvSpPr>
          <p:cNvPr id="4" name="Slide Number Placeholder 3">
            <a:extLst>
              <a:ext uri="{FF2B5EF4-FFF2-40B4-BE49-F238E27FC236}">
                <a16:creationId xmlns:a16="http://schemas.microsoft.com/office/drawing/2014/main" id="{46E22DD5-D5F9-487F-827D-2AE1A25D76E7}"/>
              </a:ext>
            </a:extLst>
          </p:cNvPr>
          <p:cNvSpPr>
            <a:spLocks noGrp="1"/>
          </p:cNvSpPr>
          <p:nvPr>
            <p:ph type="sldNum" sz="quarter" idx="10"/>
          </p:nvPr>
        </p:nvSpPr>
        <p:spPr/>
        <p:txBody>
          <a:bodyPr/>
          <a:lstStyle/>
          <a:p>
            <a:fld id="{86CB4B4D-7CA3-9044-876B-883B54F8677D}" type="slidenum">
              <a:rPr lang="en-GB" smtClean="0"/>
              <a:pPr/>
              <a:t>2</a:t>
            </a:fld>
            <a:endParaRPr lang="en-GB" dirty="0"/>
          </a:p>
        </p:txBody>
      </p:sp>
      <p:pic>
        <p:nvPicPr>
          <p:cNvPr id="16" name="Content Placeholder 4">
            <a:extLst>
              <a:ext uri="{FF2B5EF4-FFF2-40B4-BE49-F238E27FC236}">
                <a16:creationId xmlns:a16="http://schemas.microsoft.com/office/drawing/2014/main" id="{470571DF-4F1F-4FD7-B301-7252E697561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5169" y="1984648"/>
            <a:ext cx="19080040" cy="9746703"/>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pic>
    </p:spTree>
    <p:extLst>
      <p:ext uri="{BB962C8B-B14F-4D97-AF65-F5344CB8AC3E}">
        <p14:creationId xmlns:p14="http://schemas.microsoft.com/office/powerpoint/2010/main" val="173582564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23334-E043-4EB2-AB96-58686EE57C9F}"/>
              </a:ext>
            </a:extLst>
          </p:cNvPr>
          <p:cNvSpPr>
            <a:spLocks noGrp="1"/>
          </p:cNvSpPr>
          <p:nvPr>
            <p:ph type="title"/>
          </p:nvPr>
        </p:nvSpPr>
        <p:spPr>
          <a:xfrm>
            <a:off x="762000" y="351453"/>
            <a:ext cx="22860552" cy="1525473"/>
          </a:xfrm>
        </p:spPr>
        <p:txBody>
          <a:bodyPr/>
          <a:lstStyle/>
          <a:p>
            <a:r>
              <a:rPr lang="en-US" dirty="0"/>
              <a:t>Linearity</a:t>
            </a:r>
            <a:endParaRPr lang="en-GB" dirty="0"/>
          </a:p>
        </p:txBody>
      </p:sp>
      <p:sp>
        <p:nvSpPr>
          <p:cNvPr id="4" name="Slide Number Placeholder 3">
            <a:extLst>
              <a:ext uri="{FF2B5EF4-FFF2-40B4-BE49-F238E27FC236}">
                <a16:creationId xmlns:a16="http://schemas.microsoft.com/office/drawing/2014/main" id="{46E22DD5-D5F9-487F-827D-2AE1A25D76E7}"/>
              </a:ext>
            </a:extLst>
          </p:cNvPr>
          <p:cNvSpPr>
            <a:spLocks noGrp="1"/>
          </p:cNvSpPr>
          <p:nvPr>
            <p:ph type="sldNum" sz="quarter" idx="10"/>
          </p:nvPr>
        </p:nvSpPr>
        <p:spPr/>
        <p:txBody>
          <a:bodyPr/>
          <a:lstStyle/>
          <a:p>
            <a:fld id="{86CB4B4D-7CA3-9044-876B-883B54F8677D}" type="slidenum">
              <a:rPr lang="en-GB" smtClean="0"/>
              <a:pPr/>
              <a:t>20</a:t>
            </a:fld>
            <a:endParaRPr lang="en-GB" dirty="0"/>
          </a:p>
        </p:txBody>
      </p:sp>
      <p:sp>
        <p:nvSpPr>
          <p:cNvPr id="14" name="TextBox 13">
            <a:extLst>
              <a:ext uri="{FF2B5EF4-FFF2-40B4-BE49-F238E27FC236}">
                <a16:creationId xmlns:a16="http://schemas.microsoft.com/office/drawing/2014/main" id="{CF64A345-762F-4ABF-9055-CC60AF4EF3C2}"/>
              </a:ext>
            </a:extLst>
          </p:cNvPr>
          <p:cNvSpPr txBox="1"/>
          <p:nvPr/>
        </p:nvSpPr>
        <p:spPr>
          <a:xfrm>
            <a:off x="1845710" y="2021305"/>
            <a:ext cx="19666753" cy="9288379"/>
          </a:xfrm>
          <a:prstGeom prst="rect">
            <a:avLst/>
          </a:prstGeom>
          <a:ln w="12700">
            <a:miter lim="400000"/>
          </a:ln>
        </p:spPr>
        <p:txBody>
          <a:bodyPr lIns="50800" tIns="0" rIns="50800" bIns="50800" anchor="t" anchorCtr="0">
            <a:noAutofit/>
          </a:bodyPr>
          <a:lstStyle>
            <a:lvl1pPr algn="l" eaLnBrk="1" hangingPunct="1">
              <a:defRPr sz="6000" b="1">
                <a:solidFill>
                  <a:schemeClr val="accent2"/>
                </a:solidFill>
                <a:latin typeface="+mj-lt"/>
              </a:defRPr>
            </a:lvl1pPr>
            <a:lvl2pPr algn="l" eaLnBrk="1" hangingPunct="1">
              <a:defRPr sz="6000" b="1">
                <a:solidFill>
                  <a:srgbClr val="070168"/>
                </a:solidFill>
              </a:defRPr>
            </a:lvl2pPr>
            <a:lvl3pPr algn="l" eaLnBrk="1" hangingPunct="1">
              <a:defRPr sz="6000" b="1">
                <a:solidFill>
                  <a:srgbClr val="070168"/>
                </a:solidFill>
              </a:defRPr>
            </a:lvl3pPr>
            <a:lvl4pPr algn="l" eaLnBrk="1" hangingPunct="1">
              <a:defRPr sz="6000" b="1">
                <a:solidFill>
                  <a:srgbClr val="070168"/>
                </a:solidFill>
              </a:defRPr>
            </a:lvl4pPr>
            <a:lvl5pPr algn="l" eaLnBrk="1" hangingPunct="1">
              <a:defRPr sz="6000" b="1">
                <a:solidFill>
                  <a:srgbClr val="070168"/>
                </a:solidFill>
              </a:defRPr>
            </a:lvl5pPr>
            <a:lvl6pPr algn="l" eaLnBrk="1" hangingPunct="1">
              <a:defRPr sz="6000" b="1">
                <a:solidFill>
                  <a:srgbClr val="070168"/>
                </a:solidFill>
              </a:defRPr>
            </a:lvl6pPr>
            <a:lvl7pPr algn="l" eaLnBrk="1" hangingPunct="1">
              <a:defRPr sz="6000" b="1">
                <a:solidFill>
                  <a:srgbClr val="070168"/>
                </a:solidFill>
              </a:defRPr>
            </a:lvl7pPr>
            <a:lvl8pPr algn="l" eaLnBrk="1" hangingPunct="1">
              <a:defRPr sz="6000" b="1">
                <a:solidFill>
                  <a:srgbClr val="070168"/>
                </a:solidFill>
              </a:defRPr>
            </a:lvl8pPr>
            <a:lvl9pPr algn="l" eaLnBrk="1" hangingPunct="1">
              <a:defRPr sz="6000" b="1">
                <a:solidFill>
                  <a:srgbClr val="070168"/>
                </a:solidFill>
              </a:defRPr>
            </a:lvl9pPr>
          </a:lstStyle>
          <a:p>
            <a:r>
              <a:rPr lang="en-GB" sz="4000" dirty="0"/>
              <a:t>Level 1 Requirement:</a:t>
            </a:r>
          </a:p>
          <a:p>
            <a:pPr marL="571500" indent="-571500">
              <a:buFont typeface="Arial" panose="020B0604020202020204" pitchFamily="34" charset="0"/>
              <a:buChar char="•"/>
            </a:pPr>
            <a:endParaRPr lang="en-GB" sz="4800" b="1" i="0" u="none" strike="noStrike" dirty="0">
              <a:solidFill>
                <a:srgbClr val="000000"/>
              </a:solidFill>
              <a:effectLst/>
              <a:latin typeface="docs-Calibri"/>
            </a:endParaRPr>
          </a:p>
          <a:p>
            <a:pPr lvl="1"/>
            <a:r>
              <a:rPr lang="en-GB" sz="4800" b="1" i="0" u="none" strike="noStrike" dirty="0">
                <a:solidFill>
                  <a:srgbClr val="000000"/>
                </a:solidFill>
                <a:effectLst/>
                <a:latin typeface="docs-Calibri"/>
              </a:rPr>
              <a:t>	</a:t>
            </a:r>
            <a:r>
              <a:rPr lang="en-GB" sz="4800" b="1" i="0" u="none" strike="noStrike" dirty="0">
                <a:solidFill>
                  <a:schemeClr val="accent1">
                    <a:lumMod val="50000"/>
                  </a:schemeClr>
                </a:solidFill>
                <a:effectLst/>
                <a:latin typeface="docs-Calibri"/>
              </a:rPr>
              <a:t>The level of spurious products generated by the SKA1_Mid, in the presence of signals representative of the expected RFI environment, shall degrade the expected thermal noise floor of a 1000-hour integration by no more than 10%.</a:t>
            </a:r>
          </a:p>
          <a:p>
            <a:pPr lvl="1"/>
            <a:endParaRPr lang="en-GB" sz="4800" dirty="0">
              <a:solidFill>
                <a:srgbClr val="000000"/>
              </a:solidFill>
              <a:latin typeface="docs-Calibri"/>
            </a:endParaRPr>
          </a:p>
          <a:p>
            <a:pPr lvl="1"/>
            <a:r>
              <a:rPr lang="en-US" sz="4400" b="1" dirty="0"/>
              <a:t>Non-linearity causes generating spurious components and intermodulation.</a:t>
            </a:r>
          </a:p>
          <a:p>
            <a:pPr lvl="1"/>
            <a:endParaRPr lang="en-GB" sz="4400" dirty="0">
              <a:solidFill>
                <a:srgbClr val="000000"/>
              </a:solidFill>
              <a:latin typeface="docs-Calibri"/>
            </a:endParaRPr>
          </a:p>
          <a:p>
            <a:pPr lvl="1"/>
            <a:r>
              <a:rPr lang="en-GB" sz="4800" dirty="0">
                <a:solidFill>
                  <a:srgbClr val="000000"/>
                </a:solidFill>
                <a:latin typeface="docs-Calibri"/>
              </a:rPr>
              <a:t>First Analysis on the RFI and Linearity is presented in the Signal Chain document for CDR.</a:t>
            </a:r>
          </a:p>
          <a:p>
            <a:pPr lvl="1"/>
            <a:r>
              <a:rPr lang="en-GB" sz="4800" dirty="0">
                <a:solidFill>
                  <a:srgbClr val="000000"/>
                </a:solidFill>
                <a:latin typeface="docs-Calibri"/>
              </a:rPr>
              <a:t>More analysis is ongoing taking the last characterisations of RFI.</a:t>
            </a:r>
            <a:endParaRPr lang="en-US" sz="4800" dirty="0"/>
          </a:p>
          <a:p>
            <a:pPr marL="571500" indent="-571500">
              <a:buFont typeface="Arial" panose="020B0604020202020204" pitchFamily="34" charset="0"/>
              <a:buChar char="•"/>
            </a:pPr>
            <a:endParaRPr lang="en-GB" sz="4000" dirty="0"/>
          </a:p>
        </p:txBody>
      </p:sp>
    </p:spTree>
    <p:extLst>
      <p:ext uri="{BB962C8B-B14F-4D97-AF65-F5344CB8AC3E}">
        <p14:creationId xmlns:p14="http://schemas.microsoft.com/office/powerpoint/2010/main" val="153495001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23334-E043-4EB2-AB96-58686EE57C9F}"/>
              </a:ext>
            </a:extLst>
          </p:cNvPr>
          <p:cNvSpPr>
            <a:spLocks noGrp="1"/>
          </p:cNvSpPr>
          <p:nvPr>
            <p:ph type="title"/>
          </p:nvPr>
        </p:nvSpPr>
        <p:spPr>
          <a:xfrm>
            <a:off x="762000" y="351453"/>
            <a:ext cx="22860552" cy="1525473"/>
          </a:xfrm>
        </p:spPr>
        <p:txBody>
          <a:bodyPr/>
          <a:lstStyle/>
          <a:p>
            <a:r>
              <a:rPr lang="en-US" dirty="0"/>
              <a:t>Linearity</a:t>
            </a:r>
            <a:endParaRPr lang="en-GB" dirty="0"/>
          </a:p>
        </p:txBody>
      </p:sp>
      <p:sp>
        <p:nvSpPr>
          <p:cNvPr id="4" name="Slide Number Placeholder 3">
            <a:extLst>
              <a:ext uri="{FF2B5EF4-FFF2-40B4-BE49-F238E27FC236}">
                <a16:creationId xmlns:a16="http://schemas.microsoft.com/office/drawing/2014/main" id="{46E22DD5-D5F9-487F-827D-2AE1A25D76E7}"/>
              </a:ext>
            </a:extLst>
          </p:cNvPr>
          <p:cNvSpPr>
            <a:spLocks noGrp="1"/>
          </p:cNvSpPr>
          <p:nvPr>
            <p:ph type="sldNum" sz="quarter" idx="10"/>
          </p:nvPr>
        </p:nvSpPr>
        <p:spPr/>
        <p:txBody>
          <a:bodyPr/>
          <a:lstStyle/>
          <a:p>
            <a:fld id="{86CB4B4D-7CA3-9044-876B-883B54F8677D}" type="slidenum">
              <a:rPr lang="en-GB" smtClean="0"/>
              <a:pPr/>
              <a:t>21</a:t>
            </a:fld>
            <a:endParaRPr lang="en-GB" dirty="0"/>
          </a:p>
        </p:txBody>
      </p:sp>
      <p:sp>
        <p:nvSpPr>
          <p:cNvPr id="14" name="TextBox 13">
            <a:extLst>
              <a:ext uri="{FF2B5EF4-FFF2-40B4-BE49-F238E27FC236}">
                <a16:creationId xmlns:a16="http://schemas.microsoft.com/office/drawing/2014/main" id="{CF64A345-762F-4ABF-9055-CC60AF4EF3C2}"/>
              </a:ext>
            </a:extLst>
          </p:cNvPr>
          <p:cNvSpPr txBox="1"/>
          <p:nvPr/>
        </p:nvSpPr>
        <p:spPr>
          <a:xfrm>
            <a:off x="1845710" y="2021305"/>
            <a:ext cx="20994412" cy="9288379"/>
          </a:xfrm>
          <a:prstGeom prst="rect">
            <a:avLst/>
          </a:prstGeom>
          <a:ln w="12700">
            <a:miter lim="400000"/>
          </a:ln>
        </p:spPr>
        <p:txBody>
          <a:bodyPr lIns="50800" tIns="0" rIns="50800" bIns="50800" anchor="t" anchorCtr="0">
            <a:noAutofit/>
          </a:bodyPr>
          <a:lstStyle>
            <a:lvl1pPr algn="l" eaLnBrk="1" hangingPunct="1">
              <a:defRPr sz="6000" b="1">
                <a:solidFill>
                  <a:schemeClr val="accent2"/>
                </a:solidFill>
                <a:latin typeface="+mj-lt"/>
              </a:defRPr>
            </a:lvl1pPr>
            <a:lvl2pPr algn="l" eaLnBrk="1" hangingPunct="1">
              <a:defRPr sz="6000" b="1">
                <a:solidFill>
                  <a:srgbClr val="070168"/>
                </a:solidFill>
              </a:defRPr>
            </a:lvl2pPr>
            <a:lvl3pPr algn="l" eaLnBrk="1" hangingPunct="1">
              <a:defRPr sz="6000" b="1">
                <a:solidFill>
                  <a:srgbClr val="070168"/>
                </a:solidFill>
              </a:defRPr>
            </a:lvl3pPr>
            <a:lvl4pPr algn="l" eaLnBrk="1" hangingPunct="1">
              <a:defRPr sz="6000" b="1">
                <a:solidFill>
                  <a:srgbClr val="070168"/>
                </a:solidFill>
              </a:defRPr>
            </a:lvl4pPr>
            <a:lvl5pPr algn="l" eaLnBrk="1" hangingPunct="1">
              <a:defRPr sz="6000" b="1">
                <a:solidFill>
                  <a:srgbClr val="070168"/>
                </a:solidFill>
              </a:defRPr>
            </a:lvl5pPr>
            <a:lvl6pPr algn="l" eaLnBrk="1" hangingPunct="1">
              <a:defRPr sz="6000" b="1">
                <a:solidFill>
                  <a:srgbClr val="070168"/>
                </a:solidFill>
              </a:defRPr>
            </a:lvl6pPr>
            <a:lvl7pPr algn="l" eaLnBrk="1" hangingPunct="1">
              <a:defRPr sz="6000" b="1">
                <a:solidFill>
                  <a:srgbClr val="070168"/>
                </a:solidFill>
              </a:defRPr>
            </a:lvl7pPr>
            <a:lvl8pPr algn="l" eaLnBrk="1" hangingPunct="1">
              <a:defRPr sz="6000" b="1">
                <a:solidFill>
                  <a:srgbClr val="070168"/>
                </a:solidFill>
              </a:defRPr>
            </a:lvl8pPr>
            <a:lvl9pPr algn="l" eaLnBrk="1" hangingPunct="1">
              <a:defRPr sz="6000" b="1">
                <a:solidFill>
                  <a:srgbClr val="070168"/>
                </a:solidFill>
              </a:defRPr>
            </a:lvl9pPr>
          </a:lstStyle>
          <a:p>
            <a:pPr>
              <a:buFontTx/>
              <a:buChar char="-"/>
            </a:pPr>
            <a:r>
              <a:rPr lang="en-CA" sz="3600" dirty="0"/>
              <a:t>Nonlinearities of the Signal Chain are described in terms of the IP2 and IP3 parameters which are linked respectively to the quadratic and cubic terms in the transfer function.</a:t>
            </a:r>
          </a:p>
          <a:p>
            <a:pPr>
              <a:buFontTx/>
              <a:buChar char="-"/>
            </a:pPr>
            <a:r>
              <a:rPr lang="en-CA" sz="3600" dirty="0"/>
              <a:t>The 1 dB compression point describes the gain dependency on the signal power level. All components in the chain are operated well below the compression, and gain variations are negligible. </a:t>
            </a:r>
            <a:endParaRPr lang="en-GB" sz="3600" dirty="0">
              <a:solidFill>
                <a:srgbClr val="FF0000"/>
              </a:solidFill>
            </a:endParaRPr>
          </a:p>
          <a:p>
            <a:pPr>
              <a:buFontTx/>
              <a:buChar char="-"/>
            </a:pPr>
            <a:endParaRPr lang="en-GB" sz="4800" dirty="0"/>
          </a:p>
          <a:p>
            <a:pPr marL="571500" indent="-571500">
              <a:buFont typeface="Arial" panose="020B0604020202020204" pitchFamily="34" charset="0"/>
              <a:buChar char="•"/>
            </a:pPr>
            <a:endParaRPr lang="en-GB" sz="4000" dirty="0"/>
          </a:p>
        </p:txBody>
      </p:sp>
      <p:pic>
        <p:nvPicPr>
          <p:cNvPr id="5" name="image48.jpg">
            <a:extLst>
              <a:ext uri="{FF2B5EF4-FFF2-40B4-BE49-F238E27FC236}">
                <a16:creationId xmlns:a16="http://schemas.microsoft.com/office/drawing/2014/main" id="{09A6F4FB-9F95-4868-A69B-EF34DC26608E}"/>
              </a:ext>
            </a:extLst>
          </p:cNvPr>
          <p:cNvPicPr/>
          <p:nvPr/>
        </p:nvPicPr>
        <p:blipFill>
          <a:blip r:embed="rId2"/>
          <a:srcRect/>
          <a:stretch>
            <a:fillRect/>
          </a:stretch>
        </p:blipFill>
        <p:spPr>
          <a:xfrm>
            <a:off x="9833288" y="5022574"/>
            <a:ext cx="13407712" cy="6128084"/>
          </a:xfrm>
          <a:prstGeom prst="rect">
            <a:avLst/>
          </a:prstGeom>
          <a:ln/>
        </p:spPr>
      </p:pic>
      <p:sp>
        <p:nvSpPr>
          <p:cNvPr id="9" name="TextBox 8">
            <a:extLst>
              <a:ext uri="{FF2B5EF4-FFF2-40B4-BE49-F238E27FC236}">
                <a16:creationId xmlns:a16="http://schemas.microsoft.com/office/drawing/2014/main" id="{9A7823E5-76FF-4A75-9AF6-3A636CD51B6D}"/>
              </a:ext>
            </a:extLst>
          </p:cNvPr>
          <p:cNvSpPr txBox="1"/>
          <p:nvPr/>
        </p:nvSpPr>
        <p:spPr>
          <a:xfrm>
            <a:off x="1845711" y="5181600"/>
            <a:ext cx="7987577" cy="6128084"/>
          </a:xfrm>
          <a:prstGeom prst="rect">
            <a:avLst/>
          </a:prstGeom>
          <a:ln w="12700">
            <a:miter lim="400000"/>
          </a:ln>
        </p:spPr>
        <p:txBody>
          <a:bodyPr lIns="50800" tIns="0" rIns="50800" bIns="50800" anchor="t" anchorCtr="0">
            <a:noAutofit/>
          </a:bodyPr>
          <a:lstStyle>
            <a:lvl1pPr algn="l" eaLnBrk="1" hangingPunct="1">
              <a:defRPr sz="6000" b="1">
                <a:solidFill>
                  <a:schemeClr val="accent2"/>
                </a:solidFill>
                <a:latin typeface="+mj-lt"/>
              </a:defRPr>
            </a:lvl1pPr>
            <a:lvl2pPr algn="l" eaLnBrk="1" hangingPunct="1">
              <a:defRPr sz="6000" b="1">
                <a:solidFill>
                  <a:srgbClr val="070168"/>
                </a:solidFill>
              </a:defRPr>
            </a:lvl2pPr>
            <a:lvl3pPr algn="l" eaLnBrk="1" hangingPunct="1">
              <a:defRPr sz="6000" b="1">
                <a:solidFill>
                  <a:srgbClr val="070168"/>
                </a:solidFill>
              </a:defRPr>
            </a:lvl3pPr>
            <a:lvl4pPr algn="l" eaLnBrk="1" hangingPunct="1">
              <a:defRPr sz="6000" b="1">
                <a:solidFill>
                  <a:srgbClr val="070168"/>
                </a:solidFill>
              </a:defRPr>
            </a:lvl4pPr>
            <a:lvl5pPr algn="l" eaLnBrk="1" hangingPunct="1">
              <a:defRPr sz="6000" b="1">
                <a:solidFill>
                  <a:srgbClr val="070168"/>
                </a:solidFill>
              </a:defRPr>
            </a:lvl5pPr>
            <a:lvl6pPr algn="l" eaLnBrk="1" hangingPunct="1">
              <a:defRPr sz="6000" b="1">
                <a:solidFill>
                  <a:srgbClr val="070168"/>
                </a:solidFill>
              </a:defRPr>
            </a:lvl6pPr>
            <a:lvl7pPr algn="l" eaLnBrk="1" hangingPunct="1">
              <a:defRPr sz="6000" b="1">
                <a:solidFill>
                  <a:srgbClr val="070168"/>
                </a:solidFill>
              </a:defRPr>
            </a:lvl7pPr>
            <a:lvl8pPr algn="l" eaLnBrk="1" hangingPunct="1">
              <a:defRPr sz="6000" b="1">
                <a:solidFill>
                  <a:srgbClr val="070168"/>
                </a:solidFill>
              </a:defRPr>
            </a:lvl8pPr>
            <a:lvl9pPr algn="l" eaLnBrk="1" hangingPunct="1">
              <a:defRPr sz="6000" b="1">
                <a:solidFill>
                  <a:srgbClr val="070168"/>
                </a:solidFill>
              </a:defRPr>
            </a:lvl9pPr>
          </a:lstStyle>
          <a:p>
            <a:pPr lvl="1"/>
            <a:endParaRPr lang="en-GB" sz="4800" dirty="0">
              <a:solidFill>
                <a:srgbClr val="000000"/>
              </a:solidFill>
              <a:latin typeface="docs-Calibri"/>
            </a:endParaRPr>
          </a:p>
          <a:p>
            <a:pPr lvl="1"/>
            <a:r>
              <a:rPr lang="en-GB" sz="4800" dirty="0">
                <a:solidFill>
                  <a:schemeClr val="accent1">
                    <a:lumMod val="50000"/>
                  </a:schemeClr>
                </a:solidFill>
                <a:latin typeface="docs-Calibri"/>
              </a:rPr>
              <a:t>First Analysis on the RFI and Linearity is presented in the Signal Chain document for CDR.</a:t>
            </a:r>
          </a:p>
          <a:p>
            <a:pPr lvl="1"/>
            <a:r>
              <a:rPr lang="en-GB" sz="4800" dirty="0">
                <a:solidFill>
                  <a:schemeClr val="accent1">
                    <a:lumMod val="50000"/>
                  </a:schemeClr>
                </a:solidFill>
                <a:latin typeface="docs-Calibri"/>
              </a:rPr>
              <a:t>More analysis is ongoing taking the last characterisations of RFI.</a:t>
            </a:r>
            <a:endParaRPr lang="en-US" sz="4800" dirty="0">
              <a:solidFill>
                <a:schemeClr val="accent1">
                  <a:lumMod val="50000"/>
                </a:schemeClr>
              </a:solidFill>
            </a:endParaRPr>
          </a:p>
          <a:p>
            <a:pPr marL="571500" indent="-571500">
              <a:buFont typeface="Arial" panose="020B0604020202020204" pitchFamily="34" charset="0"/>
              <a:buChar char="•"/>
            </a:pPr>
            <a:endParaRPr lang="en-GB" sz="4000" dirty="0"/>
          </a:p>
        </p:txBody>
      </p:sp>
    </p:spTree>
    <p:extLst>
      <p:ext uri="{BB962C8B-B14F-4D97-AF65-F5344CB8AC3E}">
        <p14:creationId xmlns:p14="http://schemas.microsoft.com/office/powerpoint/2010/main" val="106889243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C0320-292F-440C-8BC4-FDB6D85DC9AA}"/>
              </a:ext>
            </a:extLst>
          </p:cNvPr>
          <p:cNvSpPr>
            <a:spLocks noGrp="1"/>
          </p:cNvSpPr>
          <p:nvPr>
            <p:ph type="title"/>
          </p:nvPr>
        </p:nvSpPr>
        <p:spPr>
          <a:xfrm>
            <a:off x="762000" y="351454"/>
            <a:ext cx="22860552" cy="1517104"/>
          </a:xfrm>
        </p:spPr>
        <p:txBody>
          <a:bodyPr/>
          <a:lstStyle/>
          <a:p>
            <a:r>
              <a:rPr lang="en-GB" dirty="0"/>
              <a:t>Performance Aspects and Activities</a:t>
            </a:r>
          </a:p>
        </p:txBody>
      </p:sp>
      <p:sp>
        <p:nvSpPr>
          <p:cNvPr id="3" name="Text Placeholder 2">
            <a:extLst>
              <a:ext uri="{FF2B5EF4-FFF2-40B4-BE49-F238E27FC236}">
                <a16:creationId xmlns:a16="http://schemas.microsoft.com/office/drawing/2014/main" id="{D92373CD-EAD4-4827-AC67-58BDAFD07EDF}"/>
              </a:ext>
            </a:extLst>
          </p:cNvPr>
          <p:cNvSpPr>
            <a:spLocks noGrp="1"/>
          </p:cNvSpPr>
          <p:nvPr>
            <p:ph type="body" idx="1"/>
          </p:nvPr>
        </p:nvSpPr>
        <p:spPr>
          <a:xfrm>
            <a:off x="768074" y="1868557"/>
            <a:ext cx="22860552" cy="10609191"/>
          </a:xfrm>
        </p:spPr>
        <p:txBody>
          <a:bodyPr/>
          <a:lstStyle/>
          <a:p>
            <a:pPr marL="508000" indent="0">
              <a:buNone/>
            </a:pPr>
            <a:r>
              <a:rPr lang="en-US" sz="4800" b="1" dirty="0"/>
              <a:t>Critical points to continue working on (more related to the analog Signal Chain):</a:t>
            </a:r>
          </a:p>
          <a:p>
            <a:r>
              <a:rPr lang="en-US" sz="4000" b="1" dirty="0"/>
              <a:t>RFI and Linearity</a:t>
            </a:r>
          </a:p>
          <a:p>
            <a:pPr lvl="1"/>
            <a:r>
              <a:rPr lang="en-US" sz="3600" b="1" dirty="0"/>
              <a:t>RFI and flagging: loss of sensitivity by removing segments of the signals in time or in frequency- Linearity is important to reduce the effect of generated spurious components and intermodulation</a:t>
            </a:r>
            <a:endParaRPr lang="en-US" sz="4000" b="1" dirty="0"/>
          </a:p>
          <a:p>
            <a:r>
              <a:rPr lang="en-US" sz="4000" b="1" dirty="0"/>
              <a:t>Stability and Calibration</a:t>
            </a:r>
          </a:p>
          <a:p>
            <a:r>
              <a:rPr lang="en-US" sz="4000" b="1" dirty="0"/>
              <a:t>Spectral stability and Spectral Dynamic Range </a:t>
            </a:r>
          </a:p>
          <a:p>
            <a:endParaRPr lang="en-US" sz="4000" b="1" dirty="0"/>
          </a:p>
          <a:p>
            <a:r>
              <a:rPr lang="en-US" sz="4000" b="1" dirty="0"/>
              <a:t>Errors in the Correlator are limited: </a:t>
            </a:r>
            <a:r>
              <a:rPr lang="en-US" sz="4000" b="1" dirty="0">
                <a:solidFill>
                  <a:schemeClr val="accent1">
                    <a:lumMod val="50000"/>
                  </a:schemeClr>
                </a:solidFill>
              </a:rPr>
              <a:t>The signal is digitised, and enough number of bits to reduce errors</a:t>
            </a:r>
          </a:p>
          <a:p>
            <a:pPr marL="508000" indent="0">
              <a:buNone/>
            </a:pPr>
            <a:endParaRPr lang="en-GB" sz="4000" b="1" dirty="0"/>
          </a:p>
        </p:txBody>
      </p:sp>
      <p:sp>
        <p:nvSpPr>
          <p:cNvPr id="4" name="Slide Number Placeholder 3">
            <a:extLst>
              <a:ext uri="{FF2B5EF4-FFF2-40B4-BE49-F238E27FC236}">
                <a16:creationId xmlns:a16="http://schemas.microsoft.com/office/drawing/2014/main" id="{2DCFC784-00D6-426A-91F7-38EEC03E9107}"/>
              </a:ext>
            </a:extLst>
          </p:cNvPr>
          <p:cNvSpPr>
            <a:spLocks noGrp="1"/>
          </p:cNvSpPr>
          <p:nvPr>
            <p:ph type="sldNum" sz="quarter" idx="10"/>
          </p:nvPr>
        </p:nvSpPr>
        <p:spPr/>
        <p:txBody>
          <a:bodyPr/>
          <a:lstStyle/>
          <a:p>
            <a:fld id="{86CB4B4D-7CA3-9044-876B-883B54F8677D}" type="slidenum">
              <a:rPr lang="en-GB" smtClean="0"/>
              <a:pPr/>
              <a:t>22</a:t>
            </a:fld>
            <a:endParaRPr lang="en-GB" dirty="0"/>
          </a:p>
        </p:txBody>
      </p:sp>
    </p:spTree>
    <p:extLst>
      <p:ext uri="{BB962C8B-B14F-4D97-AF65-F5344CB8AC3E}">
        <p14:creationId xmlns:p14="http://schemas.microsoft.com/office/powerpoint/2010/main" val="377479911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C0320-292F-440C-8BC4-FDB6D85DC9AA}"/>
              </a:ext>
            </a:extLst>
          </p:cNvPr>
          <p:cNvSpPr>
            <a:spLocks noGrp="1"/>
          </p:cNvSpPr>
          <p:nvPr>
            <p:ph type="title"/>
          </p:nvPr>
        </p:nvSpPr>
        <p:spPr/>
        <p:txBody>
          <a:bodyPr/>
          <a:lstStyle/>
          <a:p>
            <a:r>
              <a:rPr lang="en-GB" dirty="0"/>
              <a:t>Verification of the Performance of the Signal Chain</a:t>
            </a:r>
          </a:p>
        </p:txBody>
      </p:sp>
      <p:sp>
        <p:nvSpPr>
          <p:cNvPr id="3" name="Text Placeholder 2">
            <a:extLst>
              <a:ext uri="{FF2B5EF4-FFF2-40B4-BE49-F238E27FC236}">
                <a16:creationId xmlns:a16="http://schemas.microsoft.com/office/drawing/2014/main" id="{D92373CD-EAD4-4827-AC67-58BDAFD07EDF}"/>
              </a:ext>
            </a:extLst>
          </p:cNvPr>
          <p:cNvSpPr>
            <a:spLocks noGrp="1"/>
          </p:cNvSpPr>
          <p:nvPr>
            <p:ph type="body" idx="1"/>
          </p:nvPr>
        </p:nvSpPr>
        <p:spPr/>
        <p:txBody>
          <a:bodyPr/>
          <a:lstStyle/>
          <a:p>
            <a:r>
              <a:rPr lang="en-US" sz="4000" b="1" dirty="0"/>
              <a:t>Signal Chain Document for CDR </a:t>
            </a:r>
          </a:p>
          <a:p>
            <a:pPr lvl="1">
              <a:buFontTx/>
              <a:buChar char="-"/>
            </a:pPr>
            <a:r>
              <a:rPr lang="en-US" sz="4000" dirty="0"/>
              <a:t>System Requirements, budgets of error allocation for elements</a:t>
            </a:r>
          </a:p>
          <a:p>
            <a:pPr lvl="1">
              <a:buFontTx/>
              <a:buChar char="-"/>
            </a:pPr>
            <a:r>
              <a:rPr lang="en-US" sz="4000" dirty="0"/>
              <a:t>Analysis and modeling- integration between Analog Signal Chain and CSP</a:t>
            </a:r>
          </a:p>
          <a:p>
            <a:pPr lvl="1">
              <a:buFontTx/>
              <a:buChar char="-"/>
            </a:pPr>
            <a:r>
              <a:rPr lang="en-US" sz="4000" dirty="0"/>
              <a:t>‘Good’ compliance with the requirements</a:t>
            </a:r>
          </a:p>
          <a:p>
            <a:pPr marL="508000" indent="0">
              <a:buNone/>
            </a:pPr>
            <a:endParaRPr lang="en-US" sz="4000" dirty="0"/>
          </a:p>
          <a:p>
            <a:r>
              <a:rPr lang="en-US" sz="4000" b="1" dirty="0"/>
              <a:t>Verification on prototypes and testing</a:t>
            </a:r>
          </a:p>
          <a:p>
            <a:pPr lvl="1">
              <a:buFontTx/>
              <a:buChar char="-"/>
            </a:pPr>
            <a:r>
              <a:rPr lang="en-US" sz="4000" dirty="0"/>
              <a:t>SPF and SPFRx qualification and testing results</a:t>
            </a:r>
          </a:p>
          <a:p>
            <a:pPr lvl="1">
              <a:buFontTx/>
              <a:buChar char="-"/>
            </a:pPr>
            <a:r>
              <a:rPr lang="en-US" sz="4000" dirty="0"/>
              <a:t>Errors in CSP are limited as a digital system, with adequate number of bits processing</a:t>
            </a:r>
          </a:p>
          <a:p>
            <a:pPr lvl="1">
              <a:buFontTx/>
              <a:buChar char="-"/>
            </a:pPr>
            <a:endParaRPr lang="en-US" sz="3400" dirty="0"/>
          </a:p>
        </p:txBody>
      </p:sp>
      <p:sp>
        <p:nvSpPr>
          <p:cNvPr id="4" name="Slide Number Placeholder 3">
            <a:extLst>
              <a:ext uri="{FF2B5EF4-FFF2-40B4-BE49-F238E27FC236}">
                <a16:creationId xmlns:a16="http://schemas.microsoft.com/office/drawing/2014/main" id="{2DCFC784-00D6-426A-91F7-38EEC03E9107}"/>
              </a:ext>
            </a:extLst>
          </p:cNvPr>
          <p:cNvSpPr>
            <a:spLocks noGrp="1"/>
          </p:cNvSpPr>
          <p:nvPr>
            <p:ph type="sldNum" sz="quarter" idx="10"/>
          </p:nvPr>
        </p:nvSpPr>
        <p:spPr/>
        <p:txBody>
          <a:bodyPr/>
          <a:lstStyle/>
          <a:p>
            <a:fld id="{86CB4B4D-7CA3-9044-876B-883B54F8677D}" type="slidenum">
              <a:rPr lang="en-GB" smtClean="0"/>
              <a:pPr/>
              <a:t>23</a:t>
            </a:fld>
            <a:endParaRPr lang="en-GB" dirty="0"/>
          </a:p>
        </p:txBody>
      </p:sp>
    </p:spTree>
    <p:extLst>
      <p:ext uri="{BB962C8B-B14F-4D97-AF65-F5344CB8AC3E}">
        <p14:creationId xmlns:p14="http://schemas.microsoft.com/office/powerpoint/2010/main" val="287682044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65DB687-944F-46C5-ADB6-A64CEB078324}"/>
              </a:ext>
            </a:extLst>
          </p:cNvPr>
          <p:cNvSpPr>
            <a:spLocks noGrp="1"/>
          </p:cNvSpPr>
          <p:nvPr>
            <p:ph type="body" sz="quarter" idx="21"/>
          </p:nvPr>
        </p:nvSpPr>
        <p:spPr>
          <a:xfrm>
            <a:off x="1270000" y="1763786"/>
            <a:ext cx="10934700" cy="4123667"/>
          </a:xfrm>
        </p:spPr>
        <p:txBody>
          <a:bodyPr/>
          <a:lstStyle/>
          <a:p>
            <a:r>
              <a:rPr lang="en-GB" dirty="0"/>
              <a:t>Bassem Alachkar</a:t>
            </a:r>
          </a:p>
          <a:p>
            <a:r>
              <a:rPr lang="en-GB" dirty="0"/>
              <a:t>SKAO Signal Processing Domain Specialist</a:t>
            </a:r>
          </a:p>
          <a:p>
            <a:r>
              <a:rPr lang="en-GB" dirty="0"/>
              <a:t>Bassem.Alachkar@skao.int</a:t>
            </a:r>
          </a:p>
          <a:p>
            <a:endParaRPr lang="en-GB"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23334-E043-4EB2-AB96-58686EE57C9F}"/>
              </a:ext>
            </a:extLst>
          </p:cNvPr>
          <p:cNvSpPr>
            <a:spLocks noGrp="1"/>
          </p:cNvSpPr>
          <p:nvPr>
            <p:ph type="title"/>
          </p:nvPr>
        </p:nvSpPr>
        <p:spPr/>
        <p:txBody>
          <a:bodyPr/>
          <a:lstStyle/>
          <a:p>
            <a:pPr>
              <a:spcBef>
                <a:spcPts val="0"/>
              </a:spcBef>
            </a:pPr>
            <a:r>
              <a:rPr lang="en-GB" dirty="0"/>
              <a:t>Mid and Low Signal Chains- </a:t>
            </a:r>
            <a:r>
              <a:rPr lang="en-GB" sz="5400" dirty="0"/>
              <a:t>System CDR Documents</a:t>
            </a:r>
          </a:p>
        </p:txBody>
      </p:sp>
      <p:sp>
        <p:nvSpPr>
          <p:cNvPr id="4" name="Slide Number Placeholder 3">
            <a:extLst>
              <a:ext uri="{FF2B5EF4-FFF2-40B4-BE49-F238E27FC236}">
                <a16:creationId xmlns:a16="http://schemas.microsoft.com/office/drawing/2014/main" id="{46E22DD5-D5F9-487F-827D-2AE1A25D76E7}"/>
              </a:ext>
            </a:extLst>
          </p:cNvPr>
          <p:cNvSpPr>
            <a:spLocks noGrp="1"/>
          </p:cNvSpPr>
          <p:nvPr>
            <p:ph type="sldNum" sz="quarter" idx="10"/>
          </p:nvPr>
        </p:nvSpPr>
        <p:spPr/>
        <p:txBody>
          <a:bodyPr/>
          <a:lstStyle/>
          <a:p>
            <a:fld id="{86CB4B4D-7CA3-9044-876B-883B54F8677D}" type="slidenum">
              <a:rPr lang="en-GB" smtClean="0"/>
              <a:pPr/>
              <a:t>3</a:t>
            </a:fld>
            <a:endParaRPr lang="en-GB" dirty="0"/>
          </a:p>
        </p:txBody>
      </p:sp>
      <p:grpSp>
        <p:nvGrpSpPr>
          <p:cNvPr id="5" name="Group 4">
            <a:extLst>
              <a:ext uri="{FF2B5EF4-FFF2-40B4-BE49-F238E27FC236}">
                <a16:creationId xmlns:a16="http://schemas.microsoft.com/office/drawing/2014/main" id="{2E0CAA15-71E9-4629-B0B5-CBAF8A9ADF61}"/>
              </a:ext>
            </a:extLst>
          </p:cNvPr>
          <p:cNvGrpSpPr/>
          <p:nvPr/>
        </p:nvGrpSpPr>
        <p:grpSpPr>
          <a:xfrm>
            <a:off x="14026090" y="1549298"/>
            <a:ext cx="9214910" cy="10617404"/>
            <a:chOff x="746450" y="1516115"/>
            <a:chExt cx="3769566" cy="4574176"/>
          </a:xfrm>
        </p:grpSpPr>
        <p:sp>
          <p:nvSpPr>
            <p:cNvPr id="6" name="TextBox 5">
              <a:extLst>
                <a:ext uri="{FF2B5EF4-FFF2-40B4-BE49-F238E27FC236}">
                  <a16:creationId xmlns:a16="http://schemas.microsoft.com/office/drawing/2014/main" id="{D25AC997-8569-44ED-8325-168A6D20C0E2}"/>
                </a:ext>
              </a:extLst>
            </p:cNvPr>
            <p:cNvSpPr txBox="1"/>
            <p:nvPr/>
          </p:nvSpPr>
          <p:spPr>
            <a:xfrm>
              <a:off x="746450" y="1516115"/>
              <a:ext cx="3769566" cy="729277"/>
            </a:xfrm>
            <a:prstGeom prst="rect">
              <a:avLst/>
            </a:prstGeom>
            <a:noFill/>
          </p:spPr>
          <p:txBody>
            <a:bodyPr wrap="square" rtlCol="0">
              <a:spAutoFit/>
            </a:bodyPr>
            <a:lstStyle/>
            <a:p>
              <a:pPr algn="l"/>
              <a:r>
                <a:rPr lang="en-GB" dirty="0">
                  <a:solidFill>
                    <a:srgbClr val="00688A"/>
                  </a:solidFill>
                </a:rPr>
                <a:t>Signal Chain for Low:</a:t>
              </a:r>
            </a:p>
            <a:p>
              <a:pPr algn="l"/>
              <a:r>
                <a:rPr lang="en-GB" dirty="0">
                  <a:solidFill>
                    <a:srgbClr val="00688A"/>
                  </a:solidFill>
                </a:rPr>
                <a:t>SKA-TEL-SKO-0000793</a:t>
              </a:r>
            </a:p>
          </p:txBody>
        </p:sp>
        <p:pic>
          <p:nvPicPr>
            <p:cNvPr id="7" name="Picture 6">
              <a:extLst>
                <a:ext uri="{FF2B5EF4-FFF2-40B4-BE49-F238E27FC236}">
                  <a16:creationId xmlns:a16="http://schemas.microsoft.com/office/drawing/2014/main" id="{B851AE25-3A57-474F-B2FF-29DAD5E3A584}"/>
                </a:ext>
              </a:extLst>
            </p:cNvPr>
            <p:cNvPicPr>
              <a:picLocks noChangeAspect="1"/>
            </p:cNvPicPr>
            <p:nvPr/>
          </p:nvPicPr>
          <p:blipFill>
            <a:blip r:embed="rId2"/>
            <a:stretch>
              <a:fillRect/>
            </a:stretch>
          </p:blipFill>
          <p:spPr>
            <a:xfrm>
              <a:off x="746450" y="2238481"/>
              <a:ext cx="3282517" cy="3851810"/>
            </a:xfrm>
            <a:prstGeom prst="rect">
              <a:avLst/>
            </a:prstGeom>
          </p:spPr>
        </p:pic>
      </p:grpSp>
      <p:grpSp>
        <p:nvGrpSpPr>
          <p:cNvPr id="8" name="Group 7">
            <a:extLst>
              <a:ext uri="{FF2B5EF4-FFF2-40B4-BE49-F238E27FC236}">
                <a16:creationId xmlns:a16="http://schemas.microsoft.com/office/drawing/2014/main" id="{8244A592-7933-4342-B38B-A4003BE905DB}"/>
              </a:ext>
            </a:extLst>
          </p:cNvPr>
          <p:cNvGrpSpPr/>
          <p:nvPr/>
        </p:nvGrpSpPr>
        <p:grpSpPr>
          <a:xfrm>
            <a:off x="1732548" y="1497494"/>
            <a:ext cx="9849852" cy="10669208"/>
            <a:chOff x="4527030" y="1516639"/>
            <a:chExt cx="3735088" cy="4573652"/>
          </a:xfrm>
        </p:grpSpPr>
        <p:sp>
          <p:nvSpPr>
            <p:cNvPr id="9" name="TextBox 8">
              <a:extLst>
                <a:ext uri="{FF2B5EF4-FFF2-40B4-BE49-F238E27FC236}">
                  <a16:creationId xmlns:a16="http://schemas.microsoft.com/office/drawing/2014/main" id="{96B737C6-F01D-4527-9690-0520B1DAF428}"/>
                </a:ext>
              </a:extLst>
            </p:cNvPr>
            <p:cNvSpPr txBox="1"/>
            <p:nvPr/>
          </p:nvSpPr>
          <p:spPr>
            <a:xfrm>
              <a:off x="4527030" y="1516639"/>
              <a:ext cx="3735088" cy="748642"/>
            </a:xfrm>
            <a:prstGeom prst="rect">
              <a:avLst/>
            </a:prstGeom>
            <a:noFill/>
          </p:spPr>
          <p:txBody>
            <a:bodyPr wrap="square" rtlCol="0">
              <a:spAutoFit/>
            </a:bodyPr>
            <a:lstStyle/>
            <a:p>
              <a:pPr algn="l"/>
              <a:r>
                <a:rPr lang="en-GB" dirty="0">
                  <a:solidFill>
                    <a:srgbClr val="00688A"/>
                  </a:solidFill>
                </a:rPr>
                <a:t>Signal Chain for Mid:</a:t>
              </a:r>
            </a:p>
            <a:p>
              <a:pPr algn="l"/>
              <a:r>
                <a:rPr lang="en-GB" dirty="0">
                  <a:solidFill>
                    <a:srgbClr val="00688A"/>
                  </a:solidFill>
                </a:rPr>
                <a:t>SKA-TEL-SKO-0000790</a:t>
              </a:r>
            </a:p>
          </p:txBody>
        </p:sp>
        <p:pic>
          <p:nvPicPr>
            <p:cNvPr id="10" name="Picture 9">
              <a:extLst>
                <a:ext uri="{FF2B5EF4-FFF2-40B4-BE49-F238E27FC236}">
                  <a16:creationId xmlns:a16="http://schemas.microsoft.com/office/drawing/2014/main" id="{F10750C3-7F1F-4D4C-A59C-B8E6D026796D}"/>
                </a:ext>
              </a:extLst>
            </p:cNvPr>
            <p:cNvPicPr>
              <a:picLocks noChangeAspect="1"/>
            </p:cNvPicPr>
            <p:nvPr/>
          </p:nvPicPr>
          <p:blipFill>
            <a:blip r:embed="rId3"/>
            <a:stretch>
              <a:fillRect/>
            </a:stretch>
          </p:blipFill>
          <p:spPr>
            <a:xfrm>
              <a:off x="4599990" y="2238481"/>
              <a:ext cx="3388384" cy="3851810"/>
            </a:xfrm>
            <a:prstGeom prst="rect">
              <a:avLst/>
            </a:prstGeom>
          </p:spPr>
        </p:pic>
      </p:grpSp>
    </p:spTree>
    <p:extLst>
      <p:ext uri="{BB962C8B-B14F-4D97-AF65-F5344CB8AC3E}">
        <p14:creationId xmlns:p14="http://schemas.microsoft.com/office/powerpoint/2010/main" val="309333324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6E22DD5-D5F9-487F-827D-2AE1A25D76E7}"/>
              </a:ext>
            </a:extLst>
          </p:cNvPr>
          <p:cNvSpPr>
            <a:spLocks noGrp="1"/>
          </p:cNvSpPr>
          <p:nvPr>
            <p:ph type="sldNum" sz="quarter" idx="10"/>
          </p:nvPr>
        </p:nvSpPr>
        <p:spPr/>
        <p:txBody>
          <a:bodyPr/>
          <a:lstStyle/>
          <a:p>
            <a:fld id="{86CB4B4D-7CA3-9044-876B-883B54F8677D}" type="slidenum">
              <a:rPr lang="en-GB" smtClean="0"/>
              <a:pPr/>
              <a:t>4</a:t>
            </a:fld>
            <a:endParaRPr lang="en-GB" dirty="0"/>
          </a:p>
        </p:txBody>
      </p:sp>
      <p:sp>
        <p:nvSpPr>
          <p:cNvPr id="15" name="Title 5">
            <a:extLst>
              <a:ext uri="{FF2B5EF4-FFF2-40B4-BE49-F238E27FC236}">
                <a16:creationId xmlns:a16="http://schemas.microsoft.com/office/drawing/2014/main" id="{1BE756BA-0375-401E-BFD8-47B619D539B3}"/>
              </a:ext>
            </a:extLst>
          </p:cNvPr>
          <p:cNvSpPr txBox="1">
            <a:spLocks/>
          </p:cNvSpPr>
          <p:nvPr/>
        </p:nvSpPr>
        <p:spPr>
          <a:xfrm>
            <a:off x="761999" y="1564657"/>
            <a:ext cx="6826692" cy="16223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0" rIns="50800" bIns="50800" anchor="t" anchorCtr="0">
            <a:normAutofit fontScale="90000" lnSpcReduction="10000"/>
          </a:bodyPr>
          <a:lstStyle>
            <a:lvl1pPr marL="0" marR="0" indent="0" algn="l" defTabSz="825500" rtl="0" eaLnBrk="1" latinLnBrk="0" hangingPunct="1">
              <a:lnSpc>
                <a:spcPct val="100000"/>
              </a:lnSpc>
              <a:spcBef>
                <a:spcPts val="0"/>
              </a:spcBef>
              <a:spcAft>
                <a:spcPts val="0"/>
              </a:spcAft>
              <a:buClrTx/>
              <a:buSzTx/>
              <a:buFontTx/>
              <a:buNone/>
              <a:tabLst/>
              <a:defRPr sz="6000" b="1" i="0" u="none" strike="noStrike" cap="none" spc="0" baseline="0">
                <a:solidFill>
                  <a:schemeClr val="accent2"/>
                </a:solidFill>
                <a:uFillTx/>
                <a:latin typeface="+mj-lt"/>
                <a:ea typeface="+mn-ea"/>
                <a:cs typeface="+mn-cs"/>
                <a:sym typeface="Verdana"/>
              </a:defRPr>
            </a:lvl1pPr>
            <a:lvl2pPr marL="0" marR="0" indent="0" algn="l" defTabSz="825500" rtl="0" eaLnBrk="1" latinLnBrk="0" hangingPunct="1">
              <a:lnSpc>
                <a:spcPct val="100000"/>
              </a:lnSpc>
              <a:spcBef>
                <a:spcPts val="0"/>
              </a:spcBef>
              <a:spcAft>
                <a:spcPts val="0"/>
              </a:spcAft>
              <a:buClrTx/>
              <a:buSzTx/>
              <a:buFontTx/>
              <a:buNone/>
              <a:tabLst/>
              <a:defRPr sz="6000" b="1" i="0" u="none" strike="noStrike" cap="none" spc="0" baseline="0">
                <a:solidFill>
                  <a:srgbClr val="070168"/>
                </a:solidFill>
                <a:uFillTx/>
                <a:latin typeface="+mn-lt"/>
                <a:ea typeface="+mn-ea"/>
                <a:cs typeface="+mn-cs"/>
                <a:sym typeface="Verdana"/>
              </a:defRPr>
            </a:lvl2pPr>
            <a:lvl3pPr marL="0" marR="0" indent="0" algn="l" defTabSz="825500" rtl="0" eaLnBrk="1" latinLnBrk="0" hangingPunct="1">
              <a:lnSpc>
                <a:spcPct val="100000"/>
              </a:lnSpc>
              <a:spcBef>
                <a:spcPts val="0"/>
              </a:spcBef>
              <a:spcAft>
                <a:spcPts val="0"/>
              </a:spcAft>
              <a:buClrTx/>
              <a:buSzTx/>
              <a:buFontTx/>
              <a:buNone/>
              <a:tabLst/>
              <a:defRPr sz="6000" b="1" i="0" u="none" strike="noStrike" cap="none" spc="0" baseline="0">
                <a:solidFill>
                  <a:srgbClr val="070168"/>
                </a:solidFill>
                <a:uFillTx/>
                <a:latin typeface="+mn-lt"/>
                <a:ea typeface="+mn-ea"/>
                <a:cs typeface="+mn-cs"/>
                <a:sym typeface="Verdana"/>
              </a:defRPr>
            </a:lvl3pPr>
            <a:lvl4pPr marL="0" marR="0" indent="0" algn="l" defTabSz="825500" rtl="0" eaLnBrk="1" latinLnBrk="0" hangingPunct="1">
              <a:lnSpc>
                <a:spcPct val="100000"/>
              </a:lnSpc>
              <a:spcBef>
                <a:spcPts val="0"/>
              </a:spcBef>
              <a:spcAft>
                <a:spcPts val="0"/>
              </a:spcAft>
              <a:buClrTx/>
              <a:buSzTx/>
              <a:buFontTx/>
              <a:buNone/>
              <a:tabLst/>
              <a:defRPr sz="6000" b="1" i="0" u="none" strike="noStrike" cap="none" spc="0" baseline="0">
                <a:solidFill>
                  <a:srgbClr val="070168"/>
                </a:solidFill>
                <a:uFillTx/>
                <a:latin typeface="+mn-lt"/>
                <a:ea typeface="+mn-ea"/>
                <a:cs typeface="+mn-cs"/>
                <a:sym typeface="Verdana"/>
              </a:defRPr>
            </a:lvl4pPr>
            <a:lvl5pPr marL="0" marR="0" indent="0" algn="l" defTabSz="825500" rtl="0" eaLnBrk="1" latinLnBrk="0" hangingPunct="1">
              <a:lnSpc>
                <a:spcPct val="100000"/>
              </a:lnSpc>
              <a:spcBef>
                <a:spcPts val="0"/>
              </a:spcBef>
              <a:spcAft>
                <a:spcPts val="0"/>
              </a:spcAft>
              <a:buClrTx/>
              <a:buSzTx/>
              <a:buFontTx/>
              <a:buNone/>
              <a:tabLst/>
              <a:defRPr sz="6000" b="1" i="0" u="none" strike="noStrike" cap="none" spc="0" baseline="0">
                <a:solidFill>
                  <a:srgbClr val="070168"/>
                </a:solidFill>
                <a:uFillTx/>
                <a:latin typeface="+mn-lt"/>
                <a:ea typeface="+mn-ea"/>
                <a:cs typeface="+mn-cs"/>
                <a:sym typeface="Verdana"/>
              </a:defRPr>
            </a:lvl5pPr>
            <a:lvl6pPr marL="0" marR="0" indent="0" algn="l" defTabSz="825500" rtl="0" eaLnBrk="1" latinLnBrk="0" hangingPunct="1">
              <a:lnSpc>
                <a:spcPct val="100000"/>
              </a:lnSpc>
              <a:spcBef>
                <a:spcPts val="0"/>
              </a:spcBef>
              <a:spcAft>
                <a:spcPts val="0"/>
              </a:spcAft>
              <a:buClrTx/>
              <a:buSzTx/>
              <a:buFontTx/>
              <a:buNone/>
              <a:tabLst/>
              <a:defRPr sz="6000" b="1" i="0" u="none" strike="noStrike" cap="none" spc="0" baseline="0">
                <a:solidFill>
                  <a:srgbClr val="070168"/>
                </a:solidFill>
                <a:uFillTx/>
                <a:latin typeface="+mn-lt"/>
                <a:ea typeface="+mn-ea"/>
                <a:cs typeface="+mn-cs"/>
                <a:sym typeface="Verdana"/>
              </a:defRPr>
            </a:lvl6pPr>
            <a:lvl7pPr marL="0" marR="0" indent="0" algn="l" defTabSz="825500" rtl="0" eaLnBrk="1" latinLnBrk="0" hangingPunct="1">
              <a:lnSpc>
                <a:spcPct val="100000"/>
              </a:lnSpc>
              <a:spcBef>
                <a:spcPts val="0"/>
              </a:spcBef>
              <a:spcAft>
                <a:spcPts val="0"/>
              </a:spcAft>
              <a:buClrTx/>
              <a:buSzTx/>
              <a:buFontTx/>
              <a:buNone/>
              <a:tabLst/>
              <a:defRPr sz="6000" b="1" i="0" u="none" strike="noStrike" cap="none" spc="0" baseline="0">
                <a:solidFill>
                  <a:srgbClr val="070168"/>
                </a:solidFill>
                <a:uFillTx/>
                <a:latin typeface="+mn-lt"/>
                <a:ea typeface="+mn-ea"/>
                <a:cs typeface="+mn-cs"/>
                <a:sym typeface="Verdana"/>
              </a:defRPr>
            </a:lvl7pPr>
            <a:lvl8pPr marL="0" marR="0" indent="0" algn="l" defTabSz="825500" rtl="0" eaLnBrk="1" latinLnBrk="0" hangingPunct="1">
              <a:lnSpc>
                <a:spcPct val="100000"/>
              </a:lnSpc>
              <a:spcBef>
                <a:spcPts val="0"/>
              </a:spcBef>
              <a:spcAft>
                <a:spcPts val="0"/>
              </a:spcAft>
              <a:buClrTx/>
              <a:buSzTx/>
              <a:buFontTx/>
              <a:buNone/>
              <a:tabLst/>
              <a:defRPr sz="6000" b="1" i="0" u="none" strike="noStrike" cap="none" spc="0" baseline="0">
                <a:solidFill>
                  <a:srgbClr val="070168"/>
                </a:solidFill>
                <a:uFillTx/>
                <a:latin typeface="+mn-lt"/>
                <a:ea typeface="+mn-ea"/>
                <a:cs typeface="+mn-cs"/>
                <a:sym typeface="Verdana"/>
              </a:defRPr>
            </a:lvl8pPr>
            <a:lvl9pPr marL="0" marR="0" indent="0" algn="l" defTabSz="825500" rtl="0" eaLnBrk="1" latinLnBrk="0" hangingPunct="1">
              <a:lnSpc>
                <a:spcPct val="100000"/>
              </a:lnSpc>
              <a:spcBef>
                <a:spcPts val="0"/>
              </a:spcBef>
              <a:spcAft>
                <a:spcPts val="0"/>
              </a:spcAft>
              <a:buClrTx/>
              <a:buSzTx/>
              <a:buFontTx/>
              <a:buNone/>
              <a:tabLst/>
              <a:defRPr sz="6000" b="1" i="0" u="none" strike="noStrike" cap="none" spc="0" baseline="0">
                <a:solidFill>
                  <a:srgbClr val="070168"/>
                </a:solidFill>
                <a:uFillTx/>
                <a:latin typeface="+mn-lt"/>
                <a:ea typeface="+mn-ea"/>
                <a:cs typeface="+mn-cs"/>
                <a:sym typeface="Verdana"/>
              </a:defRPr>
            </a:lvl9pPr>
          </a:lstStyle>
          <a:p>
            <a:r>
              <a:rPr lang="en-US" dirty="0"/>
              <a:t>Performance of the Signal Chain</a:t>
            </a:r>
          </a:p>
        </p:txBody>
      </p:sp>
      <p:sp>
        <p:nvSpPr>
          <p:cNvPr id="16" name="Content Placeholder 11">
            <a:extLst>
              <a:ext uri="{FF2B5EF4-FFF2-40B4-BE49-F238E27FC236}">
                <a16:creationId xmlns:a16="http://schemas.microsoft.com/office/drawing/2014/main" id="{F28B8557-0B6A-43BC-A68F-D2C734FFDEF9}"/>
              </a:ext>
            </a:extLst>
          </p:cNvPr>
          <p:cNvSpPr txBox="1">
            <a:spLocks/>
          </p:cNvSpPr>
          <p:nvPr/>
        </p:nvSpPr>
        <p:spPr>
          <a:xfrm>
            <a:off x="761999" y="3336759"/>
            <a:ext cx="6970295" cy="88071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chorCtr="0">
            <a:normAutofit/>
          </a:bodyPr>
          <a:lstStyle>
            <a:lvl1pPr marL="1016000" marR="0" indent="-508000" algn="l" defTabSz="825500" rtl="0" eaLnBrk="1" latinLnBrk="0" hangingPunct="1">
              <a:lnSpc>
                <a:spcPct val="100000"/>
              </a:lnSpc>
              <a:spcBef>
                <a:spcPts val="4000"/>
              </a:spcBef>
              <a:spcAft>
                <a:spcPts val="0"/>
              </a:spcAft>
              <a:buClr>
                <a:schemeClr val="accent1"/>
              </a:buClr>
              <a:buSzPct val="100000"/>
              <a:buFontTx/>
              <a:buChar char="•"/>
              <a:tabLst/>
              <a:defRPr sz="6000" b="0" i="0" u="none" strike="noStrike" cap="none" spc="0" baseline="0">
                <a:solidFill>
                  <a:schemeClr val="accent2"/>
                </a:solidFill>
                <a:uFillTx/>
                <a:latin typeface="+mn-lt"/>
                <a:ea typeface="+mn-ea"/>
                <a:cs typeface="+mn-cs"/>
                <a:sym typeface="Verdana"/>
              </a:defRPr>
            </a:lvl1pPr>
            <a:lvl2pPr marL="1524000" marR="0" indent="-508000" algn="l" defTabSz="825500" rtl="0" eaLnBrk="1" latinLnBrk="0" hangingPunct="1">
              <a:lnSpc>
                <a:spcPct val="100000"/>
              </a:lnSpc>
              <a:spcBef>
                <a:spcPts val="3600"/>
              </a:spcBef>
              <a:spcAft>
                <a:spcPts val="0"/>
              </a:spcAft>
              <a:buClr>
                <a:schemeClr val="accent1"/>
              </a:buClr>
              <a:buSzPct val="100000"/>
              <a:buFontTx/>
              <a:buChar char="•"/>
              <a:tabLst/>
              <a:defRPr sz="5800" b="0" i="0" u="none" strike="noStrike" cap="none" spc="0" baseline="0">
                <a:solidFill>
                  <a:schemeClr val="accent2"/>
                </a:solidFill>
                <a:uFillTx/>
                <a:latin typeface="+mn-lt"/>
                <a:ea typeface="+mn-ea"/>
                <a:cs typeface="+mn-cs"/>
                <a:sym typeface="Verdana"/>
              </a:defRPr>
            </a:lvl2pPr>
            <a:lvl3pPr marL="2032000" marR="0" indent="-508000" algn="l" defTabSz="825500" rtl="0" eaLnBrk="1" latinLnBrk="0" hangingPunct="1">
              <a:lnSpc>
                <a:spcPct val="100000"/>
              </a:lnSpc>
              <a:spcBef>
                <a:spcPts val="3200"/>
              </a:spcBef>
              <a:spcAft>
                <a:spcPts val="0"/>
              </a:spcAft>
              <a:buClr>
                <a:schemeClr val="accent1"/>
              </a:buClr>
              <a:buSzPct val="100000"/>
              <a:buFontTx/>
              <a:buChar char="•"/>
              <a:tabLst/>
              <a:defRPr sz="5200" b="0" i="0" u="none" strike="noStrike" cap="none" spc="0" baseline="0">
                <a:solidFill>
                  <a:schemeClr val="accent2"/>
                </a:solidFill>
                <a:uFillTx/>
                <a:latin typeface="+mn-lt"/>
                <a:ea typeface="+mn-ea"/>
                <a:cs typeface="+mn-cs"/>
                <a:sym typeface="Verdana"/>
              </a:defRPr>
            </a:lvl3pPr>
            <a:lvl4pPr marL="2540000" marR="0" indent="-508000" algn="l" defTabSz="825500" rtl="0" eaLnBrk="1" latinLnBrk="0" hangingPunct="1">
              <a:lnSpc>
                <a:spcPct val="100000"/>
              </a:lnSpc>
              <a:spcBef>
                <a:spcPts val="2800"/>
              </a:spcBef>
              <a:spcAft>
                <a:spcPts val="0"/>
              </a:spcAft>
              <a:buClr>
                <a:schemeClr val="accent1"/>
              </a:buClr>
              <a:buSzPct val="100000"/>
              <a:buFontTx/>
              <a:buChar char="•"/>
              <a:tabLst/>
              <a:defRPr sz="4400" b="0" i="0" u="none" strike="noStrike" cap="none" spc="0" baseline="0">
                <a:solidFill>
                  <a:schemeClr val="accent2"/>
                </a:solidFill>
                <a:uFillTx/>
                <a:latin typeface="+mn-lt"/>
                <a:ea typeface="+mn-ea"/>
                <a:cs typeface="+mn-cs"/>
                <a:sym typeface="Verdana"/>
              </a:defRPr>
            </a:lvl4pPr>
            <a:lvl5pPr marL="3048000" marR="0" indent="-508000" algn="l" defTabSz="825500" rtl="0" eaLnBrk="1" latinLnBrk="0" hangingPunct="1">
              <a:lnSpc>
                <a:spcPct val="100000"/>
              </a:lnSpc>
              <a:spcBef>
                <a:spcPts val="2400"/>
              </a:spcBef>
              <a:spcAft>
                <a:spcPts val="0"/>
              </a:spcAft>
              <a:buClr>
                <a:schemeClr val="accent1"/>
              </a:buClr>
              <a:buSzPct val="100000"/>
              <a:buFontTx/>
              <a:buChar char="•"/>
              <a:tabLst/>
              <a:defRPr sz="3200" b="0" i="0" u="none" strike="noStrike" cap="none" spc="0" baseline="0">
                <a:solidFill>
                  <a:schemeClr val="accent2"/>
                </a:solidFill>
                <a:uFillTx/>
                <a:latin typeface="+mn-lt"/>
                <a:ea typeface="+mn-ea"/>
                <a:cs typeface="+mn-cs"/>
                <a:sym typeface="Verdana"/>
              </a:defRPr>
            </a:lvl5pPr>
            <a:lvl6pPr marL="4419600" marR="0" indent="-736600" algn="l" defTabSz="825500" rtl="0" eaLnBrk="1" latinLnBrk="0" hangingPunct="1">
              <a:lnSpc>
                <a:spcPct val="100000"/>
              </a:lnSpc>
              <a:spcBef>
                <a:spcPts val="4000"/>
              </a:spcBef>
              <a:spcAft>
                <a:spcPts val="0"/>
              </a:spcAft>
              <a:buClrTx/>
              <a:buSzPct val="82000"/>
              <a:buFontTx/>
              <a:buChar char="•"/>
              <a:tabLst/>
              <a:defRPr sz="6400" b="0" i="0" u="none" strike="noStrike" cap="none" spc="0" baseline="0">
                <a:solidFill>
                  <a:srgbClr val="070168"/>
                </a:solidFill>
                <a:uFillTx/>
                <a:latin typeface="+mn-lt"/>
                <a:ea typeface="+mn-ea"/>
                <a:cs typeface="+mn-cs"/>
                <a:sym typeface="Verdana"/>
              </a:defRPr>
            </a:lvl6pPr>
            <a:lvl7pPr marL="5156200" marR="0" indent="-736600" algn="l" defTabSz="825500" rtl="0" eaLnBrk="1" latinLnBrk="0" hangingPunct="1">
              <a:lnSpc>
                <a:spcPct val="100000"/>
              </a:lnSpc>
              <a:spcBef>
                <a:spcPts val="4000"/>
              </a:spcBef>
              <a:spcAft>
                <a:spcPts val="0"/>
              </a:spcAft>
              <a:buClrTx/>
              <a:buSzPct val="82000"/>
              <a:buFontTx/>
              <a:buChar char="•"/>
              <a:tabLst/>
              <a:defRPr sz="6400" b="0" i="0" u="none" strike="noStrike" cap="none" spc="0" baseline="0">
                <a:solidFill>
                  <a:srgbClr val="070168"/>
                </a:solidFill>
                <a:uFillTx/>
                <a:latin typeface="+mn-lt"/>
                <a:ea typeface="+mn-ea"/>
                <a:cs typeface="+mn-cs"/>
                <a:sym typeface="Verdana"/>
              </a:defRPr>
            </a:lvl7pPr>
            <a:lvl8pPr marL="5892800" marR="0" indent="-736600" algn="l" defTabSz="825500" rtl="0" eaLnBrk="1" latinLnBrk="0" hangingPunct="1">
              <a:lnSpc>
                <a:spcPct val="100000"/>
              </a:lnSpc>
              <a:spcBef>
                <a:spcPts val="4000"/>
              </a:spcBef>
              <a:spcAft>
                <a:spcPts val="0"/>
              </a:spcAft>
              <a:buClrTx/>
              <a:buSzPct val="82000"/>
              <a:buFontTx/>
              <a:buChar char="•"/>
              <a:tabLst/>
              <a:defRPr sz="6400" b="0" i="0" u="none" strike="noStrike" cap="none" spc="0" baseline="0">
                <a:solidFill>
                  <a:srgbClr val="070168"/>
                </a:solidFill>
                <a:uFillTx/>
                <a:latin typeface="+mn-lt"/>
                <a:ea typeface="+mn-ea"/>
                <a:cs typeface="+mn-cs"/>
                <a:sym typeface="Verdana"/>
              </a:defRPr>
            </a:lvl8pPr>
            <a:lvl9pPr marL="6629400" marR="0" indent="-736600" algn="l" defTabSz="825500" rtl="0" eaLnBrk="1" latinLnBrk="0" hangingPunct="1">
              <a:lnSpc>
                <a:spcPct val="100000"/>
              </a:lnSpc>
              <a:spcBef>
                <a:spcPts val="4000"/>
              </a:spcBef>
              <a:spcAft>
                <a:spcPts val="0"/>
              </a:spcAft>
              <a:buClrTx/>
              <a:buSzPct val="82000"/>
              <a:buFontTx/>
              <a:buChar char="•"/>
              <a:tabLst/>
              <a:defRPr sz="6400" b="0" i="0" u="none" strike="noStrike" cap="none" spc="0" baseline="0">
                <a:solidFill>
                  <a:srgbClr val="070168"/>
                </a:solidFill>
                <a:uFillTx/>
                <a:latin typeface="+mn-lt"/>
                <a:ea typeface="+mn-ea"/>
                <a:cs typeface="+mn-cs"/>
                <a:sym typeface="Verdana"/>
              </a:defRPr>
            </a:lvl9pPr>
          </a:lstStyle>
          <a:p>
            <a:pPr marL="0" indent="0">
              <a:buFontTx/>
              <a:buNone/>
            </a:pPr>
            <a:r>
              <a:rPr lang="en-GB" sz="4000" dirty="0">
                <a:latin typeface="+mj-lt"/>
                <a:ea typeface="+mj-ea"/>
                <a:cs typeface="+mj-cs"/>
              </a:rPr>
              <a:t>Paper: </a:t>
            </a:r>
          </a:p>
          <a:p>
            <a:pPr marL="0" indent="0">
              <a:buFontTx/>
              <a:buNone/>
            </a:pPr>
            <a:r>
              <a:rPr lang="en-GB" sz="4000" b="1" dirty="0">
                <a:latin typeface="AdvTTd40fda3b.B"/>
              </a:rPr>
              <a:t>Assessment of the performance impact of direction-independent effects in the Square Kilometre Array</a:t>
            </a:r>
          </a:p>
          <a:p>
            <a:pPr marL="0" indent="0">
              <a:buFontTx/>
              <a:buNone/>
            </a:pPr>
            <a:endParaRPr lang="en-GB" sz="4000" b="1" dirty="0">
              <a:solidFill>
                <a:srgbClr val="000000"/>
              </a:solidFill>
              <a:latin typeface="AdvTT21bf1298.I"/>
            </a:endParaRPr>
          </a:p>
          <a:p>
            <a:pPr marL="0" indent="0">
              <a:buFontTx/>
              <a:buNone/>
            </a:pPr>
            <a:r>
              <a:rPr lang="en-GB" sz="3600" dirty="0">
                <a:solidFill>
                  <a:srgbClr val="000000"/>
                </a:solidFill>
                <a:latin typeface="AdvTT21bf1298.I"/>
              </a:rPr>
              <a:t>© 2022 Society of Photo-Optical </a:t>
            </a:r>
            <a:r>
              <a:rPr lang="fr-FR" sz="3600" dirty="0">
                <a:solidFill>
                  <a:srgbClr val="000000"/>
                </a:solidFill>
                <a:latin typeface="AdvTT21bf1298.I"/>
              </a:rPr>
              <a:t>Instrumentation </a:t>
            </a:r>
            <a:r>
              <a:rPr lang="en-GB" sz="3600" dirty="0">
                <a:solidFill>
                  <a:srgbClr val="000000"/>
                </a:solidFill>
                <a:latin typeface="AdvTT21bf1298.I"/>
              </a:rPr>
              <a:t>Engineers</a:t>
            </a:r>
            <a:r>
              <a:rPr lang="fr-FR" sz="3600" dirty="0">
                <a:solidFill>
                  <a:srgbClr val="000000"/>
                </a:solidFill>
                <a:latin typeface="AdvTT21bf1298.I"/>
              </a:rPr>
              <a:t> (SPIE) </a:t>
            </a:r>
            <a:r>
              <a:rPr lang="fr-FR" sz="3600" dirty="0">
                <a:solidFill>
                  <a:srgbClr val="000000"/>
                </a:solidFill>
                <a:latin typeface="AdvTT3c2d9f11"/>
              </a:rPr>
              <a:t>[DOI: </a:t>
            </a:r>
            <a:r>
              <a:rPr lang="fr-FR" sz="3600" dirty="0">
                <a:solidFill>
                  <a:srgbClr val="0000FF"/>
                </a:solidFill>
                <a:latin typeface="AdvTT3c2d9f11"/>
              </a:rPr>
              <a:t>10.1117/1.JATIS.8.1.011020</a:t>
            </a:r>
            <a:r>
              <a:rPr lang="fr-FR" sz="3600" dirty="0">
                <a:solidFill>
                  <a:srgbClr val="000000"/>
                </a:solidFill>
                <a:latin typeface="AdvTT3c2d9f11"/>
              </a:rPr>
              <a:t>] </a:t>
            </a:r>
            <a:r>
              <a:rPr lang="fr-FR" sz="3600" dirty="0">
                <a:solidFill>
                  <a:srgbClr val="000000"/>
                </a:solidFill>
                <a:latin typeface="AdvTT3c2d9f11"/>
                <a:hlinkClick r:id="rId2"/>
              </a:rPr>
              <a:t>Link</a:t>
            </a:r>
            <a:endParaRPr lang="fr-FR" sz="3600" dirty="0">
              <a:solidFill>
                <a:srgbClr val="000000"/>
              </a:solidFill>
              <a:latin typeface="AdvTT3c2d9f11"/>
            </a:endParaRPr>
          </a:p>
          <a:p>
            <a:pPr marL="0" indent="0">
              <a:buFontTx/>
              <a:buNone/>
            </a:pPr>
            <a:endParaRPr lang="en-US" sz="2000" dirty="0"/>
          </a:p>
        </p:txBody>
      </p:sp>
      <p:pic>
        <p:nvPicPr>
          <p:cNvPr id="17" name="Content Placeholder 2">
            <a:extLst>
              <a:ext uri="{FF2B5EF4-FFF2-40B4-BE49-F238E27FC236}">
                <a16:creationId xmlns:a16="http://schemas.microsoft.com/office/drawing/2014/main" id="{E3496F9E-8AEF-4843-8388-2B33E8E50584}"/>
              </a:ext>
            </a:extLst>
          </p:cNvPr>
          <p:cNvPicPr>
            <a:picLocks noChangeAspect="1"/>
          </p:cNvPicPr>
          <p:nvPr/>
        </p:nvPicPr>
        <p:blipFill>
          <a:blip r:embed="rId3"/>
          <a:stretch>
            <a:fillRect/>
          </a:stretch>
        </p:blipFill>
        <p:spPr>
          <a:xfrm>
            <a:off x="8871284" y="461353"/>
            <a:ext cx="12512842" cy="11816346"/>
          </a:xfrm>
          <a:prstGeom prst="rect">
            <a:avLst/>
          </a:prstGeom>
          <a:effectLst/>
        </p:spPr>
      </p:pic>
    </p:spTree>
    <p:extLst>
      <p:ext uri="{BB962C8B-B14F-4D97-AF65-F5344CB8AC3E}">
        <p14:creationId xmlns:p14="http://schemas.microsoft.com/office/powerpoint/2010/main" val="93664359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6E22DD5-D5F9-487F-827D-2AE1A25D76E7}"/>
              </a:ext>
            </a:extLst>
          </p:cNvPr>
          <p:cNvSpPr>
            <a:spLocks noGrp="1"/>
          </p:cNvSpPr>
          <p:nvPr>
            <p:ph type="sldNum" sz="quarter" idx="10"/>
          </p:nvPr>
        </p:nvSpPr>
        <p:spPr/>
        <p:txBody>
          <a:bodyPr/>
          <a:lstStyle/>
          <a:p>
            <a:fld id="{86CB4B4D-7CA3-9044-876B-883B54F8677D}" type="slidenum">
              <a:rPr lang="en-GB" smtClean="0"/>
              <a:pPr/>
              <a:t>5</a:t>
            </a:fld>
            <a:endParaRPr lang="en-GB" dirty="0"/>
          </a:p>
        </p:txBody>
      </p:sp>
      <p:sp>
        <p:nvSpPr>
          <p:cNvPr id="15" name="Title 5">
            <a:extLst>
              <a:ext uri="{FF2B5EF4-FFF2-40B4-BE49-F238E27FC236}">
                <a16:creationId xmlns:a16="http://schemas.microsoft.com/office/drawing/2014/main" id="{1BE756BA-0375-401E-BFD8-47B619D539B3}"/>
              </a:ext>
            </a:extLst>
          </p:cNvPr>
          <p:cNvSpPr txBox="1">
            <a:spLocks/>
          </p:cNvSpPr>
          <p:nvPr/>
        </p:nvSpPr>
        <p:spPr>
          <a:xfrm>
            <a:off x="761999" y="1564657"/>
            <a:ext cx="7307180" cy="23014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0" rIns="50800" bIns="50800" anchor="t" anchorCtr="0">
            <a:normAutofit fontScale="75000" lnSpcReduction="20000"/>
          </a:bodyPr>
          <a:lstStyle>
            <a:lvl1pPr marL="0" marR="0" indent="0" algn="l" defTabSz="825500" rtl="0" eaLnBrk="1" latinLnBrk="0" hangingPunct="1">
              <a:lnSpc>
                <a:spcPct val="100000"/>
              </a:lnSpc>
              <a:spcBef>
                <a:spcPts val="0"/>
              </a:spcBef>
              <a:spcAft>
                <a:spcPts val="0"/>
              </a:spcAft>
              <a:buClrTx/>
              <a:buSzTx/>
              <a:buFontTx/>
              <a:buNone/>
              <a:tabLst/>
              <a:defRPr sz="6000" b="1" i="0" u="none" strike="noStrike" cap="none" spc="0" baseline="0">
                <a:solidFill>
                  <a:schemeClr val="accent2"/>
                </a:solidFill>
                <a:uFillTx/>
                <a:latin typeface="+mj-lt"/>
                <a:ea typeface="+mn-ea"/>
                <a:cs typeface="+mn-cs"/>
                <a:sym typeface="Verdana"/>
              </a:defRPr>
            </a:lvl1pPr>
            <a:lvl2pPr marL="0" marR="0" indent="0" algn="l" defTabSz="825500" rtl="0" eaLnBrk="1" latinLnBrk="0" hangingPunct="1">
              <a:lnSpc>
                <a:spcPct val="100000"/>
              </a:lnSpc>
              <a:spcBef>
                <a:spcPts val="0"/>
              </a:spcBef>
              <a:spcAft>
                <a:spcPts val="0"/>
              </a:spcAft>
              <a:buClrTx/>
              <a:buSzTx/>
              <a:buFontTx/>
              <a:buNone/>
              <a:tabLst/>
              <a:defRPr sz="6000" b="1" i="0" u="none" strike="noStrike" cap="none" spc="0" baseline="0">
                <a:solidFill>
                  <a:srgbClr val="070168"/>
                </a:solidFill>
                <a:uFillTx/>
                <a:latin typeface="+mn-lt"/>
                <a:ea typeface="+mn-ea"/>
                <a:cs typeface="+mn-cs"/>
                <a:sym typeface="Verdana"/>
              </a:defRPr>
            </a:lvl2pPr>
            <a:lvl3pPr marL="0" marR="0" indent="0" algn="l" defTabSz="825500" rtl="0" eaLnBrk="1" latinLnBrk="0" hangingPunct="1">
              <a:lnSpc>
                <a:spcPct val="100000"/>
              </a:lnSpc>
              <a:spcBef>
                <a:spcPts val="0"/>
              </a:spcBef>
              <a:spcAft>
                <a:spcPts val="0"/>
              </a:spcAft>
              <a:buClrTx/>
              <a:buSzTx/>
              <a:buFontTx/>
              <a:buNone/>
              <a:tabLst/>
              <a:defRPr sz="6000" b="1" i="0" u="none" strike="noStrike" cap="none" spc="0" baseline="0">
                <a:solidFill>
                  <a:srgbClr val="070168"/>
                </a:solidFill>
                <a:uFillTx/>
                <a:latin typeface="+mn-lt"/>
                <a:ea typeface="+mn-ea"/>
                <a:cs typeface="+mn-cs"/>
                <a:sym typeface="Verdana"/>
              </a:defRPr>
            </a:lvl3pPr>
            <a:lvl4pPr marL="0" marR="0" indent="0" algn="l" defTabSz="825500" rtl="0" eaLnBrk="1" latinLnBrk="0" hangingPunct="1">
              <a:lnSpc>
                <a:spcPct val="100000"/>
              </a:lnSpc>
              <a:spcBef>
                <a:spcPts val="0"/>
              </a:spcBef>
              <a:spcAft>
                <a:spcPts val="0"/>
              </a:spcAft>
              <a:buClrTx/>
              <a:buSzTx/>
              <a:buFontTx/>
              <a:buNone/>
              <a:tabLst/>
              <a:defRPr sz="6000" b="1" i="0" u="none" strike="noStrike" cap="none" spc="0" baseline="0">
                <a:solidFill>
                  <a:srgbClr val="070168"/>
                </a:solidFill>
                <a:uFillTx/>
                <a:latin typeface="+mn-lt"/>
                <a:ea typeface="+mn-ea"/>
                <a:cs typeface="+mn-cs"/>
                <a:sym typeface="Verdana"/>
              </a:defRPr>
            </a:lvl4pPr>
            <a:lvl5pPr marL="0" marR="0" indent="0" algn="l" defTabSz="825500" rtl="0" eaLnBrk="1" latinLnBrk="0" hangingPunct="1">
              <a:lnSpc>
                <a:spcPct val="100000"/>
              </a:lnSpc>
              <a:spcBef>
                <a:spcPts val="0"/>
              </a:spcBef>
              <a:spcAft>
                <a:spcPts val="0"/>
              </a:spcAft>
              <a:buClrTx/>
              <a:buSzTx/>
              <a:buFontTx/>
              <a:buNone/>
              <a:tabLst/>
              <a:defRPr sz="6000" b="1" i="0" u="none" strike="noStrike" cap="none" spc="0" baseline="0">
                <a:solidFill>
                  <a:srgbClr val="070168"/>
                </a:solidFill>
                <a:uFillTx/>
                <a:latin typeface="+mn-lt"/>
                <a:ea typeface="+mn-ea"/>
                <a:cs typeface="+mn-cs"/>
                <a:sym typeface="Verdana"/>
              </a:defRPr>
            </a:lvl5pPr>
            <a:lvl6pPr marL="0" marR="0" indent="0" algn="l" defTabSz="825500" rtl="0" eaLnBrk="1" latinLnBrk="0" hangingPunct="1">
              <a:lnSpc>
                <a:spcPct val="100000"/>
              </a:lnSpc>
              <a:spcBef>
                <a:spcPts val="0"/>
              </a:spcBef>
              <a:spcAft>
                <a:spcPts val="0"/>
              </a:spcAft>
              <a:buClrTx/>
              <a:buSzTx/>
              <a:buFontTx/>
              <a:buNone/>
              <a:tabLst/>
              <a:defRPr sz="6000" b="1" i="0" u="none" strike="noStrike" cap="none" spc="0" baseline="0">
                <a:solidFill>
                  <a:srgbClr val="070168"/>
                </a:solidFill>
                <a:uFillTx/>
                <a:latin typeface="+mn-lt"/>
                <a:ea typeface="+mn-ea"/>
                <a:cs typeface="+mn-cs"/>
                <a:sym typeface="Verdana"/>
              </a:defRPr>
            </a:lvl6pPr>
            <a:lvl7pPr marL="0" marR="0" indent="0" algn="l" defTabSz="825500" rtl="0" eaLnBrk="1" latinLnBrk="0" hangingPunct="1">
              <a:lnSpc>
                <a:spcPct val="100000"/>
              </a:lnSpc>
              <a:spcBef>
                <a:spcPts val="0"/>
              </a:spcBef>
              <a:spcAft>
                <a:spcPts val="0"/>
              </a:spcAft>
              <a:buClrTx/>
              <a:buSzTx/>
              <a:buFontTx/>
              <a:buNone/>
              <a:tabLst/>
              <a:defRPr sz="6000" b="1" i="0" u="none" strike="noStrike" cap="none" spc="0" baseline="0">
                <a:solidFill>
                  <a:srgbClr val="070168"/>
                </a:solidFill>
                <a:uFillTx/>
                <a:latin typeface="+mn-lt"/>
                <a:ea typeface="+mn-ea"/>
                <a:cs typeface="+mn-cs"/>
                <a:sym typeface="Verdana"/>
              </a:defRPr>
            </a:lvl7pPr>
            <a:lvl8pPr marL="0" marR="0" indent="0" algn="l" defTabSz="825500" rtl="0" eaLnBrk="1" latinLnBrk="0" hangingPunct="1">
              <a:lnSpc>
                <a:spcPct val="100000"/>
              </a:lnSpc>
              <a:spcBef>
                <a:spcPts val="0"/>
              </a:spcBef>
              <a:spcAft>
                <a:spcPts val="0"/>
              </a:spcAft>
              <a:buClrTx/>
              <a:buSzTx/>
              <a:buFontTx/>
              <a:buNone/>
              <a:tabLst/>
              <a:defRPr sz="6000" b="1" i="0" u="none" strike="noStrike" cap="none" spc="0" baseline="0">
                <a:solidFill>
                  <a:srgbClr val="070168"/>
                </a:solidFill>
                <a:uFillTx/>
                <a:latin typeface="+mn-lt"/>
                <a:ea typeface="+mn-ea"/>
                <a:cs typeface="+mn-cs"/>
                <a:sym typeface="Verdana"/>
              </a:defRPr>
            </a:lvl8pPr>
            <a:lvl9pPr marL="0" marR="0" indent="0" algn="l" defTabSz="825500" rtl="0" eaLnBrk="1" latinLnBrk="0" hangingPunct="1">
              <a:lnSpc>
                <a:spcPct val="100000"/>
              </a:lnSpc>
              <a:spcBef>
                <a:spcPts val="0"/>
              </a:spcBef>
              <a:spcAft>
                <a:spcPts val="0"/>
              </a:spcAft>
              <a:buClrTx/>
              <a:buSzTx/>
              <a:buFontTx/>
              <a:buNone/>
              <a:tabLst/>
              <a:defRPr sz="6000" b="1" i="0" u="none" strike="noStrike" cap="none" spc="0" baseline="0">
                <a:solidFill>
                  <a:srgbClr val="070168"/>
                </a:solidFill>
                <a:uFillTx/>
                <a:latin typeface="+mn-lt"/>
                <a:ea typeface="+mn-ea"/>
                <a:cs typeface="+mn-cs"/>
                <a:sym typeface="Verdana"/>
              </a:defRPr>
            </a:lvl9pPr>
          </a:lstStyle>
          <a:p>
            <a:r>
              <a:rPr lang="en-US" sz="6000" dirty="0"/>
              <a:t>Performance of the Signal Chain- Frequency Reference Stability</a:t>
            </a:r>
          </a:p>
          <a:p>
            <a:endParaRPr lang="en-US" dirty="0"/>
          </a:p>
        </p:txBody>
      </p:sp>
      <p:sp>
        <p:nvSpPr>
          <p:cNvPr id="16" name="Content Placeholder 11">
            <a:extLst>
              <a:ext uri="{FF2B5EF4-FFF2-40B4-BE49-F238E27FC236}">
                <a16:creationId xmlns:a16="http://schemas.microsoft.com/office/drawing/2014/main" id="{F28B8557-0B6A-43BC-A68F-D2C734FFDEF9}"/>
              </a:ext>
            </a:extLst>
          </p:cNvPr>
          <p:cNvSpPr txBox="1">
            <a:spLocks/>
          </p:cNvSpPr>
          <p:nvPr/>
        </p:nvSpPr>
        <p:spPr>
          <a:xfrm>
            <a:off x="761999" y="3866146"/>
            <a:ext cx="6970295" cy="82777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chorCtr="0">
            <a:normAutofit fontScale="92500" lnSpcReduction="10000"/>
          </a:bodyPr>
          <a:lstStyle>
            <a:lvl1pPr marL="1016000" marR="0" indent="-508000" algn="l" defTabSz="825500" rtl="0" eaLnBrk="1" latinLnBrk="0" hangingPunct="1">
              <a:lnSpc>
                <a:spcPct val="100000"/>
              </a:lnSpc>
              <a:spcBef>
                <a:spcPts val="4000"/>
              </a:spcBef>
              <a:spcAft>
                <a:spcPts val="0"/>
              </a:spcAft>
              <a:buClr>
                <a:schemeClr val="accent1"/>
              </a:buClr>
              <a:buSzPct val="100000"/>
              <a:buFontTx/>
              <a:buChar char="•"/>
              <a:tabLst/>
              <a:defRPr sz="6000" b="0" i="0" u="none" strike="noStrike" cap="none" spc="0" baseline="0">
                <a:solidFill>
                  <a:schemeClr val="accent2"/>
                </a:solidFill>
                <a:uFillTx/>
                <a:latin typeface="+mn-lt"/>
                <a:ea typeface="+mn-ea"/>
                <a:cs typeface="+mn-cs"/>
                <a:sym typeface="Verdana"/>
              </a:defRPr>
            </a:lvl1pPr>
            <a:lvl2pPr marL="1524000" marR="0" indent="-508000" algn="l" defTabSz="825500" rtl="0" eaLnBrk="1" latinLnBrk="0" hangingPunct="1">
              <a:lnSpc>
                <a:spcPct val="100000"/>
              </a:lnSpc>
              <a:spcBef>
                <a:spcPts val="3600"/>
              </a:spcBef>
              <a:spcAft>
                <a:spcPts val="0"/>
              </a:spcAft>
              <a:buClr>
                <a:schemeClr val="accent1"/>
              </a:buClr>
              <a:buSzPct val="100000"/>
              <a:buFontTx/>
              <a:buChar char="•"/>
              <a:tabLst/>
              <a:defRPr sz="5800" b="0" i="0" u="none" strike="noStrike" cap="none" spc="0" baseline="0">
                <a:solidFill>
                  <a:schemeClr val="accent2"/>
                </a:solidFill>
                <a:uFillTx/>
                <a:latin typeface="+mn-lt"/>
                <a:ea typeface="+mn-ea"/>
                <a:cs typeface="+mn-cs"/>
                <a:sym typeface="Verdana"/>
              </a:defRPr>
            </a:lvl2pPr>
            <a:lvl3pPr marL="2032000" marR="0" indent="-508000" algn="l" defTabSz="825500" rtl="0" eaLnBrk="1" latinLnBrk="0" hangingPunct="1">
              <a:lnSpc>
                <a:spcPct val="100000"/>
              </a:lnSpc>
              <a:spcBef>
                <a:spcPts val="3200"/>
              </a:spcBef>
              <a:spcAft>
                <a:spcPts val="0"/>
              </a:spcAft>
              <a:buClr>
                <a:schemeClr val="accent1"/>
              </a:buClr>
              <a:buSzPct val="100000"/>
              <a:buFontTx/>
              <a:buChar char="•"/>
              <a:tabLst/>
              <a:defRPr sz="5200" b="0" i="0" u="none" strike="noStrike" cap="none" spc="0" baseline="0">
                <a:solidFill>
                  <a:schemeClr val="accent2"/>
                </a:solidFill>
                <a:uFillTx/>
                <a:latin typeface="+mn-lt"/>
                <a:ea typeface="+mn-ea"/>
                <a:cs typeface="+mn-cs"/>
                <a:sym typeface="Verdana"/>
              </a:defRPr>
            </a:lvl3pPr>
            <a:lvl4pPr marL="2540000" marR="0" indent="-508000" algn="l" defTabSz="825500" rtl="0" eaLnBrk="1" latinLnBrk="0" hangingPunct="1">
              <a:lnSpc>
                <a:spcPct val="100000"/>
              </a:lnSpc>
              <a:spcBef>
                <a:spcPts val="2800"/>
              </a:spcBef>
              <a:spcAft>
                <a:spcPts val="0"/>
              </a:spcAft>
              <a:buClr>
                <a:schemeClr val="accent1"/>
              </a:buClr>
              <a:buSzPct val="100000"/>
              <a:buFontTx/>
              <a:buChar char="•"/>
              <a:tabLst/>
              <a:defRPr sz="4400" b="0" i="0" u="none" strike="noStrike" cap="none" spc="0" baseline="0">
                <a:solidFill>
                  <a:schemeClr val="accent2"/>
                </a:solidFill>
                <a:uFillTx/>
                <a:latin typeface="+mn-lt"/>
                <a:ea typeface="+mn-ea"/>
                <a:cs typeface="+mn-cs"/>
                <a:sym typeface="Verdana"/>
              </a:defRPr>
            </a:lvl4pPr>
            <a:lvl5pPr marL="3048000" marR="0" indent="-508000" algn="l" defTabSz="825500" rtl="0" eaLnBrk="1" latinLnBrk="0" hangingPunct="1">
              <a:lnSpc>
                <a:spcPct val="100000"/>
              </a:lnSpc>
              <a:spcBef>
                <a:spcPts val="2400"/>
              </a:spcBef>
              <a:spcAft>
                <a:spcPts val="0"/>
              </a:spcAft>
              <a:buClr>
                <a:schemeClr val="accent1"/>
              </a:buClr>
              <a:buSzPct val="100000"/>
              <a:buFontTx/>
              <a:buChar char="•"/>
              <a:tabLst/>
              <a:defRPr sz="3200" b="0" i="0" u="none" strike="noStrike" cap="none" spc="0" baseline="0">
                <a:solidFill>
                  <a:schemeClr val="accent2"/>
                </a:solidFill>
                <a:uFillTx/>
                <a:latin typeface="+mn-lt"/>
                <a:ea typeface="+mn-ea"/>
                <a:cs typeface="+mn-cs"/>
                <a:sym typeface="Verdana"/>
              </a:defRPr>
            </a:lvl5pPr>
            <a:lvl6pPr marL="4419600" marR="0" indent="-736600" algn="l" defTabSz="825500" rtl="0" eaLnBrk="1" latinLnBrk="0" hangingPunct="1">
              <a:lnSpc>
                <a:spcPct val="100000"/>
              </a:lnSpc>
              <a:spcBef>
                <a:spcPts val="4000"/>
              </a:spcBef>
              <a:spcAft>
                <a:spcPts val="0"/>
              </a:spcAft>
              <a:buClrTx/>
              <a:buSzPct val="82000"/>
              <a:buFontTx/>
              <a:buChar char="•"/>
              <a:tabLst/>
              <a:defRPr sz="6400" b="0" i="0" u="none" strike="noStrike" cap="none" spc="0" baseline="0">
                <a:solidFill>
                  <a:srgbClr val="070168"/>
                </a:solidFill>
                <a:uFillTx/>
                <a:latin typeface="+mn-lt"/>
                <a:ea typeface="+mn-ea"/>
                <a:cs typeface="+mn-cs"/>
                <a:sym typeface="Verdana"/>
              </a:defRPr>
            </a:lvl6pPr>
            <a:lvl7pPr marL="5156200" marR="0" indent="-736600" algn="l" defTabSz="825500" rtl="0" eaLnBrk="1" latinLnBrk="0" hangingPunct="1">
              <a:lnSpc>
                <a:spcPct val="100000"/>
              </a:lnSpc>
              <a:spcBef>
                <a:spcPts val="4000"/>
              </a:spcBef>
              <a:spcAft>
                <a:spcPts val="0"/>
              </a:spcAft>
              <a:buClrTx/>
              <a:buSzPct val="82000"/>
              <a:buFontTx/>
              <a:buChar char="•"/>
              <a:tabLst/>
              <a:defRPr sz="6400" b="0" i="0" u="none" strike="noStrike" cap="none" spc="0" baseline="0">
                <a:solidFill>
                  <a:srgbClr val="070168"/>
                </a:solidFill>
                <a:uFillTx/>
                <a:latin typeface="+mn-lt"/>
                <a:ea typeface="+mn-ea"/>
                <a:cs typeface="+mn-cs"/>
                <a:sym typeface="Verdana"/>
              </a:defRPr>
            </a:lvl7pPr>
            <a:lvl8pPr marL="5892800" marR="0" indent="-736600" algn="l" defTabSz="825500" rtl="0" eaLnBrk="1" latinLnBrk="0" hangingPunct="1">
              <a:lnSpc>
                <a:spcPct val="100000"/>
              </a:lnSpc>
              <a:spcBef>
                <a:spcPts val="4000"/>
              </a:spcBef>
              <a:spcAft>
                <a:spcPts val="0"/>
              </a:spcAft>
              <a:buClrTx/>
              <a:buSzPct val="82000"/>
              <a:buFontTx/>
              <a:buChar char="•"/>
              <a:tabLst/>
              <a:defRPr sz="6400" b="0" i="0" u="none" strike="noStrike" cap="none" spc="0" baseline="0">
                <a:solidFill>
                  <a:srgbClr val="070168"/>
                </a:solidFill>
                <a:uFillTx/>
                <a:latin typeface="+mn-lt"/>
                <a:ea typeface="+mn-ea"/>
                <a:cs typeface="+mn-cs"/>
                <a:sym typeface="Verdana"/>
              </a:defRPr>
            </a:lvl8pPr>
            <a:lvl9pPr marL="6629400" marR="0" indent="-736600" algn="l" defTabSz="825500" rtl="0" eaLnBrk="1" latinLnBrk="0" hangingPunct="1">
              <a:lnSpc>
                <a:spcPct val="100000"/>
              </a:lnSpc>
              <a:spcBef>
                <a:spcPts val="4000"/>
              </a:spcBef>
              <a:spcAft>
                <a:spcPts val="0"/>
              </a:spcAft>
              <a:buClrTx/>
              <a:buSzPct val="82000"/>
              <a:buFontTx/>
              <a:buChar char="•"/>
              <a:tabLst/>
              <a:defRPr sz="6400" b="0" i="0" u="none" strike="noStrike" cap="none" spc="0" baseline="0">
                <a:solidFill>
                  <a:srgbClr val="070168"/>
                </a:solidFill>
                <a:uFillTx/>
                <a:latin typeface="+mn-lt"/>
                <a:ea typeface="+mn-ea"/>
                <a:cs typeface="+mn-cs"/>
                <a:sym typeface="Verdana"/>
              </a:defRPr>
            </a:lvl9pPr>
          </a:lstStyle>
          <a:p>
            <a:pPr marL="0" indent="0" algn="l">
              <a:buNone/>
            </a:pPr>
            <a:r>
              <a:rPr lang="en-GB" sz="4000" dirty="0">
                <a:latin typeface="+mj-lt"/>
                <a:ea typeface="+mj-ea"/>
                <a:cs typeface="+mj-cs"/>
              </a:rPr>
              <a:t>Paper: </a:t>
            </a:r>
          </a:p>
          <a:p>
            <a:pPr marL="0" indent="0" algn="l">
              <a:buNone/>
            </a:pPr>
            <a:r>
              <a:rPr lang="en-GB" sz="4000" b="1" dirty="0">
                <a:latin typeface="AdvTTd40fda3b.B"/>
              </a:rPr>
              <a:t>Frequency Reference Stability and Coherence Loss in Radio - Astronomy Interferometers Application to the SKA</a:t>
            </a:r>
          </a:p>
          <a:p>
            <a:pPr marL="0" indent="0" algn="l">
              <a:buNone/>
            </a:pPr>
            <a:endParaRPr lang="en-GB" sz="4000" b="1" dirty="0">
              <a:latin typeface="AdvTTd40fda3b.B"/>
            </a:endParaRPr>
          </a:p>
          <a:p>
            <a:pPr marL="0" indent="0">
              <a:buNone/>
            </a:pPr>
            <a:r>
              <a:rPr lang="en-GB" sz="4000" u="sng" dirty="0">
                <a:solidFill>
                  <a:srgbClr val="000000"/>
                </a:solidFill>
                <a:latin typeface="AdvTT21bf1298.I"/>
                <a:hlinkClick r:id="rId2">
                  <a:extLst>
                    <a:ext uri="{A12FA001-AC4F-418D-AE19-62706E023703}">
                      <ahyp:hlinkClr xmlns:ahyp="http://schemas.microsoft.com/office/drawing/2018/hyperlinkcolor" val="tx"/>
                    </a:ext>
                  </a:extLst>
                </a:hlinkClick>
              </a:rPr>
              <a:t>Journal of Astronomical Instrumentation</a:t>
            </a:r>
            <a:r>
              <a:rPr lang="en-GB" sz="4000" u="sng" dirty="0">
                <a:solidFill>
                  <a:srgbClr val="000000"/>
                </a:solidFill>
                <a:latin typeface="AdvTT21bf1298.I"/>
              </a:rPr>
              <a:t> </a:t>
            </a:r>
            <a:r>
              <a:rPr lang="en-GB" sz="4000" u="sng" dirty="0">
                <a:solidFill>
                  <a:srgbClr val="000000"/>
                </a:solidFill>
                <a:latin typeface="AdvTT21bf1298.I"/>
                <a:hlinkClick r:id="rId3">
                  <a:extLst>
                    <a:ext uri="{A12FA001-AC4F-418D-AE19-62706E023703}">
                      <ahyp:hlinkClr xmlns:ahyp="http://schemas.microsoft.com/office/drawing/2018/hyperlinkcolor" val="tx"/>
                    </a:ext>
                  </a:extLst>
                </a:hlinkClick>
              </a:rPr>
              <a:t>Vol. 07, No. 01, 1850001 (2018)</a:t>
            </a:r>
            <a:r>
              <a:rPr lang="en-GB" sz="4000" u="sng" dirty="0">
                <a:solidFill>
                  <a:srgbClr val="000000"/>
                </a:solidFill>
                <a:latin typeface="AdvTT21bf1298.I"/>
              </a:rPr>
              <a:t> </a:t>
            </a:r>
          </a:p>
          <a:p>
            <a:pPr marL="0" indent="0">
              <a:buNone/>
            </a:pPr>
            <a:r>
              <a:rPr lang="en-GB" sz="4000" dirty="0">
                <a:hlinkClick r:id="rId4"/>
              </a:rPr>
              <a:t>htthttps://www.worldscientific.com/doi/10.1142/S2251171718500010ps</a:t>
            </a:r>
            <a:r>
              <a:rPr lang="en-GB" sz="800" dirty="0">
                <a:hlinkClick r:id="rId4"/>
              </a:rPr>
              <a:t>https://</a:t>
            </a:r>
            <a:endParaRPr lang="en-US" sz="2000" dirty="0"/>
          </a:p>
        </p:txBody>
      </p:sp>
      <p:pic>
        <p:nvPicPr>
          <p:cNvPr id="6" name="Content Placeholder 2">
            <a:extLst>
              <a:ext uri="{FF2B5EF4-FFF2-40B4-BE49-F238E27FC236}">
                <a16:creationId xmlns:a16="http://schemas.microsoft.com/office/drawing/2014/main" id="{D4D69995-ED78-4C99-B5C8-4E6C3593B32E}"/>
              </a:ext>
            </a:extLst>
          </p:cNvPr>
          <p:cNvPicPr>
            <a:picLocks noChangeAspect="1"/>
          </p:cNvPicPr>
          <p:nvPr/>
        </p:nvPicPr>
        <p:blipFill>
          <a:blip r:embed="rId5"/>
          <a:stretch>
            <a:fillRect/>
          </a:stretch>
        </p:blipFill>
        <p:spPr>
          <a:xfrm>
            <a:off x="9240253" y="753980"/>
            <a:ext cx="13590195" cy="11983452"/>
          </a:xfrm>
          <a:prstGeom prst="rect">
            <a:avLst/>
          </a:prstGeom>
          <a:effectLst/>
        </p:spPr>
      </p:pic>
    </p:spTree>
    <p:extLst>
      <p:ext uri="{BB962C8B-B14F-4D97-AF65-F5344CB8AC3E}">
        <p14:creationId xmlns:p14="http://schemas.microsoft.com/office/powerpoint/2010/main" val="379646229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23334-E043-4EB2-AB96-58686EE57C9F}"/>
              </a:ext>
            </a:extLst>
          </p:cNvPr>
          <p:cNvSpPr>
            <a:spLocks noGrp="1"/>
          </p:cNvSpPr>
          <p:nvPr>
            <p:ph type="title"/>
          </p:nvPr>
        </p:nvSpPr>
        <p:spPr/>
        <p:txBody>
          <a:bodyPr/>
          <a:lstStyle/>
          <a:p>
            <a:r>
              <a:rPr lang="en-US" dirty="0"/>
              <a:t>Sources of errors and imperfections of the Signal Chain</a:t>
            </a:r>
            <a:endParaRPr lang="en-GB" dirty="0"/>
          </a:p>
        </p:txBody>
      </p:sp>
      <p:sp>
        <p:nvSpPr>
          <p:cNvPr id="4" name="Slide Number Placeholder 3">
            <a:extLst>
              <a:ext uri="{FF2B5EF4-FFF2-40B4-BE49-F238E27FC236}">
                <a16:creationId xmlns:a16="http://schemas.microsoft.com/office/drawing/2014/main" id="{46E22DD5-D5F9-487F-827D-2AE1A25D76E7}"/>
              </a:ext>
            </a:extLst>
          </p:cNvPr>
          <p:cNvSpPr>
            <a:spLocks noGrp="1"/>
          </p:cNvSpPr>
          <p:nvPr>
            <p:ph type="sldNum" sz="quarter" idx="10"/>
          </p:nvPr>
        </p:nvSpPr>
        <p:spPr/>
        <p:txBody>
          <a:bodyPr/>
          <a:lstStyle/>
          <a:p>
            <a:fld id="{86CB4B4D-7CA3-9044-876B-883B54F8677D}" type="slidenum">
              <a:rPr lang="en-GB" smtClean="0"/>
              <a:pPr/>
              <a:t>6</a:t>
            </a:fld>
            <a:endParaRPr lang="en-GB" dirty="0"/>
          </a:p>
        </p:txBody>
      </p:sp>
      <p:sp>
        <p:nvSpPr>
          <p:cNvPr id="14" name="TextBox 13">
            <a:extLst>
              <a:ext uri="{FF2B5EF4-FFF2-40B4-BE49-F238E27FC236}">
                <a16:creationId xmlns:a16="http://schemas.microsoft.com/office/drawing/2014/main" id="{CF64A345-762F-4ABF-9055-CC60AF4EF3C2}"/>
              </a:ext>
            </a:extLst>
          </p:cNvPr>
          <p:cNvSpPr txBox="1"/>
          <p:nvPr/>
        </p:nvSpPr>
        <p:spPr>
          <a:xfrm>
            <a:off x="1444658" y="2847916"/>
            <a:ext cx="21254921" cy="9713052"/>
          </a:xfrm>
          <a:prstGeom prst="rect">
            <a:avLst/>
          </a:prstGeom>
          <a:ln w="12700">
            <a:miter lim="400000"/>
          </a:ln>
        </p:spPr>
        <p:txBody>
          <a:bodyPr lIns="50800" tIns="0" rIns="50800" bIns="50800" anchor="t" anchorCtr="0">
            <a:noAutofit/>
          </a:bodyPr>
          <a:lstStyle>
            <a:lvl1pPr algn="l" eaLnBrk="1" hangingPunct="1">
              <a:defRPr sz="6000" b="1">
                <a:solidFill>
                  <a:schemeClr val="accent2"/>
                </a:solidFill>
                <a:latin typeface="+mj-lt"/>
              </a:defRPr>
            </a:lvl1pPr>
            <a:lvl2pPr algn="l" eaLnBrk="1" hangingPunct="1">
              <a:defRPr sz="6000" b="1">
                <a:solidFill>
                  <a:srgbClr val="070168"/>
                </a:solidFill>
              </a:defRPr>
            </a:lvl2pPr>
            <a:lvl3pPr algn="l" eaLnBrk="1" hangingPunct="1">
              <a:defRPr sz="6000" b="1">
                <a:solidFill>
                  <a:srgbClr val="070168"/>
                </a:solidFill>
              </a:defRPr>
            </a:lvl3pPr>
            <a:lvl4pPr algn="l" eaLnBrk="1" hangingPunct="1">
              <a:defRPr sz="6000" b="1">
                <a:solidFill>
                  <a:srgbClr val="070168"/>
                </a:solidFill>
              </a:defRPr>
            </a:lvl4pPr>
            <a:lvl5pPr algn="l" eaLnBrk="1" hangingPunct="1">
              <a:defRPr sz="6000" b="1">
                <a:solidFill>
                  <a:srgbClr val="070168"/>
                </a:solidFill>
              </a:defRPr>
            </a:lvl5pPr>
            <a:lvl6pPr algn="l" eaLnBrk="1" hangingPunct="1">
              <a:defRPr sz="6000" b="1">
                <a:solidFill>
                  <a:srgbClr val="070168"/>
                </a:solidFill>
              </a:defRPr>
            </a:lvl6pPr>
            <a:lvl7pPr algn="l" eaLnBrk="1" hangingPunct="1">
              <a:defRPr sz="6000" b="1">
                <a:solidFill>
                  <a:srgbClr val="070168"/>
                </a:solidFill>
              </a:defRPr>
            </a:lvl7pPr>
            <a:lvl8pPr algn="l" eaLnBrk="1" hangingPunct="1">
              <a:defRPr sz="6000" b="1">
                <a:solidFill>
                  <a:srgbClr val="070168"/>
                </a:solidFill>
              </a:defRPr>
            </a:lvl8pPr>
            <a:lvl9pPr algn="l" eaLnBrk="1" hangingPunct="1">
              <a:defRPr sz="6000" b="1">
                <a:solidFill>
                  <a:srgbClr val="070168"/>
                </a:solidFill>
              </a:defRPr>
            </a:lvl9pPr>
          </a:lstStyle>
          <a:p>
            <a:pPr marL="857250" indent="-857250">
              <a:buFont typeface="Arial" panose="020B0604020202020204" pitchFamily="34" charset="0"/>
              <a:buChar char="•"/>
            </a:pPr>
            <a:r>
              <a:rPr lang="en-US" sz="5400" b="0" dirty="0"/>
              <a:t>The ideal Signal Chain is </a:t>
            </a:r>
            <a:r>
              <a:rPr lang="en-US" sz="5400" dirty="0">
                <a:solidFill>
                  <a:schemeClr val="accent1">
                    <a:lumMod val="50000"/>
                  </a:schemeClr>
                </a:solidFill>
              </a:rPr>
              <a:t>Linear, Time-Invariant, with Ideal Band-pass Shape, Minimum Additive Noise.</a:t>
            </a:r>
          </a:p>
          <a:p>
            <a:endParaRPr lang="en-US" b="0" dirty="0"/>
          </a:p>
          <a:p>
            <a:pPr marL="857250" indent="-857250">
              <a:buFont typeface="Arial" panose="020B0604020202020204" pitchFamily="34" charset="0"/>
              <a:buChar char="•"/>
            </a:pPr>
            <a:r>
              <a:rPr lang="en-US" sz="5400" b="0" dirty="0"/>
              <a:t>Errors and Imperfections (deviation from the ideal Signal Chain):</a:t>
            </a:r>
          </a:p>
          <a:p>
            <a:pPr lvl="5"/>
            <a:r>
              <a:rPr lang="en-US" b="0" dirty="0"/>
              <a:t>		</a:t>
            </a:r>
            <a:r>
              <a:rPr lang="en-US" sz="5400" b="0" dirty="0">
                <a:solidFill>
                  <a:schemeClr val="accent1">
                    <a:lumMod val="50000"/>
                  </a:schemeClr>
                </a:solidFill>
              </a:rPr>
              <a:t>- Noises (in the analog part, digitisation, and digital 					part) </a:t>
            </a:r>
          </a:p>
          <a:p>
            <a:pPr lvl="5"/>
            <a:r>
              <a:rPr lang="en-US" sz="5400" b="0" dirty="0">
                <a:solidFill>
                  <a:schemeClr val="accent1">
                    <a:lumMod val="50000"/>
                  </a:schemeClr>
                </a:solidFill>
              </a:rPr>
              <a:t>		- Time Instability (variation in time)</a:t>
            </a:r>
          </a:p>
          <a:p>
            <a:pPr lvl="1"/>
            <a:r>
              <a:rPr lang="en-US" sz="5400" b="0" dirty="0">
                <a:solidFill>
                  <a:schemeClr val="accent1">
                    <a:lumMod val="50000"/>
                  </a:schemeClr>
                </a:solidFill>
              </a:rPr>
              <a:t>		- Variation of Gain in frequency (non-flatness)</a:t>
            </a:r>
          </a:p>
          <a:p>
            <a:pPr lvl="1"/>
            <a:r>
              <a:rPr lang="en-US" sz="5400" b="0" dirty="0">
                <a:solidFill>
                  <a:schemeClr val="accent1">
                    <a:lumMod val="50000"/>
                  </a:schemeClr>
                </a:solidFill>
              </a:rPr>
              <a:t>		- Non-linearity</a:t>
            </a:r>
          </a:p>
        </p:txBody>
      </p:sp>
    </p:spTree>
    <p:extLst>
      <p:ext uri="{BB962C8B-B14F-4D97-AF65-F5344CB8AC3E}">
        <p14:creationId xmlns:p14="http://schemas.microsoft.com/office/powerpoint/2010/main" val="170630038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23334-E043-4EB2-AB96-58686EE57C9F}"/>
              </a:ext>
            </a:extLst>
          </p:cNvPr>
          <p:cNvSpPr>
            <a:spLocks noGrp="1"/>
          </p:cNvSpPr>
          <p:nvPr>
            <p:ph type="title"/>
          </p:nvPr>
        </p:nvSpPr>
        <p:spPr/>
        <p:txBody>
          <a:bodyPr/>
          <a:lstStyle/>
          <a:p>
            <a:r>
              <a:rPr lang="en-GB" dirty="0"/>
              <a:t>Sensitivity and Dynamic Range</a:t>
            </a:r>
          </a:p>
        </p:txBody>
      </p:sp>
      <p:sp>
        <p:nvSpPr>
          <p:cNvPr id="4" name="Slide Number Placeholder 3">
            <a:extLst>
              <a:ext uri="{FF2B5EF4-FFF2-40B4-BE49-F238E27FC236}">
                <a16:creationId xmlns:a16="http://schemas.microsoft.com/office/drawing/2014/main" id="{46E22DD5-D5F9-487F-827D-2AE1A25D76E7}"/>
              </a:ext>
            </a:extLst>
          </p:cNvPr>
          <p:cNvSpPr>
            <a:spLocks noGrp="1"/>
          </p:cNvSpPr>
          <p:nvPr>
            <p:ph type="sldNum" sz="quarter" idx="10"/>
          </p:nvPr>
        </p:nvSpPr>
        <p:spPr/>
        <p:txBody>
          <a:bodyPr/>
          <a:lstStyle/>
          <a:p>
            <a:fld id="{86CB4B4D-7CA3-9044-876B-883B54F8677D}" type="slidenum">
              <a:rPr lang="en-GB" smtClean="0"/>
              <a:pPr/>
              <a:t>7</a:t>
            </a:fld>
            <a:endParaRPr lang="en-GB" dirty="0"/>
          </a:p>
        </p:txBody>
      </p:sp>
      <p:sp>
        <p:nvSpPr>
          <p:cNvPr id="16" name="TextBox 15">
            <a:extLst>
              <a:ext uri="{FF2B5EF4-FFF2-40B4-BE49-F238E27FC236}">
                <a16:creationId xmlns:a16="http://schemas.microsoft.com/office/drawing/2014/main" id="{2AD04C20-7FDC-47AF-9DCD-910055A38E17}"/>
              </a:ext>
            </a:extLst>
          </p:cNvPr>
          <p:cNvSpPr txBox="1"/>
          <p:nvPr/>
        </p:nvSpPr>
        <p:spPr>
          <a:xfrm>
            <a:off x="1235242" y="1316472"/>
            <a:ext cx="20854737" cy="10715107"/>
          </a:xfrm>
          <a:prstGeom prst="rect">
            <a:avLst/>
          </a:prstGeom>
          <a:ln w="12700">
            <a:miter lim="400000"/>
          </a:ln>
        </p:spPr>
        <p:txBody>
          <a:bodyPr lIns="50800" tIns="0" rIns="50800" bIns="50800" anchor="t" anchorCtr="0">
            <a:noAutofit/>
          </a:bodyPr>
          <a:lstStyle>
            <a:lvl1pPr algn="l" eaLnBrk="1" hangingPunct="1">
              <a:defRPr sz="6000" b="1">
                <a:solidFill>
                  <a:schemeClr val="accent2"/>
                </a:solidFill>
                <a:latin typeface="+mj-lt"/>
              </a:defRPr>
            </a:lvl1pPr>
            <a:lvl2pPr algn="l" eaLnBrk="1" hangingPunct="1">
              <a:defRPr sz="6000" b="1">
                <a:solidFill>
                  <a:srgbClr val="070168"/>
                </a:solidFill>
              </a:defRPr>
            </a:lvl2pPr>
            <a:lvl3pPr algn="l" eaLnBrk="1" hangingPunct="1">
              <a:defRPr sz="6000" b="1">
                <a:solidFill>
                  <a:srgbClr val="070168"/>
                </a:solidFill>
              </a:defRPr>
            </a:lvl3pPr>
            <a:lvl4pPr algn="l" eaLnBrk="1" hangingPunct="1">
              <a:defRPr sz="6000" b="1">
                <a:solidFill>
                  <a:srgbClr val="070168"/>
                </a:solidFill>
              </a:defRPr>
            </a:lvl4pPr>
            <a:lvl5pPr algn="l" eaLnBrk="1" hangingPunct="1">
              <a:defRPr sz="6000" b="1">
                <a:solidFill>
                  <a:srgbClr val="070168"/>
                </a:solidFill>
              </a:defRPr>
            </a:lvl5pPr>
            <a:lvl6pPr algn="l" eaLnBrk="1" hangingPunct="1">
              <a:defRPr sz="6000" b="1">
                <a:solidFill>
                  <a:srgbClr val="070168"/>
                </a:solidFill>
              </a:defRPr>
            </a:lvl6pPr>
            <a:lvl7pPr algn="l" eaLnBrk="1" hangingPunct="1">
              <a:defRPr sz="6000" b="1">
                <a:solidFill>
                  <a:srgbClr val="070168"/>
                </a:solidFill>
              </a:defRPr>
            </a:lvl7pPr>
            <a:lvl8pPr algn="l" eaLnBrk="1" hangingPunct="1">
              <a:defRPr sz="6000" b="1">
                <a:solidFill>
                  <a:srgbClr val="070168"/>
                </a:solidFill>
              </a:defRPr>
            </a:lvl8pPr>
            <a:lvl9pPr algn="l" eaLnBrk="1" hangingPunct="1">
              <a:defRPr sz="6000" b="1">
                <a:solidFill>
                  <a:srgbClr val="070168"/>
                </a:solidFill>
              </a:defRPr>
            </a:lvl9pPr>
          </a:lstStyle>
          <a:p>
            <a:pPr marL="0" indent="0">
              <a:buNone/>
            </a:pPr>
            <a:r>
              <a:rPr lang="en-GB" sz="4000" b="1" dirty="0">
                <a:solidFill>
                  <a:schemeClr val="accent1">
                    <a:lumMod val="50000"/>
                  </a:schemeClr>
                </a:solidFill>
                <a:effectLst/>
              </a:rPr>
              <a:t>Main important performance measures of a radio interferometer</a:t>
            </a:r>
          </a:p>
          <a:p>
            <a:pPr marL="0" indent="0">
              <a:buNone/>
            </a:pPr>
            <a:endParaRPr lang="en-GB" sz="2000" b="1" dirty="0">
              <a:solidFill>
                <a:schemeClr val="accent1">
                  <a:lumMod val="50000"/>
                </a:schemeClr>
              </a:solidFill>
              <a:effectLst/>
            </a:endParaRPr>
          </a:p>
          <a:p>
            <a:pPr marL="0" indent="0">
              <a:buNone/>
            </a:pPr>
            <a:r>
              <a:rPr lang="en-GB" sz="4000" b="1" dirty="0">
                <a:effectLst/>
              </a:rPr>
              <a:t>Sensitivity:</a:t>
            </a:r>
          </a:p>
          <a:p>
            <a:pPr marL="0" indent="0">
              <a:buNone/>
            </a:pPr>
            <a:endParaRPr lang="en-GB" sz="2800" b="0" dirty="0">
              <a:effectLst/>
            </a:endParaRPr>
          </a:p>
          <a:p>
            <a:pPr marL="457200" indent="-457200">
              <a:buFont typeface="Arial" panose="020B0604020202020204" pitchFamily="34" charset="0"/>
              <a:buChar char="•"/>
            </a:pPr>
            <a:r>
              <a:rPr lang="en-US" sz="2800" b="0" dirty="0">
                <a:solidFill>
                  <a:schemeClr val="accent1">
                    <a:lumMod val="50000"/>
                  </a:schemeClr>
                </a:solidFill>
              </a:rPr>
              <a:t>Itis usually defined by the </a:t>
            </a:r>
            <a:r>
              <a:rPr lang="en-US" sz="2800" dirty="0">
                <a:solidFill>
                  <a:schemeClr val="accent1">
                    <a:lumMod val="50000"/>
                  </a:schemeClr>
                </a:solidFill>
              </a:rPr>
              <a:t>RMS</a:t>
            </a:r>
            <a:r>
              <a:rPr lang="en-US" sz="2800" b="0" dirty="0">
                <a:solidFill>
                  <a:schemeClr val="accent1">
                    <a:lumMod val="50000"/>
                  </a:schemeClr>
                </a:solidFill>
              </a:rPr>
              <a:t> (Root Mean Squared) of the noises and errors in the image.</a:t>
            </a:r>
          </a:p>
          <a:p>
            <a:r>
              <a:rPr lang="en-US" sz="2800" b="0" dirty="0">
                <a:solidFill>
                  <a:schemeClr val="accent1">
                    <a:lumMod val="50000"/>
                  </a:schemeClr>
                </a:solidFill>
              </a:rPr>
              <a:t> </a:t>
            </a:r>
          </a:p>
          <a:p>
            <a:pPr marL="457200" indent="-457200">
              <a:buFont typeface="Arial" panose="020B0604020202020204" pitchFamily="34" charset="0"/>
              <a:buChar char="•"/>
            </a:pPr>
            <a:r>
              <a:rPr lang="en-US" sz="2800" b="0" dirty="0">
                <a:solidFill>
                  <a:schemeClr val="accent1">
                    <a:lumMod val="50000"/>
                  </a:schemeClr>
                </a:solidFill>
              </a:rPr>
              <a:t>It is related to the </a:t>
            </a:r>
            <a:r>
              <a:rPr lang="en-US" sz="2800" dirty="0">
                <a:solidFill>
                  <a:schemeClr val="accent1">
                    <a:lumMod val="50000"/>
                  </a:schemeClr>
                </a:solidFill>
              </a:rPr>
              <a:t>minimum detectable flux </a:t>
            </a:r>
            <a:r>
              <a:rPr lang="en-US" sz="2800" b="0" dirty="0">
                <a:solidFill>
                  <a:schemeClr val="accent1">
                    <a:lumMod val="50000"/>
                  </a:schemeClr>
                </a:solidFill>
              </a:rPr>
              <a:t>of a radio source in the sky. </a:t>
            </a:r>
          </a:p>
          <a:p>
            <a:endParaRPr lang="en-GB" sz="2800" b="0" dirty="0">
              <a:solidFill>
                <a:schemeClr val="accent1">
                  <a:lumMod val="50000"/>
                </a:schemeClr>
              </a:solidFill>
            </a:endParaRPr>
          </a:p>
          <a:p>
            <a:pPr marL="457200" indent="-457200">
              <a:buFont typeface="Arial" panose="020B0604020202020204" pitchFamily="34" charset="0"/>
              <a:buChar char="•"/>
            </a:pPr>
            <a:r>
              <a:rPr lang="en-US" sz="2800" b="0" dirty="0">
                <a:solidFill>
                  <a:schemeClr val="accent1">
                    <a:lumMod val="50000"/>
                  </a:schemeClr>
                </a:solidFill>
              </a:rPr>
              <a:t>It is determined by the </a:t>
            </a:r>
            <a:r>
              <a:rPr lang="en-US" sz="2800" u="sng" dirty="0">
                <a:solidFill>
                  <a:schemeClr val="accent1">
                    <a:lumMod val="50000"/>
                  </a:schemeClr>
                </a:solidFill>
              </a:rPr>
              <a:t>effective collecting area </a:t>
            </a:r>
            <a:r>
              <a:rPr lang="en-US" sz="2800" b="0" dirty="0">
                <a:solidFill>
                  <a:schemeClr val="accent1">
                    <a:lumMod val="50000"/>
                  </a:schemeClr>
                </a:solidFill>
              </a:rPr>
              <a:t>of the telescope, and the </a:t>
            </a:r>
            <a:r>
              <a:rPr lang="en-US" sz="2800" u="sng" dirty="0">
                <a:solidFill>
                  <a:schemeClr val="accent1">
                    <a:lumMod val="50000"/>
                  </a:schemeClr>
                </a:solidFill>
              </a:rPr>
              <a:t>sources of noises </a:t>
            </a:r>
            <a:r>
              <a:rPr lang="en-US" sz="2800" b="0" dirty="0">
                <a:solidFill>
                  <a:schemeClr val="accent1">
                    <a:lumMod val="50000"/>
                  </a:schemeClr>
                </a:solidFill>
              </a:rPr>
              <a:t>from the sky and in the instrument. </a:t>
            </a:r>
          </a:p>
          <a:p>
            <a:pPr marL="457200" indent="-457200">
              <a:buFont typeface="Arial" panose="020B0604020202020204" pitchFamily="34" charset="0"/>
              <a:buChar char="•"/>
            </a:pPr>
            <a:endParaRPr lang="en-GB" sz="2800" b="0" dirty="0">
              <a:solidFill>
                <a:schemeClr val="accent1">
                  <a:lumMod val="50000"/>
                </a:schemeClr>
              </a:solidFill>
            </a:endParaRPr>
          </a:p>
          <a:p>
            <a:pPr marL="457200" indent="-457200">
              <a:buFont typeface="Arial" panose="020B0604020202020204" pitchFamily="34" charset="0"/>
              <a:buChar char="•"/>
            </a:pPr>
            <a:r>
              <a:rPr lang="en-US" sz="2800" b="0" dirty="0">
                <a:solidFill>
                  <a:schemeClr val="accent1">
                    <a:lumMod val="50000"/>
                  </a:schemeClr>
                </a:solidFill>
              </a:rPr>
              <a:t>It determines the signal-to-noise ratio (</a:t>
            </a:r>
            <a:r>
              <a:rPr lang="en-US" sz="2800" dirty="0">
                <a:solidFill>
                  <a:schemeClr val="accent1">
                    <a:lumMod val="50000"/>
                  </a:schemeClr>
                </a:solidFill>
              </a:rPr>
              <a:t>SNR</a:t>
            </a:r>
            <a:r>
              <a:rPr lang="en-US" sz="2800" b="0" dirty="0">
                <a:solidFill>
                  <a:schemeClr val="accent1">
                    <a:lumMod val="50000"/>
                  </a:schemeClr>
                </a:solidFill>
              </a:rPr>
              <a:t>) at the output of the instrument. </a:t>
            </a:r>
          </a:p>
          <a:p>
            <a:endParaRPr lang="en-US" sz="2800" b="0" dirty="0">
              <a:solidFill>
                <a:schemeClr val="accent1">
                  <a:lumMod val="50000"/>
                </a:schemeClr>
              </a:solidFill>
            </a:endParaRPr>
          </a:p>
          <a:p>
            <a:pPr marL="457200" indent="-457200">
              <a:buFont typeface="Arial" panose="020B0604020202020204" pitchFamily="34" charset="0"/>
              <a:buChar char="•"/>
            </a:pPr>
            <a:r>
              <a:rPr lang="en-US" sz="2800" b="0" dirty="0">
                <a:solidFill>
                  <a:schemeClr val="accent1">
                    <a:lumMod val="50000"/>
                  </a:schemeClr>
                </a:solidFill>
              </a:rPr>
              <a:t>It is sometimes represented by the system equivalent flux density (</a:t>
            </a:r>
            <a:r>
              <a:rPr lang="en-US" sz="2800" dirty="0">
                <a:solidFill>
                  <a:schemeClr val="accent1">
                    <a:lumMod val="50000"/>
                  </a:schemeClr>
                </a:solidFill>
              </a:rPr>
              <a:t>SEFD</a:t>
            </a:r>
            <a:r>
              <a:rPr lang="en-US" sz="2800" b="0" dirty="0">
                <a:solidFill>
                  <a:schemeClr val="accent1">
                    <a:lumMod val="50000"/>
                  </a:schemeClr>
                </a:solidFill>
              </a:rPr>
              <a:t>): the amount of flux of from a radio source that doubles the output signal that is produced by all the sources of noise.</a:t>
            </a:r>
            <a:endParaRPr lang="en-GB" sz="2800" b="0" dirty="0">
              <a:solidFill>
                <a:schemeClr val="accent1">
                  <a:lumMod val="50000"/>
                </a:schemeClr>
              </a:solidFill>
            </a:endParaRPr>
          </a:p>
          <a:p>
            <a:endParaRPr lang="en-GB" sz="4800" b="1" dirty="0"/>
          </a:p>
          <a:p>
            <a:pPr marL="0" indent="0">
              <a:buNone/>
            </a:pPr>
            <a:r>
              <a:rPr lang="en-US" sz="4000" b="1" dirty="0">
                <a:effectLst/>
                <a:ea typeface="Calibri" panose="020F0502020204030204" pitchFamily="34" charset="0"/>
                <a:cs typeface="Times New Roman" panose="02020603050405020304" pitchFamily="18" charset="0"/>
              </a:rPr>
              <a:t>Dynamic Range:</a:t>
            </a:r>
          </a:p>
          <a:p>
            <a:pPr marL="0" indent="0">
              <a:buNone/>
            </a:pPr>
            <a:endParaRPr lang="en-US" sz="2800" b="1" dirty="0">
              <a:effectLst/>
              <a:ea typeface="Calibri" panose="020F0502020204030204" pitchFamily="34" charset="0"/>
              <a:cs typeface="Times New Roman" panose="02020603050405020304" pitchFamily="18" charset="0"/>
            </a:endParaRPr>
          </a:p>
          <a:p>
            <a:pPr marL="685800" indent="-685800">
              <a:buFont typeface="Arial" panose="020B0604020202020204" pitchFamily="34" charset="0"/>
              <a:buChar char="•"/>
            </a:pPr>
            <a:r>
              <a:rPr lang="en-US" sz="2800" b="0" dirty="0">
                <a:solidFill>
                  <a:schemeClr val="accent1">
                    <a:lumMod val="50000"/>
                  </a:schemeClr>
                </a:solidFill>
              </a:rPr>
              <a:t>It represents the </a:t>
            </a:r>
            <a:r>
              <a:rPr lang="en-US" sz="2800" dirty="0">
                <a:solidFill>
                  <a:schemeClr val="accent1">
                    <a:lumMod val="50000"/>
                  </a:schemeClr>
                </a:solidFill>
              </a:rPr>
              <a:t>detectability of a weak source in the presence of a strong source</a:t>
            </a:r>
            <a:r>
              <a:rPr lang="en-US" sz="2800" b="0" dirty="0">
                <a:solidFill>
                  <a:schemeClr val="accent1">
                    <a:lumMod val="50000"/>
                  </a:schemeClr>
                </a:solidFill>
              </a:rPr>
              <a:t>, so that the spurious effects caused by the strong source do not hide the weak sources. </a:t>
            </a:r>
          </a:p>
          <a:p>
            <a:endParaRPr lang="en-US" sz="2800" b="0" dirty="0">
              <a:solidFill>
                <a:schemeClr val="accent1">
                  <a:lumMod val="50000"/>
                </a:schemeClr>
              </a:solidFill>
            </a:endParaRPr>
          </a:p>
          <a:p>
            <a:pPr marL="685800" indent="-685800">
              <a:buFont typeface="Arial" panose="020B0604020202020204" pitchFamily="34" charset="0"/>
              <a:buChar char="•"/>
            </a:pPr>
            <a:r>
              <a:rPr lang="en-US" sz="2800" b="0" dirty="0">
                <a:solidFill>
                  <a:schemeClr val="accent1">
                    <a:lumMod val="50000"/>
                  </a:schemeClr>
                </a:solidFill>
              </a:rPr>
              <a:t>It is defined as the </a:t>
            </a:r>
            <a:r>
              <a:rPr lang="en-US" sz="2800" dirty="0">
                <a:solidFill>
                  <a:schemeClr val="accent1">
                    <a:lumMod val="50000"/>
                  </a:schemeClr>
                </a:solidFill>
              </a:rPr>
              <a:t>ratio of the flux density of the brightest source in the image to that of the weakest believable source.</a:t>
            </a:r>
            <a:endParaRPr lang="en-GB" sz="2800" dirty="0">
              <a:solidFill>
                <a:schemeClr val="accent1">
                  <a:lumMod val="50000"/>
                </a:schemeClr>
              </a:solidFill>
            </a:endParaRPr>
          </a:p>
        </p:txBody>
      </p:sp>
    </p:spTree>
    <p:extLst>
      <p:ext uri="{BB962C8B-B14F-4D97-AF65-F5344CB8AC3E}">
        <p14:creationId xmlns:p14="http://schemas.microsoft.com/office/powerpoint/2010/main" val="135565064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23334-E043-4EB2-AB96-58686EE57C9F}"/>
              </a:ext>
            </a:extLst>
          </p:cNvPr>
          <p:cNvSpPr>
            <a:spLocks noGrp="1"/>
          </p:cNvSpPr>
          <p:nvPr>
            <p:ph type="title"/>
          </p:nvPr>
        </p:nvSpPr>
        <p:spPr/>
        <p:txBody>
          <a:bodyPr/>
          <a:lstStyle/>
          <a:p>
            <a:r>
              <a:rPr lang="en-GB" dirty="0"/>
              <a:t>Sensitivity and Dynamic Range</a:t>
            </a:r>
          </a:p>
        </p:txBody>
      </p:sp>
      <p:sp>
        <p:nvSpPr>
          <p:cNvPr id="4" name="Slide Number Placeholder 3">
            <a:extLst>
              <a:ext uri="{FF2B5EF4-FFF2-40B4-BE49-F238E27FC236}">
                <a16:creationId xmlns:a16="http://schemas.microsoft.com/office/drawing/2014/main" id="{46E22DD5-D5F9-487F-827D-2AE1A25D76E7}"/>
              </a:ext>
            </a:extLst>
          </p:cNvPr>
          <p:cNvSpPr>
            <a:spLocks noGrp="1"/>
          </p:cNvSpPr>
          <p:nvPr>
            <p:ph type="sldNum" sz="quarter" idx="10"/>
          </p:nvPr>
        </p:nvSpPr>
        <p:spPr/>
        <p:txBody>
          <a:bodyPr/>
          <a:lstStyle/>
          <a:p>
            <a:fld id="{86CB4B4D-7CA3-9044-876B-883B54F8677D}" type="slidenum">
              <a:rPr lang="en-GB" smtClean="0"/>
              <a:pPr/>
              <a:t>8</a:t>
            </a:fld>
            <a:endParaRPr lang="en-GB" dirty="0"/>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CF64A345-762F-4ABF-9055-CC60AF4EF3C2}"/>
                  </a:ext>
                </a:extLst>
              </p:cNvPr>
              <p:cNvSpPr txBox="1"/>
              <p:nvPr/>
            </p:nvSpPr>
            <p:spPr>
              <a:xfrm>
                <a:off x="17770221" y="2249408"/>
                <a:ext cx="5709602" cy="8894904"/>
              </a:xfrm>
              <a:prstGeom prst="rect">
                <a:avLst/>
              </a:prstGeom>
              <a:ln w="12700">
                <a:miter lim="400000"/>
              </a:ln>
            </p:spPr>
            <p:txBody>
              <a:bodyPr lIns="50800" tIns="0" rIns="50800" bIns="50800" anchor="t" anchorCtr="0">
                <a:noAutofit/>
              </a:bodyPr>
              <a:lstStyle>
                <a:lvl1pPr algn="l" eaLnBrk="1" hangingPunct="1">
                  <a:defRPr sz="6000" b="1">
                    <a:solidFill>
                      <a:schemeClr val="accent2"/>
                    </a:solidFill>
                    <a:latin typeface="+mj-lt"/>
                  </a:defRPr>
                </a:lvl1pPr>
                <a:lvl2pPr algn="l" eaLnBrk="1" hangingPunct="1">
                  <a:defRPr sz="6000" b="1">
                    <a:solidFill>
                      <a:srgbClr val="070168"/>
                    </a:solidFill>
                  </a:defRPr>
                </a:lvl2pPr>
                <a:lvl3pPr algn="l" eaLnBrk="1" hangingPunct="1">
                  <a:defRPr sz="6000" b="1">
                    <a:solidFill>
                      <a:srgbClr val="070168"/>
                    </a:solidFill>
                  </a:defRPr>
                </a:lvl3pPr>
                <a:lvl4pPr algn="l" eaLnBrk="1" hangingPunct="1">
                  <a:defRPr sz="6000" b="1">
                    <a:solidFill>
                      <a:srgbClr val="070168"/>
                    </a:solidFill>
                  </a:defRPr>
                </a:lvl4pPr>
                <a:lvl5pPr algn="l" eaLnBrk="1" hangingPunct="1">
                  <a:defRPr sz="6000" b="1">
                    <a:solidFill>
                      <a:srgbClr val="070168"/>
                    </a:solidFill>
                  </a:defRPr>
                </a:lvl5pPr>
                <a:lvl6pPr algn="l" eaLnBrk="1" hangingPunct="1">
                  <a:defRPr sz="6000" b="1">
                    <a:solidFill>
                      <a:srgbClr val="070168"/>
                    </a:solidFill>
                  </a:defRPr>
                </a:lvl6pPr>
                <a:lvl7pPr algn="l" eaLnBrk="1" hangingPunct="1">
                  <a:defRPr sz="6000" b="1">
                    <a:solidFill>
                      <a:srgbClr val="070168"/>
                    </a:solidFill>
                  </a:defRPr>
                </a:lvl7pPr>
                <a:lvl8pPr algn="l" eaLnBrk="1" hangingPunct="1">
                  <a:defRPr sz="6000" b="1">
                    <a:solidFill>
                      <a:srgbClr val="070168"/>
                    </a:solidFill>
                  </a:defRPr>
                </a:lvl8pPr>
                <a:lvl9pPr algn="l" eaLnBrk="1" hangingPunct="1">
                  <a:defRPr sz="6000" b="1">
                    <a:solidFill>
                      <a:srgbClr val="070168"/>
                    </a:solidFill>
                  </a:defRPr>
                </a:lvl9pPr>
              </a:lstStyle>
              <a:p>
                <a14:m>
                  <m:oMath xmlns:m="http://schemas.openxmlformats.org/officeDocument/2006/math">
                    <m:sSub>
                      <m:sSubPr>
                        <m:ctrlPr>
                          <a:rPr lang="en-GB" sz="3200" i="1" smtClean="0">
                            <a:solidFill>
                              <a:schemeClr val="accent1">
                                <a:lumMod val="50000"/>
                              </a:schemeClr>
                            </a:solidFill>
                            <a:latin typeface="Cambria Math" panose="02040503050406030204" pitchFamily="18" charset="0"/>
                            <a:ea typeface="Times New Roman" panose="02020603050405020304" pitchFamily="18" charset="0"/>
                          </a:rPr>
                        </m:ctrlPr>
                      </m:sSubPr>
                      <m:e>
                        <m:r>
                          <a:rPr lang="en-US" sz="3200">
                            <a:solidFill>
                              <a:schemeClr val="accent1">
                                <a:lumMod val="50000"/>
                              </a:schemeClr>
                            </a:solidFill>
                            <a:latin typeface="Cambria Math" panose="02040503050406030204" pitchFamily="18" charset="0"/>
                            <a:ea typeface="Times New Roman" panose="02020603050405020304" pitchFamily="18" charset="0"/>
                          </a:rPr>
                          <m:t>𝑇</m:t>
                        </m:r>
                      </m:e>
                      <m:sub>
                        <m:r>
                          <a:rPr lang="en-US" sz="3200">
                            <a:solidFill>
                              <a:schemeClr val="accent1">
                                <a:lumMod val="50000"/>
                              </a:schemeClr>
                            </a:solidFill>
                            <a:latin typeface="Cambria Math" panose="02040503050406030204" pitchFamily="18" charset="0"/>
                            <a:ea typeface="Times New Roman" panose="02020603050405020304" pitchFamily="18" charset="0"/>
                          </a:rPr>
                          <m:t>𝑠𝑦𝑠</m:t>
                        </m:r>
                      </m:sub>
                    </m:sSub>
                  </m:oMath>
                </a14:m>
                <a:r>
                  <a:rPr lang="en-GB" sz="3200" dirty="0">
                    <a:solidFill>
                      <a:schemeClr val="accent1">
                        <a:lumMod val="50000"/>
                      </a:schemeClr>
                    </a:solidFill>
                    <a:latin typeface="Times New Roman" panose="02020603050405020304" pitchFamily="18" charset="0"/>
                    <a:ea typeface="Times New Roman" panose="02020603050405020304" pitchFamily="18" charset="0"/>
                  </a:rPr>
                  <a:t> : Noise – system temperature</a:t>
                </a:r>
              </a:p>
              <a:p>
                <a:endParaRPr lang="en-GB" sz="3200" i="1" dirty="0">
                  <a:solidFill>
                    <a:schemeClr val="accent1">
                      <a:lumMod val="50000"/>
                    </a:schemeClr>
                  </a:solidFill>
                  <a:latin typeface="Cambria Math" panose="02040503050406030204" pitchFamily="18" charset="0"/>
                  <a:ea typeface="Times New Roman" panose="02020603050405020304" pitchFamily="18" charset="0"/>
                </a:endParaRPr>
              </a:p>
              <a:p>
                <a14:m>
                  <m:oMath xmlns:m="http://schemas.openxmlformats.org/officeDocument/2006/math">
                    <m:sSub>
                      <m:sSubPr>
                        <m:ctrlPr>
                          <a:rPr lang="en-GB" sz="3200" i="1">
                            <a:solidFill>
                              <a:schemeClr val="accent1">
                                <a:lumMod val="50000"/>
                              </a:schemeClr>
                            </a:solidFill>
                            <a:latin typeface="Cambria Math" panose="02040503050406030204" pitchFamily="18" charset="0"/>
                            <a:ea typeface="Times New Roman" panose="02020603050405020304" pitchFamily="18" charset="0"/>
                          </a:rPr>
                        </m:ctrlPr>
                      </m:sSubPr>
                      <m:e>
                        <m:r>
                          <a:rPr lang="en-US" sz="3200">
                            <a:solidFill>
                              <a:schemeClr val="accent1">
                                <a:lumMod val="50000"/>
                              </a:schemeClr>
                            </a:solidFill>
                            <a:latin typeface="Cambria Math" panose="02040503050406030204" pitchFamily="18" charset="0"/>
                            <a:ea typeface="Times New Roman" panose="02020603050405020304" pitchFamily="18" charset="0"/>
                          </a:rPr>
                          <m:t>𝜂</m:t>
                        </m:r>
                      </m:e>
                      <m:sub>
                        <m:r>
                          <a:rPr lang="en-US" sz="3200">
                            <a:solidFill>
                              <a:schemeClr val="accent1">
                                <a:lumMod val="50000"/>
                              </a:schemeClr>
                            </a:solidFill>
                            <a:latin typeface="Cambria Math" panose="02040503050406030204" pitchFamily="18" charset="0"/>
                            <a:ea typeface="Times New Roman" panose="02020603050405020304" pitchFamily="18" charset="0"/>
                          </a:rPr>
                          <m:t>𝑆</m:t>
                        </m:r>
                      </m:sub>
                    </m:sSub>
                  </m:oMath>
                </a14:m>
                <a:r>
                  <a:rPr lang="en-GB" sz="3200" dirty="0">
                    <a:solidFill>
                      <a:schemeClr val="accent1">
                        <a:lumMod val="50000"/>
                      </a:schemeClr>
                    </a:solidFill>
                    <a:latin typeface="Times New Roman" panose="02020603050405020304" pitchFamily="18" charset="0"/>
                    <a:ea typeface="Times New Roman" panose="02020603050405020304" pitchFamily="18" charset="0"/>
                  </a:rPr>
                  <a:t> : System Efficiency</a:t>
                </a:r>
              </a:p>
              <a:p>
                <a:endParaRPr lang="en-GB" sz="3200" i="1" dirty="0">
                  <a:solidFill>
                    <a:schemeClr val="accent1">
                      <a:lumMod val="50000"/>
                    </a:schemeClr>
                  </a:solidFill>
                  <a:latin typeface="Cambria Math" panose="02040503050406030204" pitchFamily="18" charset="0"/>
                  <a:ea typeface="Times New Roman" panose="02020603050405020304" pitchFamily="18" charset="0"/>
                </a:endParaRPr>
              </a:p>
              <a:p>
                <a14:m>
                  <m:oMath xmlns:m="http://schemas.openxmlformats.org/officeDocument/2006/math">
                    <m:sSub>
                      <m:sSubPr>
                        <m:ctrlPr>
                          <a:rPr lang="en-GB" sz="3200" i="1">
                            <a:solidFill>
                              <a:schemeClr val="accent1">
                                <a:lumMod val="50000"/>
                              </a:schemeClr>
                            </a:solidFill>
                            <a:latin typeface="Cambria Math" panose="02040503050406030204" pitchFamily="18" charset="0"/>
                            <a:ea typeface="Times New Roman" panose="02020603050405020304" pitchFamily="18" charset="0"/>
                          </a:rPr>
                        </m:ctrlPr>
                      </m:sSubPr>
                      <m:e>
                        <m:r>
                          <a:rPr lang="en-US" sz="3200">
                            <a:solidFill>
                              <a:schemeClr val="accent1">
                                <a:lumMod val="50000"/>
                              </a:schemeClr>
                            </a:solidFill>
                            <a:latin typeface="Cambria Math" panose="02040503050406030204" pitchFamily="18" charset="0"/>
                            <a:ea typeface="Times New Roman" panose="02020603050405020304" pitchFamily="18" charset="0"/>
                          </a:rPr>
                          <m:t>𝐴</m:t>
                        </m:r>
                      </m:e>
                      <m:sub>
                        <m:r>
                          <a:rPr lang="en-US" sz="3200">
                            <a:solidFill>
                              <a:schemeClr val="accent1">
                                <a:lumMod val="50000"/>
                              </a:schemeClr>
                            </a:solidFill>
                            <a:latin typeface="Cambria Math" panose="02040503050406030204" pitchFamily="18" charset="0"/>
                            <a:ea typeface="Times New Roman" panose="02020603050405020304" pitchFamily="18" charset="0"/>
                          </a:rPr>
                          <m:t>𝑒𝑓𝑓</m:t>
                        </m:r>
                      </m:sub>
                    </m:sSub>
                  </m:oMath>
                </a14:m>
                <a:r>
                  <a:rPr lang="en-GB" sz="3200" dirty="0">
                    <a:solidFill>
                      <a:schemeClr val="accent1">
                        <a:lumMod val="50000"/>
                      </a:schemeClr>
                    </a:solidFill>
                    <a:latin typeface="Times New Roman" panose="02020603050405020304" pitchFamily="18" charset="0"/>
                    <a:ea typeface="Times New Roman" panose="02020603050405020304" pitchFamily="18" charset="0"/>
                  </a:rPr>
                  <a:t>: Effective Area </a:t>
                </a:r>
              </a:p>
              <a:p>
                <a:pPr marL="0" indent="0">
                  <a:buNone/>
                </a:pPr>
                <a:r>
                  <a:rPr lang="en-GB" sz="3200" dirty="0">
                    <a:solidFill>
                      <a:schemeClr val="accent1">
                        <a:lumMod val="50000"/>
                      </a:schemeClr>
                    </a:solidFill>
                    <a:latin typeface="Times New Roman" panose="02020603050405020304" pitchFamily="18" charset="0"/>
                    <a:ea typeface="Times New Roman" panose="02020603050405020304" pitchFamily="18" charset="0"/>
                  </a:rPr>
                  <a:t>    (not part of the Signal Chain)</a:t>
                </a:r>
              </a:p>
              <a:p>
                <a:endParaRPr lang="en-US" sz="3200" dirty="0">
                  <a:solidFill>
                    <a:schemeClr val="accent1">
                      <a:lumMod val="50000"/>
                    </a:schemeClr>
                  </a:solidFill>
                  <a:latin typeface="Cambria Math" panose="02040503050406030204" pitchFamily="18" charset="0"/>
                  <a:ea typeface="Times New Roman" panose="02020603050405020304" pitchFamily="18" charset="0"/>
                </a:endParaRPr>
              </a:p>
              <a:p>
                <a14:m>
                  <m:oMath xmlns:m="http://schemas.openxmlformats.org/officeDocument/2006/math">
                    <m:r>
                      <a:rPr lang="en-US" sz="3200">
                        <a:solidFill>
                          <a:schemeClr val="accent1">
                            <a:lumMod val="50000"/>
                          </a:schemeClr>
                        </a:solidFill>
                        <a:latin typeface="Cambria Math" panose="02040503050406030204" pitchFamily="18" charset="0"/>
                        <a:ea typeface="Times New Roman" panose="02020603050405020304" pitchFamily="18" charset="0"/>
                      </a:rPr>
                      <m:t>∆</m:t>
                    </m:r>
                    <m:sSub>
                      <m:sSubPr>
                        <m:ctrlPr>
                          <a:rPr lang="en-GB" sz="3200" i="1">
                            <a:solidFill>
                              <a:schemeClr val="accent1">
                                <a:lumMod val="50000"/>
                              </a:schemeClr>
                            </a:solidFill>
                            <a:latin typeface="Cambria Math" panose="02040503050406030204" pitchFamily="18" charset="0"/>
                            <a:ea typeface="Times New Roman" panose="02020603050405020304" pitchFamily="18" charset="0"/>
                          </a:rPr>
                        </m:ctrlPr>
                      </m:sSubPr>
                      <m:e>
                        <m:r>
                          <a:rPr lang="en-US" sz="3200">
                            <a:solidFill>
                              <a:schemeClr val="accent1">
                                <a:lumMod val="50000"/>
                              </a:schemeClr>
                            </a:solidFill>
                            <a:latin typeface="Cambria Math" panose="02040503050406030204" pitchFamily="18" charset="0"/>
                            <a:ea typeface="Times New Roman" panose="02020603050405020304" pitchFamily="18" charset="0"/>
                          </a:rPr>
                          <m:t>𝐺</m:t>
                        </m:r>
                      </m:e>
                      <m:sub>
                        <m:r>
                          <a:rPr lang="en-GB" sz="3200">
                            <a:solidFill>
                              <a:schemeClr val="accent1">
                                <a:lumMod val="50000"/>
                              </a:schemeClr>
                            </a:solidFill>
                            <a:latin typeface="Cambria Math" panose="02040503050406030204" pitchFamily="18" charset="0"/>
                            <a:ea typeface="Times New Roman" panose="02020603050405020304" pitchFamily="18" charset="0"/>
                          </a:rPr>
                          <m:t>𝑅𝑀𝑆</m:t>
                        </m:r>
                      </m:sub>
                    </m:sSub>
                  </m:oMath>
                </a14:m>
                <a:r>
                  <a:rPr lang="en-GB" sz="3200" dirty="0">
                    <a:solidFill>
                      <a:schemeClr val="accent1">
                        <a:lumMod val="50000"/>
                      </a:schemeClr>
                    </a:solidFill>
                    <a:latin typeface="Times New Roman" panose="02020603050405020304" pitchFamily="18" charset="0"/>
                    <a:ea typeface="Times New Roman" panose="02020603050405020304" pitchFamily="18" charset="0"/>
                  </a:rPr>
                  <a:t>: The RMS of the complex gain error</a:t>
                </a:r>
              </a:p>
              <a:p>
                <a:endParaRPr lang="en-US" sz="3200" dirty="0">
                  <a:solidFill>
                    <a:schemeClr val="accent1">
                      <a:lumMod val="50000"/>
                    </a:schemeClr>
                  </a:solidFill>
                  <a:latin typeface="Cambria Math" panose="02040503050406030204" pitchFamily="18" charset="0"/>
                  <a:ea typeface="Times New Roman" panose="02020603050405020304" pitchFamily="18" charset="0"/>
                </a:endParaRPr>
              </a:p>
              <a:p>
                <a14:m>
                  <m:oMath xmlns:m="http://schemas.openxmlformats.org/officeDocument/2006/math">
                    <m:r>
                      <a:rPr lang="en-US" sz="3200">
                        <a:solidFill>
                          <a:schemeClr val="accent1">
                            <a:lumMod val="50000"/>
                          </a:schemeClr>
                        </a:solidFill>
                        <a:latin typeface="Cambria Math" panose="02040503050406030204" pitchFamily="18" charset="0"/>
                        <a:ea typeface="Times New Roman" panose="02020603050405020304" pitchFamily="18" charset="0"/>
                      </a:rPr>
                      <m:t>𝑇</m:t>
                    </m:r>
                    <m:r>
                      <a:rPr lang="en-US" sz="3200">
                        <a:solidFill>
                          <a:schemeClr val="accent1">
                            <a:lumMod val="50000"/>
                          </a:schemeClr>
                        </a:solidFill>
                        <a:latin typeface="Cambria Math" panose="02040503050406030204" pitchFamily="18" charset="0"/>
                        <a:ea typeface="Times New Roman" panose="02020603050405020304" pitchFamily="18" charset="0"/>
                      </a:rPr>
                      <m:t> </m:t>
                    </m:r>
                  </m:oMath>
                </a14:m>
                <a:r>
                  <a:rPr lang="en-US" sz="3200" dirty="0">
                    <a:solidFill>
                      <a:schemeClr val="accent1">
                        <a:lumMod val="50000"/>
                      </a:schemeClr>
                    </a:solidFill>
                    <a:latin typeface="Times New Roman" panose="02020603050405020304" pitchFamily="18" charset="0"/>
                    <a:ea typeface="Times New Roman" panose="02020603050405020304" pitchFamily="18" charset="0"/>
                  </a:rPr>
                  <a:t>: Observation Time</a:t>
                </a:r>
              </a:p>
              <a:p>
                <a:endParaRPr lang="en-US" sz="3200" dirty="0">
                  <a:solidFill>
                    <a:schemeClr val="accent1">
                      <a:lumMod val="50000"/>
                    </a:schemeClr>
                  </a:solidFill>
                  <a:latin typeface="Cambria Math" panose="02040503050406030204" pitchFamily="18" charset="0"/>
                  <a:ea typeface="Times New Roman" panose="02020603050405020304" pitchFamily="18" charset="0"/>
                </a:endParaRPr>
              </a:p>
              <a:p>
                <a14:m>
                  <m:oMath xmlns:m="http://schemas.openxmlformats.org/officeDocument/2006/math">
                    <m:r>
                      <a:rPr lang="en-US" sz="3200">
                        <a:solidFill>
                          <a:schemeClr val="accent1">
                            <a:lumMod val="50000"/>
                          </a:schemeClr>
                        </a:solidFill>
                        <a:latin typeface="Cambria Math" panose="02040503050406030204" pitchFamily="18" charset="0"/>
                        <a:ea typeface="Times New Roman" panose="02020603050405020304" pitchFamily="18" charset="0"/>
                      </a:rPr>
                      <m:t>∆</m:t>
                    </m:r>
                    <m:r>
                      <a:rPr lang="en-US" sz="3200">
                        <a:solidFill>
                          <a:schemeClr val="accent1">
                            <a:lumMod val="50000"/>
                          </a:schemeClr>
                        </a:solidFill>
                        <a:latin typeface="Cambria Math" panose="02040503050406030204" pitchFamily="18" charset="0"/>
                        <a:ea typeface="Times New Roman" panose="02020603050405020304" pitchFamily="18" charset="0"/>
                      </a:rPr>
                      <m:t>𝒇</m:t>
                    </m:r>
                  </m:oMath>
                </a14:m>
                <a:r>
                  <a:rPr lang="en-GB" sz="3200" dirty="0">
                    <a:solidFill>
                      <a:schemeClr val="accent1">
                        <a:lumMod val="50000"/>
                      </a:schemeClr>
                    </a:solidFill>
                    <a:latin typeface="Times New Roman" panose="02020603050405020304" pitchFamily="18" charset="0"/>
                    <a:ea typeface="Times New Roman" panose="02020603050405020304" pitchFamily="18" charset="0"/>
                  </a:rPr>
                  <a:t>: Bandwidth</a:t>
                </a:r>
              </a:p>
              <a:p>
                <a:endParaRPr lang="en-GB" sz="3200" i="1" dirty="0">
                  <a:solidFill>
                    <a:schemeClr val="accent1">
                      <a:lumMod val="50000"/>
                    </a:schemeClr>
                  </a:solidFill>
                  <a:latin typeface="Cambria Math" panose="02040503050406030204" pitchFamily="18" charset="0"/>
                  <a:ea typeface="Times New Roman" panose="02020603050405020304" pitchFamily="18" charset="0"/>
                </a:endParaRPr>
              </a:p>
              <a:p>
                <a14:m>
                  <m:oMath xmlns:m="http://schemas.openxmlformats.org/officeDocument/2006/math">
                    <m:sSub>
                      <m:sSubPr>
                        <m:ctrlPr>
                          <a:rPr lang="en-GB" sz="3200" i="1">
                            <a:solidFill>
                              <a:schemeClr val="accent1">
                                <a:lumMod val="50000"/>
                              </a:schemeClr>
                            </a:solidFill>
                            <a:latin typeface="Cambria Math" panose="02040503050406030204" pitchFamily="18" charset="0"/>
                            <a:ea typeface="Times New Roman" panose="02020603050405020304" pitchFamily="18" charset="0"/>
                          </a:rPr>
                        </m:ctrlPr>
                      </m:sSubPr>
                      <m:e>
                        <m:r>
                          <a:rPr lang="en-US" sz="3200">
                            <a:solidFill>
                              <a:schemeClr val="accent1">
                                <a:lumMod val="50000"/>
                              </a:schemeClr>
                            </a:solidFill>
                            <a:latin typeface="Cambria Math" panose="02040503050406030204" pitchFamily="18" charset="0"/>
                            <a:ea typeface="Times New Roman" panose="02020603050405020304" pitchFamily="18" charset="0"/>
                          </a:rPr>
                          <m:t>𝑵</m:t>
                        </m:r>
                      </m:e>
                      <m:sub>
                        <m:r>
                          <a:rPr lang="en-US" sz="3200">
                            <a:solidFill>
                              <a:schemeClr val="accent1">
                                <a:lumMod val="50000"/>
                              </a:schemeClr>
                            </a:solidFill>
                            <a:latin typeface="Cambria Math" panose="02040503050406030204" pitchFamily="18" charset="0"/>
                            <a:ea typeface="Times New Roman" panose="02020603050405020304" pitchFamily="18" charset="0"/>
                          </a:rPr>
                          <m:t>𝒂</m:t>
                        </m:r>
                      </m:sub>
                    </m:sSub>
                  </m:oMath>
                </a14:m>
                <a:r>
                  <a:rPr lang="en-GB" sz="3200" dirty="0">
                    <a:solidFill>
                      <a:schemeClr val="accent1">
                        <a:lumMod val="50000"/>
                      </a:schemeClr>
                    </a:solidFill>
                    <a:latin typeface="Times New Roman" panose="02020603050405020304" pitchFamily="18" charset="0"/>
                    <a:ea typeface="Times New Roman" panose="02020603050405020304" pitchFamily="18" charset="0"/>
                  </a:rPr>
                  <a:t>: # of Antennas</a:t>
                </a:r>
              </a:p>
              <a:p>
                <a:endParaRPr lang="en-GB" sz="3200" dirty="0">
                  <a:solidFill>
                    <a:schemeClr val="accent1">
                      <a:lumMod val="50000"/>
                    </a:schemeClr>
                  </a:solidFill>
                  <a:latin typeface="Times New Roman" panose="02020603050405020304" pitchFamily="18" charset="0"/>
                </a:endParaRPr>
              </a:p>
              <a:p>
                <a14:m>
                  <m:oMath xmlns:m="http://schemas.openxmlformats.org/officeDocument/2006/math">
                    <m:sSub>
                      <m:sSubPr>
                        <m:ctrlPr>
                          <a:rPr lang="en-GB" sz="3200">
                            <a:solidFill>
                              <a:schemeClr val="accent1">
                                <a:lumMod val="50000"/>
                              </a:schemeClr>
                            </a:solidFill>
                          </a:rPr>
                        </m:ctrlPr>
                      </m:sSubPr>
                      <m:e>
                        <m:r>
                          <a:rPr lang="en-US" sz="3200">
                            <a:solidFill>
                              <a:schemeClr val="accent1">
                                <a:lumMod val="50000"/>
                              </a:schemeClr>
                            </a:solidFill>
                          </a:rPr>
                          <m:t>𝑁</m:t>
                        </m:r>
                      </m:e>
                      <m:sub>
                        <m:r>
                          <a:rPr lang="en-US" sz="3200">
                            <a:solidFill>
                              <a:schemeClr val="accent1">
                                <a:lumMod val="50000"/>
                              </a:schemeClr>
                            </a:solidFill>
                          </a:rPr>
                          <m:t>𝐺</m:t>
                        </m:r>
                      </m:sub>
                    </m:sSub>
                  </m:oMath>
                </a14:m>
                <a:r>
                  <a:rPr lang="en-US" sz="3200" dirty="0">
                    <a:solidFill>
                      <a:schemeClr val="accent1">
                        <a:lumMod val="50000"/>
                      </a:schemeClr>
                    </a:solidFill>
                    <a:latin typeface="Times New Roman" panose="02020603050405020304" pitchFamily="18" charset="0"/>
                  </a:rPr>
                  <a:t>: # of independent errors of the complex gain calibration, over the observation time </a:t>
                </a:r>
                <a14:m>
                  <m:oMath xmlns:m="http://schemas.openxmlformats.org/officeDocument/2006/math">
                    <m:r>
                      <a:rPr lang="en-US" sz="3200">
                        <a:solidFill>
                          <a:schemeClr val="accent1">
                            <a:lumMod val="50000"/>
                          </a:schemeClr>
                        </a:solidFill>
                      </a:rPr>
                      <m:t>𝑇</m:t>
                    </m:r>
                  </m:oMath>
                </a14:m>
                <a:endParaRPr lang="en-GB" sz="3200" dirty="0">
                  <a:solidFill>
                    <a:schemeClr val="accent1">
                      <a:lumMod val="50000"/>
                    </a:schemeClr>
                  </a:solidFill>
                  <a:latin typeface="Times New Roman" panose="02020603050405020304" pitchFamily="18" charset="0"/>
                </a:endParaRPr>
              </a:p>
            </p:txBody>
          </p:sp>
        </mc:Choice>
        <mc:Fallback>
          <p:sp>
            <p:nvSpPr>
              <p:cNvPr id="14" name="TextBox 13">
                <a:extLst>
                  <a:ext uri="{FF2B5EF4-FFF2-40B4-BE49-F238E27FC236}">
                    <a16:creationId xmlns:a16="http://schemas.microsoft.com/office/drawing/2014/main" id="{CF64A345-762F-4ABF-9055-CC60AF4EF3C2}"/>
                  </a:ext>
                </a:extLst>
              </p:cNvPr>
              <p:cNvSpPr txBox="1">
                <a:spLocks noRot="1" noChangeAspect="1" noMove="1" noResize="1" noEditPoints="1" noAdjustHandles="1" noChangeArrowheads="1" noChangeShapeType="1" noTextEdit="1"/>
              </p:cNvSpPr>
              <p:nvPr/>
            </p:nvSpPr>
            <p:spPr>
              <a:xfrm>
                <a:off x="17770221" y="2249408"/>
                <a:ext cx="5709602" cy="8894904"/>
              </a:xfrm>
              <a:prstGeom prst="rect">
                <a:avLst/>
              </a:prstGeom>
              <a:blipFill>
                <a:blip r:embed="rId2"/>
                <a:stretch>
                  <a:fillRect l="-3415" t="-1508" r="-1921" b="-13228"/>
                </a:stretch>
              </a:blipFill>
              <a:ln w="12700">
                <a:miter lim="400000"/>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 name="Content Placeholder 2">
                <a:extLst>
                  <a:ext uri="{FF2B5EF4-FFF2-40B4-BE49-F238E27FC236}">
                    <a16:creationId xmlns:a16="http://schemas.microsoft.com/office/drawing/2014/main" id="{8D7A682A-438E-43A5-9422-49D5E897168A}"/>
                  </a:ext>
                </a:extLst>
              </p:cNvPr>
              <p:cNvSpPr txBox="1">
                <a:spLocks/>
              </p:cNvSpPr>
              <p:nvPr/>
            </p:nvSpPr>
            <p:spPr>
              <a:xfrm>
                <a:off x="507999" y="1825624"/>
                <a:ext cx="17266654" cy="9640967"/>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50800" tIns="50800" rIns="50800" bIns="50800" anchor="t" anchorCtr="0">
                <a:normAutofit fontScale="92500" lnSpcReduction="10000"/>
              </a:bodyPr>
              <a:lstStyle>
                <a:lvl1pPr marL="1016000" marR="0" indent="-508000" algn="l" defTabSz="825500" rtl="0" eaLnBrk="1" latinLnBrk="0" hangingPunct="1">
                  <a:lnSpc>
                    <a:spcPct val="100000"/>
                  </a:lnSpc>
                  <a:spcBef>
                    <a:spcPts val="4000"/>
                  </a:spcBef>
                  <a:spcAft>
                    <a:spcPts val="0"/>
                  </a:spcAft>
                  <a:buClr>
                    <a:schemeClr val="accent1"/>
                  </a:buClr>
                  <a:buSzPct val="100000"/>
                  <a:buFontTx/>
                  <a:buChar char="•"/>
                  <a:tabLst/>
                  <a:defRPr sz="6000" b="0" i="0" u="none" strike="noStrike" cap="none" spc="0" baseline="0">
                    <a:solidFill>
                      <a:schemeClr val="accent2"/>
                    </a:solidFill>
                    <a:uFillTx/>
                    <a:latin typeface="+mn-lt"/>
                    <a:ea typeface="+mn-ea"/>
                    <a:cs typeface="+mn-cs"/>
                    <a:sym typeface="Verdana"/>
                  </a:defRPr>
                </a:lvl1pPr>
                <a:lvl2pPr marL="1524000" marR="0" indent="-508000" algn="l" defTabSz="825500" rtl="0" eaLnBrk="1" latinLnBrk="0" hangingPunct="1">
                  <a:lnSpc>
                    <a:spcPct val="100000"/>
                  </a:lnSpc>
                  <a:spcBef>
                    <a:spcPts val="3600"/>
                  </a:spcBef>
                  <a:spcAft>
                    <a:spcPts val="0"/>
                  </a:spcAft>
                  <a:buClr>
                    <a:schemeClr val="accent1"/>
                  </a:buClr>
                  <a:buSzPct val="100000"/>
                  <a:buFontTx/>
                  <a:buChar char="•"/>
                  <a:tabLst/>
                  <a:defRPr sz="5800" b="0" i="0" u="none" strike="noStrike" cap="none" spc="0" baseline="0">
                    <a:solidFill>
                      <a:schemeClr val="accent2"/>
                    </a:solidFill>
                    <a:uFillTx/>
                    <a:latin typeface="+mn-lt"/>
                    <a:ea typeface="+mn-ea"/>
                    <a:cs typeface="+mn-cs"/>
                    <a:sym typeface="Verdana"/>
                  </a:defRPr>
                </a:lvl2pPr>
                <a:lvl3pPr marL="2032000" marR="0" indent="-508000" algn="l" defTabSz="825500" rtl="0" eaLnBrk="1" latinLnBrk="0" hangingPunct="1">
                  <a:lnSpc>
                    <a:spcPct val="100000"/>
                  </a:lnSpc>
                  <a:spcBef>
                    <a:spcPts val="3200"/>
                  </a:spcBef>
                  <a:spcAft>
                    <a:spcPts val="0"/>
                  </a:spcAft>
                  <a:buClr>
                    <a:schemeClr val="accent1"/>
                  </a:buClr>
                  <a:buSzPct val="100000"/>
                  <a:buFontTx/>
                  <a:buChar char="•"/>
                  <a:tabLst/>
                  <a:defRPr sz="5200" b="0" i="0" u="none" strike="noStrike" cap="none" spc="0" baseline="0">
                    <a:solidFill>
                      <a:schemeClr val="accent2"/>
                    </a:solidFill>
                    <a:uFillTx/>
                    <a:latin typeface="+mn-lt"/>
                    <a:ea typeface="+mn-ea"/>
                    <a:cs typeface="+mn-cs"/>
                    <a:sym typeface="Verdana"/>
                  </a:defRPr>
                </a:lvl3pPr>
                <a:lvl4pPr marL="2540000" marR="0" indent="-508000" algn="l" defTabSz="825500" rtl="0" eaLnBrk="1" latinLnBrk="0" hangingPunct="1">
                  <a:lnSpc>
                    <a:spcPct val="100000"/>
                  </a:lnSpc>
                  <a:spcBef>
                    <a:spcPts val="2800"/>
                  </a:spcBef>
                  <a:spcAft>
                    <a:spcPts val="0"/>
                  </a:spcAft>
                  <a:buClr>
                    <a:schemeClr val="accent1"/>
                  </a:buClr>
                  <a:buSzPct val="100000"/>
                  <a:buFontTx/>
                  <a:buChar char="•"/>
                  <a:tabLst/>
                  <a:defRPr sz="4400" b="0" i="0" u="none" strike="noStrike" cap="none" spc="0" baseline="0">
                    <a:solidFill>
                      <a:schemeClr val="accent2"/>
                    </a:solidFill>
                    <a:uFillTx/>
                    <a:latin typeface="+mn-lt"/>
                    <a:ea typeface="+mn-ea"/>
                    <a:cs typeface="+mn-cs"/>
                    <a:sym typeface="Verdana"/>
                  </a:defRPr>
                </a:lvl4pPr>
                <a:lvl5pPr marL="3048000" marR="0" indent="-508000" algn="l" defTabSz="825500" rtl="0" eaLnBrk="1" latinLnBrk="0" hangingPunct="1">
                  <a:lnSpc>
                    <a:spcPct val="100000"/>
                  </a:lnSpc>
                  <a:spcBef>
                    <a:spcPts val="2400"/>
                  </a:spcBef>
                  <a:spcAft>
                    <a:spcPts val="0"/>
                  </a:spcAft>
                  <a:buClr>
                    <a:schemeClr val="accent1"/>
                  </a:buClr>
                  <a:buSzPct val="100000"/>
                  <a:buFontTx/>
                  <a:buChar char="•"/>
                  <a:tabLst/>
                  <a:defRPr sz="3200" b="0" i="0" u="none" strike="noStrike" cap="none" spc="0" baseline="0">
                    <a:solidFill>
                      <a:schemeClr val="accent2"/>
                    </a:solidFill>
                    <a:uFillTx/>
                    <a:latin typeface="+mn-lt"/>
                    <a:ea typeface="+mn-ea"/>
                    <a:cs typeface="+mn-cs"/>
                    <a:sym typeface="Verdana"/>
                  </a:defRPr>
                </a:lvl5pPr>
                <a:lvl6pPr marL="4419600" marR="0" indent="-736600" algn="l" defTabSz="825500" rtl="0" eaLnBrk="1" latinLnBrk="0" hangingPunct="1">
                  <a:lnSpc>
                    <a:spcPct val="100000"/>
                  </a:lnSpc>
                  <a:spcBef>
                    <a:spcPts val="4000"/>
                  </a:spcBef>
                  <a:spcAft>
                    <a:spcPts val="0"/>
                  </a:spcAft>
                  <a:buClrTx/>
                  <a:buSzPct val="82000"/>
                  <a:buFontTx/>
                  <a:buChar char="•"/>
                  <a:tabLst/>
                  <a:defRPr sz="6400" b="0" i="0" u="none" strike="noStrike" cap="none" spc="0" baseline="0">
                    <a:solidFill>
                      <a:srgbClr val="070168"/>
                    </a:solidFill>
                    <a:uFillTx/>
                    <a:latin typeface="+mn-lt"/>
                    <a:ea typeface="+mn-ea"/>
                    <a:cs typeface="+mn-cs"/>
                    <a:sym typeface="Verdana"/>
                  </a:defRPr>
                </a:lvl6pPr>
                <a:lvl7pPr marL="5156200" marR="0" indent="-736600" algn="l" defTabSz="825500" rtl="0" eaLnBrk="1" latinLnBrk="0" hangingPunct="1">
                  <a:lnSpc>
                    <a:spcPct val="100000"/>
                  </a:lnSpc>
                  <a:spcBef>
                    <a:spcPts val="4000"/>
                  </a:spcBef>
                  <a:spcAft>
                    <a:spcPts val="0"/>
                  </a:spcAft>
                  <a:buClrTx/>
                  <a:buSzPct val="82000"/>
                  <a:buFontTx/>
                  <a:buChar char="•"/>
                  <a:tabLst/>
                  <a:defRPr sz="6400" b="0" i="0" u="none" strike="noStrike" cap="none" spc="0" baseline="0">
                    <a:solidFill>
                      <a:srgbClr val="070168"/>
                    </a:solidFill>
                    <a:uFillTx/>
                    <a:latin typeface="+mn-lt"/>
                    <a:ea typeface="+mn-ea"/>
                    <a:cs typeface="+mn-cs"/>
                    <a:sym typeface="Verdana"/>
                  </a:defRPr>
                </a:lvl7pPr>
                <a:lvl8pPr marL="5892800" marR="0" indent="-736600" algn="l" defTabSz="825500" rtl="0" eaLnBrk="1" latinLnBrk="0" hangingPunct="1">
                  <a:lnSpc>
                    <a:spcPct val="100000"/>
                  </a:lnSpc>
                  <a:spcBef>
                    <a:spcPts val="4000"/>
                  </a:spcBef>
                  <a:spcAft>
                    <a:spcPts val="0"/>
                  </a:spcAft>
                  <a:buClrTx/>
                  <a:buSzPct val="82000"/>
                  <a:buFontTx/>
                  <a:buChar char="•"/>
                  <a:tabLst/>
                  <a:defRPr sz="6400" b="0" i="0" u="none" strike="noStrike" cap="none" spc="0" baseline="0">
                    <a:solidFill>
                      <a:srgbClr val="070168"/>
                    </a:solidFill>
                    <a:uFillTx/>
                    <a:latin typeface="+mn-lt"/>
                    <a:ea typeface="+mn-ea"/>
                    <a:cs typeface="+mn-cs"/>
                    <a:sym typeface="Verdana"/>
                  </a:defRPr>
                </a:lvl8pPr>
                <a:lvl9pPr marL="6629400" marR="0" indent="-736600" algn="l" defTabSz="825500" rtl="0" eaLnBrk="1" latinLnBrk="0" hangingPunct="1">
                  <a:lnSpc>
                    <a:spcPct val="100000"/>
                  </a:lnSpc>
                  <a:spcBef>
                    <a:spcPts val="4000"/>
                  </a:spcBef>
                  <a:spcAft>
                    <a:spcPts val="0"/>
                  </a:spcAft>
                  <a:buClrTx/>
                  <a:buSzPct val="82000"/>
                  <a:buFontTx/>
                  <a:buChar char="•"/>
                  <a:tabLst/>
                  <a:defRPr sz="6400" b="0" i="0" u="none" strike="noStrike" cap="none" spc="0" baseline="0">
                    <a:solidFill>
                      <a:srgbClr val="070168"/>
                    </a:solidFill>
                    <a:uFillTx/>
                    <a:latin typeface="+mn-lt"/>
                    <a:ea typeface="+mn-ea"/>
                    <a:cs typeface="+mn-cs"/>
                    <a:sym typeface="Verdana"/>
                  </a:defRPr>
                </a:lvl9pPr>
              </a:lstStyle>
              <a:p>
                <a:pPr marL="0" indent="0">
                  <a:buFontTx/>
                  <a:buNone/>
                </a:pPr>
                <a:r>
                  <a:rPr lang="en-GB" b="1" dirty="0"/>
                  <a:t>Sensitivity:</a:t>
                </a:r>
              </a:p>
              <a:p>
                <a:pPr marL="0" indent="0">
                  <a:buFontTx/>
                  <a:buNone/>
                </a:pPr>
                <a:r>
                  <a:rPr lang="en-GB" b="1" dirty="0"/>
                  <a:t> </a:t>
                </a:r>
                <a14:m>
                  <m:oMath xmlns:m="http://schemas.openxmlformats.org/officeDocument/2006/math">
                    <m:sSub>
                      <m:sSubPr>
                        <m:ctrlPr>
                          <a:rPr lang="en-GB" b="1" i="1" smtClean="0">
                            <a:latin typeface="Cambria Math" panose="02040503050406030204" pitchFamily="18" charset="0"/>
                          </a:rPr>
                        </m:ctrlPr>
                      </m:sSubPr>
                      <m:e>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𝑺</m:t>
                        </m:r>
                      </m:e>
                      <m:sub>
                        <m:r>
                          <a:rPr lang="en-US" b="1" i="1">
                            <a:latin typeface="Cambria Math" panose="02040503050406030204" pitchFamily="18" charset="0"/>
                            <a:ea typeface="Calibri" panose="020F0502020204030204" pitchFamily="34" charset="0"/>
                            <a:cs typeface="Times New Roman" panose="02020603050405020304" pitchFamily="18" charset="0"/>
                          </a:rPr>
                          <m:t>𝑹𝑴𝑺</m:t>
                        </m:r>
                      </m:sub>
                    </m:sSub>
                    <m:r>
                      <a:rPr lang="en-US" b="1">
                        <a:latin typeface="Cambria Math" panose="02040503050406030204" pitchFamily="18" charset="0"/>
                        <a:ea typeface="Calibri" panose="020F0502020204030204" pitchFamily="34" charset="0"/>
                        <a:cs typeface="Times New Roman" panose="02020603050405020304" pitchFamily="18" charset="0"/>
                      </a:rPr>
                      <m:t>=</m:t>
                    </m:r>
                    <m:f>
                      <m:fPr>
                        <m:ctrlPr>
                          <a:rPr lang="en-GB" b="1" i="1">
                            <a:latin typeface="Cambria Math" panose="020405030504060302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𝟏</m:t>
                        </m:r>
                      </m:num>
                      <m:den>
                        <m:rad>
                          <m:radPr>
                            <m:degHide m:val="on"/>
                            <m:ctrlPr>
                              <a:rPr lang="en-GB" b="1" i="1">
                                <a:latin typeface="Cambria Math" panose="02040503050406030204" pitchFamily="18" charset="0"/>
                              </a:rPr>
                            </m:ctrlPr>
                          </m:radPr>
                          <m:deg/>
                          <m:e>
                            <m:f>
                              <m:fPr>
                                <m:ctrlPr>
                                  <a:rPr lang="en-GB" b="1" i="1">
                                    <a:latin typeface="Cambria Math" panose="02040503050406030204" pitchFamily="18" charset="0"/>
                                  </a:rPr>
                                </m:ctrlPr>
                              </m:fPr>
                              <m:num>
                                <m:sSub>
                                  <m:sSubPr>
                                    <m:ctrlPr>
                                      <a:rPr lang="en-GB" b="1" i="1">
                                        <a:latin typeface="Cambria Math" panose="020405030504060302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𝑵</m:t>
                                    </m:r>
                                  </m:e>
                                  <m:sub>
                                    <m:r>
                                      <a:rPr lang="en-US" b="1" i="1">
                                        <a:latin typeface="Cambria Math" panose="02040503050406030204" pitchFamily="18" charset="0"/>
                                        <a:ea typeface="Calibri" panose="020F0502020204030204" pitchFamily="34" charset="0"/>
                                        <a:cs typeface="Times New Roman" panose="02020603050405020304" pitchFamily="18" charset="0"/>
                                      </a:rPr>
                                      <m:t>𝒂</m:t>
                                    </m:r>
                                  </m:sub>
                                </m:sSub>
                                <m:r>
                                  <a:rPr lang="en-US" b="1">
                                    <a:latin typeface="Cambria Math" panose="02040503050406030204" pitchFamily="18" charset="0"/>
                                    <a:ea typeface="Calibri" panose="020F0502020204030204" pitchFamily="34" charset="0"/>
                                    <a:cs typeface="Times New Roman" panose="02020603050405020304" pitchFamily="18" charset="0"/>
                                  </a:rPr>
                                  <m:t>(</m:t>
                                </m:r>
                                <m:sSub>
                                  <m:sSubPr>
                                    <m:ctrlPr>
                                      <a:rPr lang="en-GB" b="1" i="1">
                                        <a:latin typeface="Cambria Math" panose="020405030504060302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𝑵</m:t>
                                    </m:r>
                                  </m:e>
                                  <m:sub>
                                    <m:r>
                                      <a:rPr lang="en-US" b="1" i="1">
                                        <a:latin typeface="Cambria Math" panose="02040503050406030204" pitchFamily="18" charset="0"/>
                                        <a:ea typeface="Calibri" panose="020F0502020204030204" pitchFamily="34" charset="0"/>
                                        <a:cs typeface="Times New Roman" panose="02020603050405020304" pitchFamily="18" charset="0"/>
                                      </a:rPr>
                                      <m:t>𝒂</m:t>
                                    </m:r>
                                  </m:sub>
                                </m:sSub>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𝟏</m:t>
                                </m:r>
                                <m:r>
                                  <a:rPr lang="en-US" b="1">
                                    <a:latin typeface="Cambria Math" panose="02040503050406030204" pitchFamily="18" charset="0"/>
                                    <a:ea typeface="Calibri" panose="020F0502020204030204" pitchFamily="34" charset="0"/>
                                    <a:cs typeface="Times New Roman" panose="02020603050405020304" pitchFamily="18" charset="0"/>
                                  </a:rPr>
                                  <m:t>)</m:t>
                                </m:r>
                              </m:num>
                              <m:den>
                                <m:r>
                                  <a:rPr lang="en-US" b="1" i="1">
                                    <a:latin typeface="Cambria Math" panose="02040503050406030204" pitchFamily="18" charset="0"/>
                                    <a:ea typeface="Calibri" panose="020F0502020204030204" pitchFamily="34" charset="0"/>
                                    <a:cs typeface="Times New Roman" panose="02020603050405020304" pitchFamily="18" charset="0"/>
                                  </a:rPr>
                                  <m:t>𝟐</m:t>
                                </m:r>
                              </m:den>
                            </m:f>
                          </m:e>
                        </m:rad>
                      </m:den>
                    </m:f>
                    <m:rad>
                      <m:radPr>
                        <m:degHide m:val="on"/>
                        <m:ctrlPr>
                          <a:rPr lang="en-GB" b="1" i="1">
                            <a:latin typeface="Cambria Math" panose="02040503050406030204" pitchFamily="18" charset="0"/>
                          </a:rPr>
                        </m:ctrlPr>
                      </m:radPr>
                      <m:deg/>
                      <m:e>
                        <m:sSup>
                          <m:sSupPr>
                            <m:ctrlPr>
                              <a:rPr lang="en-GB" b="1" i="1">
                                <a:latin typeface="Cambria Math" panose="02040503050406030204" pitchFamily="18" charset="0"/>
                              </a:rPr>
                            </m:ctrlPr>
                          </m:sSupPr>
                          <m:e>
                            <m:d>
                              <m:dPr>
                                <m:ctrlPr>
                                  <a:rPr lang="en-GB" b="1" i="1">
                                    <a:latin typeface="Cambria Math" panose="02040503050406030204" pitchFamily="18" charset="0"/>
                                  </a:rPr>
                                </m:ctrlPr>
                              </m:dPr>
                              <m:e>
                                <m:f>
                                  <m:fPr>
                                    <m:ctrlPr>
                                      <a:rPr lang="en-GB" b="1" i="1">
                                        <a:latin typeface="Cambria Math" panose="020405030504060302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𝟏</m:t>
                                    </m:r>
                                  </m:num>
                                  <m:den>
                                    <m:rad>
                                      <m:radPr>
                                        <m:degHide m:val="on"/>
                                        <m:ctrlPr>
                                          <a:rPr lang="en-GB" b="1" i="1">
                                            <a:latin typeface="Cambria Math" panose="02040503050406030204" pitchFamily="18" charset="0"/>
                                          </a:rPr>
                                        </m:ctrlPr>
                                      </m:radPr>
                                      <m:deg/>
                                      <m:e>
                                        <m:r>
                                          <a:rPr lang="en-US" b="1" i="1">
                                            <a:latin typeface="Cambria Math" panose="02040503050406030204" pitchFamily="18" charset="0"/>
                                            <a:ea typeface="Calibri" panose="020F0502020204030204" pitchFamily="34" charset="0"/>
                                            <a:cs typeface="Times New Roman" panose="02020603050405020304" pitchFamily="18" charset="0"/>
                                          </a:rPr>
                                          <m:t>𝟐</m:t>
                                        </m:r>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𝒇𝑻</m:t>
                                        </m:r>
                                      </m:e>
                                    </m:rad>
                                  </m:den>
                                </m:f>
                                <m:f>
                                  <m:fPr>
                                    <m:ctrlPr>
                                      <a:rPr lang="en-GB" b="1" i="1">
                                        <a:latin typeface="Cambria Math" panose="02040503050406030204" pitchFamily="18" charset="0"/>
                                      </a:rPr>
                                    </m:ctrlPr>
                                  </m:fPr>
                                  <m:num>
                                    <m:sSub>
                                      <m:sSubPr>
                                        <m:ctrlPr>
                                          <a:rPr lang="en-GB" b="1" i="1">
                                            <a:latin typeface="Cambria Math" panose="02040503050406030204" pitchFamily="18" charset="0"/>
                                          </a:rPr>
                                        </m:ctrlPr>
                                      </m:sSubPr>
                                      <m:e>
                                        <m:rad>
                                          <m:radPr>
                                            <m:degHide m:val="on"/>
                                            <m:ctrlPr>
                                              <a:rPr lang="en-GB" b="1" i="1">
                                                <a:latin typeface="Cambria Math" panose="02040503050406030204" pitchFamily="18" charset="0"/>
                                              </a:rPr>
                                            </m:ctrlPr>
                                          </m:radPr>
                                          <m:deg/>
                                          <m:e>
                                            <m:r>
                                              <a:rPr lang="en-US" b="1" i="1">
                                                <a:latin typeface="Cambria Math" panose="02040503050406030204" pitchFamily="18" charset="0"/>
                                                <a:ea typeface="Calibri" panose="020F0502020204030204" pitchFamily="34" charset="0"/>
                                                <a:cs typeface="Times New Roman" panose="02020603050405020304" pitchFamily="18" charset="0"/>
                                              </a:rPr>
                                              <m:t>𝟐</m:t>
                                            </m:r>
                                          </m:e>
                                        </m:rad>
                                        <m:sSub>
                                          <m:sSubPr>
                                            <m:ctrlPr>
                                              <a:rPr lang="en-GB" b="1" i="1">
                                                <a:latin typeface="Cambria Math" panose="020405030504060302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𝒌</m:t>
                                            </m:r>
                                          </m:e>
                                          <m:sub>
                                            <m:r>
                                              <a:rPr lang="en-US" b="1" i="1">
                                                <a:latin typeface="Cambria Math" panose="02040503050406030204" pitchFamily="18" charset="0"/>
                                                <a:ea typeface="Calibri" panose="020F0502020204030204" pitchFamily="34" charset="0"/>
                                                <a:cs typeface="Times New Roman" panose="02020603050405020304" pitchFamily="18" charset="0"/>
                                              </a:rPr>
                                              <m:t>𝑩</m:t>
                                            </m:r>
                                          </m:sub>
                                        </m:sSub>
                                        <m:r>
                                          <a:rPr lang="en-US" b="1" i="1">
                                            <a:latin typeface="Cambria Math" panose="02040503050406030204" pitchFamily="18" charset="0"/>
                                            <a:ea typeface="Calibri" panose="020F0502020204030204" pitchFamily="34" charset="0"/>
                                            <a:cs typeface="Times New Roman" panose="02020603050405020304" pitchFamily="18" charset="0"/>
                                          </a:rPr>
                                          <m:t>𝑻</m:t>
                                        </m:r>
                                      </m:e>
                                      <m:sub>
                                        <m:r>
                                          <a:rPr lang="en-US" b="1" i="1">
                                            <a:latin typeface="Cambria Math" panose="02040503050406030204" pitchFamily="18" charset="0"/>
                                            <a:ea typeface="Calibri" panose="020F0502020204030204" pitchFamily="34" charset="0"/>
                                            <a:cs typeface="Times New Roman" panose="02020603050405020304" pitchFamily="18" charset="0"/>
                                          </a:rPr>
                                          <m:t>𝒔𝒚𝒔</m:t>
                                        </m:r>
                                      </m:sub>
                                    </m:sSub>
                                  </m:num>
                                  <m:den>
                                    <m:sSub>
                                      <m:sSubPr>
                                        <m:ctrlPr>
                                          <a:rPr lang="en-GB" b="1" i="1">
                                            <a:latin typeface="Cambria Math" panose="02040503050406030204" pitchFamily="18" charset="0"/>
                                          </a:rPr>
                                        </m:ctrlPr>
                                      </m:sSubPr>
                                      <m:e>
                                        <m:sSub>
                                          <m:sSubPr>
                                            <m:ctrlPr>
                                              <a:rPr lang="en-GB" b="1" i="1">
                                                <a:latin typeface="Cambria Math" panose="020405030504060302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𝜼</m:t>
                                            </m:r>
                                          </m:e>
                                          <m:sub>
                                            <m:r>
                                              <a:rPr lang="en-US" b="1" i="1">
                                                <a:latin typeface="Cambria Math" panose="02040503050406030204" pitchFamily="18" charset="0"/>
                                                <a:ea typeface="Calibri" panose="020F0502020204030204" pitchFamily="34" charset="0"/>
                                                <a:cs typeface="Times New Roman" panose="02020603050405020304" pitchFamily="18" charset="0"/>
                                              </a:rPr>
                                              <m:t>𝑺</m:t>
                                            </m:r>
                                          </m:sub>
                                        </m:sSub>
                                        <m:r>
                                          <a:rPr lang="en-US" b="1" i="1">
                                            <a:latin typeface="Cambria Math" panose="02040503050406030204" pitchFamily="18" charset="0"/>
                                            <a:ea typeface="Calibri" panose="020F0502020204030204" pitchFamily="34" charset="0"/>
                                            <a:cs typeface="Times New Roman" panose="02020603050405020304" pitchFamily="18" charset="0"/>
                                          </a:rPr>
                                          <m:t>𝑨</m:t>
                                        </m:r>
                                      </m:e>
                                      <m:sub>
                                        <m:r>
                                          <a:rPr lang="en-US" b="1" i="1">
                                            <a:latin typeface="Cambria Math" panose="02040503050406030204" pitchFamily="18" charset="0"/>
                                            <a:ea typeface="Calibri" panose="020F0502020204030204" pitchFamily="34" charset="0"/>
                                            <a:cs typeface="Times New Roman" panose="02020603050405020304" pitchFamily="18" charset="0"/>
                                          </a:rPr>
                                          <m:t>𝒆𝒇𝒇</m:t>
                                        </m:r>
                                      </m:sub>
                                    </m:sSub>
                                  </m:den>
                                </m:f>
                              </m:e>
                            </m:d>
                          </m:e>
                          <m:sup>
                            <m:r>
                              <a:rPr lang="en-US" b="1" i="1">
                                <a:latin typeface="Cambria Math" panose="02040503050406030204" pitchFamily="18" charset="0"/>
                                <a:ea typeface="Calibri" panose="020F0502020204030204" pitchFamily="34" charset="0"/>
                                <a:cs typeface="Times New Roman" panose="02020603050405020304" pitchFamily="18" charset="0"/>
                              </a:rPr>
                              <m:t>𝟐</m:t>
                            </m:r>
                          </m:sup>
                        </m:sSup>
                        <m:r>
                          <a:rPr lang="en-US" b="1">
                            <a:latin typeface="Cambria Math" panose="02040503050406030204" pitchFamily="18" charset="0"/>
                            <a:ea typeface="Calibri" panose="020F0502020204030204" pitchFamily="34" charset="0"/>
                            <a:cs typeface="Times New Roman" panose="02020603050405020304" pitchFamily="18" charset="0"/>
                          </a:rPr>
                          <m:t>+</m:t>
                        </m:r>
                        <m:sSup>
                          <m:sSupPr>
                            <m:ctrlPr>
                              <a:rPr lang="en-GB" b="1" i="1">
                                <a:latin typeface="Cambria Math" panose="02040503050406030204" pitchFamily="18" charset="0"/>
                              </a:rPr>
                            </m:ctrlPr>
                          </m:sSupPr>
                          <m:e>
                            <m:d>
                              <m:dPr>
                                <m:ctrlPr>
                                  <a:rPr lang="en-GB" b="1" i="1">
                                    <a:latin typeface="Cambria Math" panose="02040503050406030204" pitchFamily="18" charset="0"/>
                                  </a:rPr>
                                </m:ctrlPr>
                              </m:dPr>
                              <m:e>
                                <m:rad>
                                  <m:radPr>
                                    <m:degHide m:val="on"/>
                                    <m:ctrlPr>
                                      <a:rPr lang="en-GB" b="1" i="1">
                                        <a:latin typeface="Cambria Math" panose="02040503050406030204" pitchFamily="18" charset="0"/>
                                      </a:rPr>
                                    </m:ctrlPr>
                                  </m:radPr>
                                  <m:deg/>
                                  <m:e>
                                    <m:f>
                                      <m:fPr>
                                        <m:ctrlPr>
                                          <a:rPr lang="en-GB" b="1" i="1">
                                            <a:latin typeface="Cambria Math" panose="020405030504060302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𝟏</m:t>
                                        </m:r>
                                      </m:num>
                                      <m:den>
                                        <m:sSub>
                                          <m:sSubPr>
                                            <m:ctrlPr>
                                              <a:rPr lang="en-GB" b="1" i="1">
                                                <a:latin typeface="Cambria Math" panose="020405030504060302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𝑵</m:t>
                                            </m:r>
                                          </m:e>
                                          <m:sub>
                                            <m:r>
                                              <a:rPr lang="en-US" b="1" i="1">
                                                <a:latin typeface="Cambria Math" panose="02040503050406030204" pitchFamily="18" charset="0"/>
                                                <a:ea typeface="Calibri" panose="020F0502020204030204" pitchFamily="34" charset="0"/>
                                                <a:cs typeface="Times New Roman" panose="02020603050405020304" pitchFamily="18" charset="0"/>
                                              </a:rPr>
                                              <m:t>𝑮</m:t>
                                            </m:r>
                                          </m:sub>
                                        </m:sSub>
                                      </m:den>
                                    </m:f>
                                  </m:e>
                                </m:rad>
                                <m:f>
                                  <m:fPr>
                                    <m:ctrlPr>
                                      <a:rPr lang="en-GB" b="1" i="1">
                                        <a:latin typeface="Cambria Math" panose="02040503050406030204" pitchFamily="18" charset="0"/>
                                      </a:rPr>
                                    </m:ctrlPr>
                                  </m:fPr>
                                  <m:num>
                                    <m:r>
                                      <a:rPr lang="en-US" b="1">
                                        <a:latin typeface="Cambria Math" panose="02040503050406030204" pitchFamily="18" charset="0"/>
                                        <a:ea typeface="Calibri" panose="020F0502020204030204" pitchFamily="34" charset="0"/>
                                        <a:cs typeface="Times New Roman" panose="02020603050405020304" pitchFamily="18" charset="0"/>
                                      </a:rPr>
                                      <m:t>∆</m:t>
                                    </m:r>
                                    <m:sSub>
                                      <m:sSubPr>
                                        <m:ctrlPr>
                                          <a:rPr lang="en-GB" b="1" i="1">
                                            <a:latin typeface="Cambria Math" panose="020405030504060302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𝑮</m:t>
                                        </m:r>
                                      </m:e>
                                      <m:sub>
                                        <m:r>
                                          <a:rPr lang="en-US" b="1" i="1">
                                            <a:latin typeface="Cambria Math" panose="02040503050406030204" pitchFamily="18" charset="0"/>
                                            <a:ea typeface="Calibri" panose="020F0502020204030204" pitchFamily="34" charset="0"/>
                                            <a:cs typeface="Times New Roman" panose="02020603050405020304" pitchFamily="18" charset="0"/>
                                          </a:rPr>
                                          <m:t>𝑹𝑴𝑺</m:t>
                                        </m:r>
                                      </m:sub>
                                    </m:sSub>
                                  </m:num>
                                  <m:den>
                                    <m:d>
                                      <m:dPr>
                                        <m:begChr m:val="|"/>
                                        <m:endChr m:val="|"/>
                                        <m:ctrlPr>
                                          <a:rPr lang="en-GB" b="1" i="1">
                                            <a:latin typeface="Cambria Math" panose="02040503050406030204" pitchFamily="18" charset="0"/>
                                          </a:rPr>
                                        </m:ctrlPr>
                                      </m:dPr>
                                      <m:e>
                                        <m:sSub>
                                          <m:sSubPr>
                                            <m:ctrlPr>
                                              <a:rPr lang="en-GB" b="1" i="1">
                                                <a:latin typeface="Cambria Math" panose="020405030504060302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𝑮</m:t>
                                            </m:r>
                                          </m:e>
                                          <m:sub>
                                            <m:r>
                                              <a:rPr lang="en-US" b="1" i="1">
                                                <a:latin typeface="Cambria Math" panose="02040503050406030204" pitchFamily="18" charset="0"/>
                                                <a:ea typeface="Calibri" panose="020F0502020204030204" pitchFamily="34" charset="0"/>
                                                <a:cs typeface="Times New Roman" panose="02020603050405020304" pitchFamily="18" charset="0"/>
                                              </a:rPr>
                                              <m:t>𝟎</m:t>
                                            </m:r>
                                          </m:sub>
                                        </m:sSub>
                                      </m:e>
                                    </m:d>
                                  </m:den>
                                </m:f>
                                <m:r>
                                  <a:rPr lang="en-US" b="1" i="1">
                                    <a:latin typeface="Cambria Math" panose="02040503050406030204" pitchFamily="18" charset="0"/>
                                    <a:ea typeface="Calibri" panose="020F0502020204030204" pitchFamily="34" charset="0"/>
                                    <a:cs typeface="Times New Roman" panose="02020603050405020304" pitchFamily="18" charset="0"/>
                                  </a:rPr>
                                  <m:t>𝑺</m:t>
                                </m:r>
                              </m:e>
                            </m:d>
                          </m:e>
                          <m:sup>
                            <m:r>
                              <a:rPr lang="en-US" b="1" i="1">
                                <a:latin typeface="Cambria Math" panose="02040503050406030204" pitchFamily="18" charset="0"/>
                                <a:ea typeface="Calibri" panose="020F0502020204030204" pitchFamily="34" charset="0"/>
                                <a:cs typeface="Times New Roman" panose="02020603050405020304" pitchFamily="18" charset="0"/>
                              </a:rPr>
                              <m:t>𝟐</m:t>
                            </m:r>
                          </m:sup>
                        </m:sSup>
                      </m:e>
                    </m:rad>
                  </m:oMath>
                </a14:m>
                <a:endParaRPr lang="en-GB" b="1" dirty="0"/>
              </a:p>
              <a:p>
                <a:pPr marL="0" indent="0">
                  <a:buFontTx/>
                  <a:buNone/>
                </a:pPr>
                <a:endParaRPr lang="en-GB" sz="2400" b="1" dirty="0"/>
              </a:p>
              <a:p>
                <a:pPr marL="0" indent="0">
                  <a:buFontTx/>
                  <a:buNone/>
                </a:pPr>
                <a:r>
                  <a:rPr lang="en-US" b="1" dirty="0">
                    <a:ea typeface="Calibri" panose="020F0502020204030204" pitchFamily="34" charset="0"/>
                    <a:cs typeface="Times New Roman" panose="02020603050405020304" pitchFamily="18" charset="0"/>
                  </a:rPr>
                  <a:t>Dynamic Range:</a:t>
                </a:r>
              </a:p>
              <a:p>
                <a:pPr marL="0" indent="0">
                  <a:buFontTx/>
                  <a:buNone/>
                </a:pPr>
                <a:r>
                  <a:rPr lang="en-US" b="1" dirty="0">
                    <a:ea typeface="Calibri" panose="020F0502020204030204" pitchFamily="34" charset="0"/>
                    <a:cs typeface="Times New Roman" panose="02020603050405020304" pitchFamily="18" charset="0"/>
                  </a:rPr>
                  <a:t> </a:t>
                </a:r>
                <a14:m>
                  <m:oMath xmlns:m="http://schemas.openxmlformats.org/officeDocument/2006/math">
                    <m:r>
                      <a:rPr lang="en-US" b="1" i="1" smtClean="0">
                        <a:latin typeface="Cambria Math" panose="02040503050406030204" pitchFamily="18" charset="0"/>
                        <a:ea typeface="Calibri" panose="020F0502020204030204" pitchFamily="34" charset="0"/>
                        <a:cs typeface="Times New Roman" panose="02020603050405020304" pitchFamily="18" charset="0"/>
                      </a:rPr>
                      <m:t>𝑫𝑹</m:t>
                    </m:r>
                    <m:r>
                      <a:rPr lang="en-US" b="1">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GB" b="1" i="1">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GB" b="1" i="1">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GB"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𝑵</m:t>
                                </m:r>
                              </m:e>
                              <m:sub>
                                <m:r>
                                  <a:rPr lang="en-US" b="1" i="1">
                                    <a:latin typeface="Cambria Math" panose="02040503050406030204" pitchFamily="18" charset="0"/>
                                    <a:ea typeface="Calibri" panose="020F0502020204030204" pitchFamily="34" charset="0"/>
                                    <a:cs typeface="Times New Roman" panose="02020603050405020304" pitchFamily="18" charset="0"/>
                                  </a:rPr>
                                  <m:t>𝒂</m:t>
                                </m:r>
                              </m:sub>
                            </m:sSub>
                            <m:r>
                              <a:rPr lang="en-US" b="1">
                                <a:latin typeface="Cambria Math" panose="02040503050406030204" pitchFamily="18" charset="0"/>
                                <a:ea typeface="Calibri" panose="020F0502020204030204" pitchFamily="34" charset="0"/>
                                <a:cs typeface="Times New Roman" panose="02020603050405020304" pitchFamily="18" charset="0"/>
                              </a:rPr>
                              <m:t>(</m:t>
                            </m:r>
                            <m:sSub>
                              <m:sSubPr>
                                <m:ctrlPr>
                                  <a:rPr lang="en-GB"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𝑵</m:t>
                                </m:r>
                              </m:e>
                              <m:sub>
                                <m:r>
                                  <a:rPr lang="en-US" b="1" i="1">
                                    <a:latin typeface="Cambria Math" panose="02040503050406030204" pitchFamily="18" charset="0"/>
                                    <a:ea typeface="Calibri" panose="020F0502020204030204" pitchFamily="34" charset="0"/>
                                    <a:cs typeface="Times New Roman" panose="02020603050405020304" pitchFamily="18" charset="0"/>
                                  </a:rPr>
                                  <m:t>𝒂</m:t>
                                </m:r>
                              </m:sub>
                            </m:sSub>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𝟏</m:t>
                            </m:r>
                            <m:r>
                              <a:rPr lang="en-US" b="1">
                                <a:latin typeface="Cambria Math" panose="02040503050406030204" pitchFamily="18" charset="0"/>
                                <a:ea typeface="Calibri" panose="020F0502020204030204" pitchFamily="34" charset="0"/>
                                <a:cs typeface="Times New Roman" panose="02020603050405020304" pitchFamily="18" charset="0"/>
                              </a:rPr>
                              <m:t>)</m:t>
                            </m:r>
                          </m:num>
                          <m:den>
                            <m:r>
                              <a:rPr lang="en-US" b="1" i="1">
                                <a:latin typeface="Cambria Math" panose="02040503050406030204" pitchFamily="18" charset="0"/>
                                <a:ea typeface="Calibri" panose="020F0502020204030204" pitchFamily="34" charset="0"/>
                                <a:cs typeface="Times New Roman" panose="02020603050405020304" pitchFamily="18" charset="0"/>
                              </a:rPr>
                              <m:t>𝟐</m:t>
                            </m:r>
                          </m:den>
                        </m:f>
                      </m:e>
                    </m:rad>
                    <m:f>
                      <m:fPr>
                        <m:ctrlPr>
                          <a:rPr lang="en-GB" b="1" i="1">
                            <a:latin typeface="Cambria Math" panose="02040503050406030204" pitchFamily="18" charset="0"/>
                            <a:ea typeface="Calibri" panose="020F0502020204030204" pitchFamily="34" charset="0"/>
                            <a:cs typeface="Times New Roman" panose="020206030504050203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𝑺</m:t>
                        </m:r>
                      </m:num>
                      <m:den>
                        <m:rad>
                          <m:radPr>
                            <m:degHide m:val="on"/>
                            <m:ctrlPr>
                              <a:rPr lang="en-GB" b="1" i="1">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GB" b="1"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GB" b="1" i="1">
                                        <a:latin typeface="Cambria Math" panose="02040503050406030204" pitchFamily="18" charset="0"/>
                                        <a:ea typeface="Calibri" panose="020F0502020204030204" pitchFamily="34" charset="0"/>
                                        <a:cs typeface="Times New Roman" panose="02020603050405020304" pitchFamily="18" charset="0"/>
                                      </a:rPr>
                                    </m:ctrlPr>
                                  </m:dPr>
                                  <m:e>
                                    <m:f>
                                      <m:fPr>
                                        <m:ctrlPr>
                                          <a:rPr lang="en-GB" b="1" i="1">
                                            <a:latin typeface="Cambria Math" panose="02040503050406030204" pitchFamily="18" charset="0"/>
                                            <a:ea typeface="Calibri" panose="020F0502020204030204" pitchFamily="34" charset="0"/>
                                            <a:cs typeface="Times New Roman" panose="020206030504050203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𝟏</m:t>
                                        </m:r>
                                      </m:num>
                                      <m:den>
                                        <m:rad>
                                          <m:radPr>
                                            <m:degHide m:val="on"/>
                                            <m:ctrlPr>
                                              <a:rPr lang="en-GB" b="1" i="1">
                                                <a:latin typeface="Cambria Math" panose="02040503050406030204" pitchFamily="18" charset="0"/>
                                                <a:ea typeface="Calibri" panose="020F0502020204030204" pitchFamily="34" charset="0"/>
                                                <a:cs typeface="Times New Roman" panose="02020603050405020304" pitchFamily="18" charset="0"/>
                                              </a:rPr>
                                            </m:ctrlPr>
                                          </m:radPr>
                                          <m:deg/>
                                          <m:e>
                                            <m:r>
                                              <a:rPr lang="en-US" b="1" i="1">
                                                <a:latin typeface="Cambria Math" panose="02040503050406030204" pitchFamily="18" charset="0"/>
                                                <a:ea typeface="Calibri" panose="020F0502020204030204" pitchFamily="34" charset="0"/>
                                                <a:cs typeface="Times New Roman" panose="02020603050405020304" pitchFamily="18" charset="0"/>
                                              </a:rPr>
                                              <m:t>𝟐</m:t>
                                            </m:r>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𝒇𝑻</m:t>
                                            </m:r>
                                          </m:e>
                                        </m:rad>
                                      </m:den>
                                    </m:f>
                                    <m:f>
                                      <m:fPr>
                                        <m:ctrlPr>
                                          <a:rPr lang="en-GB" b="1" i="1">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GB" b="1" i="1">
                                                <a:latin typeface="Cambria Math" panose="02040503050406030204" pitchFamily="18" charset="0"/>
                                                <a:ea typeface="Calibri" panose="020F0502020204030204" pitchFamily="34" charset="0"/>
                                                <a:cs typeface="Times New Roman" panose="02020603050405020304" pitchFamily="18" charset="0"/>
                                              </a:rPr>
                                            </m:ctrlPr>
                                          </m:sSubPr>
                                          <m:e>
                                            <m:rad>
                                              <m:radPr>
                                                <m:degHide m:val="on"/>
                                                <m:ctrlPr>
                                                  <a:rPr lang="en-GB" b="1" i="1">
                                                    <a:latin typeface="Cambria Math" panose="02040503050406030204" pitchFamily="18" charset="0"/>
                                                    <a:ea typeface="Calibri" panose="020F0502020204030204" pitchFamily="34" charset="0"/>
                                                    <a:cs typeface="Times New Roman" panose="02020603050405020304" pitchFamily="18" charset="0"/>
                                                  </a:rPr>
                                                </m:ctrlPr>
                                              </m:radPr>
                                              <m:deg/>
                                              <m:e>
                                                <m:r>
                                                  <a:rPr lang="en-US" b="1" i="1">
                                                    <a:latin typeface="Cambria Math" panose="02040503050406030204" pitchFamily="18" charset="0"/>
                                                    <a:ea typeface="Calibri" panose="020F0502020204030204" pitchFamily="34" charset="0"/>
                                                    <a:cs typeface="Times New Roman" panose="02020603050405020304" pitchFamily="18" charset="0"/>
                                                  </a:rPr>
                                                  <m:t>𝟐</m:t>
                                                </m:r>
                                              </m:e>
                                            </m:rad>
                                            <m:sSub>
                                              <m:sSubPr>
                                                <m:ctrlPr>
                                                  <a:rPr lang="en-GB"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𝒌</m:t>
                                                </m:r>
                                              </m:e>
                                              <m:sub>
                                                <m:r>
                                                  <a:rPr lang="en-US" b="1" i="1">
                                                    <a:latin typeface="Cambria Math" panose="02040503050406030204" pitchFamily="18" charset="0"/>
                                                    <a:ea typeface="Calibri" panose="020F0502020204030204" pitchFamily="34" charset="0"/>
                                                    <a:cs typeface="Times New Roman" panose="02020603050405020304" pitchFamily="18" charset="0"/>
                                                  </a:rPr>
                                                  <m:t>𝑩</m:t>
                                                </m:r>
                                              </m:sub>
                                            </m:sSub>
                                            <m:r>
                                              <a:rPr lang="en-US" b="1" i="1">
                                                <a:latin typeface="Cambria Math" panose="02040503050406030204" pitchFamily="18" charset="0"/>
                                                <a:ea typeface="Calibri" panose="020F0502020204030204" pitchFamily="34" charset="0"/>
                                                <a:cs typeface="Times New Roman" panose="02020603050405020304" pitchFamily="18" charset="0"/>
                                              </a:rPr>
                                              <m:t>𝑻</m:t>
                                            </m:r>
                                          </m:e>
                                          <m:sub>
                                            <m:r>
                                              <a:rPr lang="en-US" b="1" i="1">
                                                <a:latin typeface="Cambria Math" panose="02040503050406030204" pitchFamily="18" charset="0"/>
                                                <a:ea typeface="Calibri" panose="020F0502020204030204" pitchFamily="34" charset="0"/>
                                                <a:cs typeface="Times New Roman" panose="02020603050405020304" pitchFamily="18" charset="0"/>
                                              </a:rPr>
                                              <m:t>𝒔𝒚𝒔</m:t>
                                            </m:r>
                                          </m:sub>
                                        </m:sSub>
                                      </m:num>
                                      <m:den>
                                        <m:sSub>
                                          <m:sSubPr>
                                            <m:ctrlPr>
                                              <a:rPr lang="en-GB" b="1" i="1">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en-GB"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𝜼</m:t>
                                                </m:r>
                                              </m:e>
                                              <m:sub>
                                                <m:r>
                                                  <a:rPr lang="en-US" b="1" i="1">
                                                    <a:latin typeface="Cambria Math" panose="02040503050406030204" pitchFamily="18" charset="0"/>
                                                    <a:ea typeface="Calibri" panose="020F0502020204030204" pitchFamily="34" charset="0"/>
                                                    <a:cs typeface="Times New Roman" panose="02020603050405020304" pitchFamily="18" charset="0"/>
                                                  </a:rPr>
                                                  <m:t>𝑺</m:t>
                                                </m:r>
                                              </m:sub>
                                            </m:sSub>
                                            <m:r>
                                              <a:rPr lang="en-US" b="1" i="1">
                                                <a:latin typeface="Cambria Math" panose="02040503050406030204" pitchFamily="18" charset="0"/>
                                                <a:ea typeface="Calibri" panose="020F0502020204030204" pitchFamily="34" charset="0"/>
                                                <a:cs typeface="Times New Roman" panose="02020603050405020304" pitchFamily="18" charset="0"/>
                                              </a:rPr>
                                              <m:t>𝑨</m:t>
                                            </m:r>
                                          </m:e>
                                          <m:sub>
                                            <m:r>
                                              <a:rPr lang="en-US" b="1" i="1">
                                                <a:latin typeface="Cambria Math" panose="02040503050406030204" pitchFamily="18" charset="0"/>
                                                <a:ea typeface="Calibri" panose="020F0502020204030204" pitchFamily="34" charset="0"/>
                                                <a:cs typeface="Times New Roman" panose="02020603050405020304" pitchFamily="18" charset="0"/>
                                              </a:rPr>
                                              <m:t>𝒆𝒇𝒇</m:t>
                                            </m:r>
                                          </m:sub>
                                        </m:sSub>
                                      </m:den>
                                    </m:f>
                                  </m:e>
                                </m:d>
                              </m:e>
                              <m:sup>
                                <m:r>
                                  <a:rPr lang="en-US" b="1" i="1">
                                    <a:latin typeface="Cambria Math" panose="02040503050406030204" pitchFamily="18" charset="0"/>
                                    <a:ea typeface="Calibri" panose="020F0502020204030204" pitchFamily="34" charset="0"/>
                                    <a:cs typeface="Times New Roman" panose="02020603050405020304" pitchFamily="18" charset="0"/>
                                  </a:rPr>
                                  <m:t>𝟐</m:t>
                                </m:r>
                              </m:sup>
                            </m:sSup>
                            <m:r>
                              <a:rPr lang="en-US" b="1">
                                <a:latin typeface="Cambria Math" panose="02040503050406030204" pitchFamily="18" charset="0"/>
                                <a:ea typeface="Calibri" panose="020F0502020204030204" pitchFamily="34" charset="0"/>
                                <a:cs typeface="Times New Roman" panose="02020603050405020304" pitchFamily="18" charset="0"/>
                              </a:rPr>
                              <m:t>+</m:t>
                            </m:r>
                            <m:sSup>
                              <m:sSupPr>
                                <m:ctrlPr>
                                  <a:rPr lang="en-GB" b="1"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GB" b="1" i="1">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GB" b="1" i="1">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GB" b="1" i="1">
                                                <a:latin typeface="Cambria Math" panose="02040503050406030204" pitchFamily="18" charset="0"/>
                                                <a:ea typeface="Calibri" panose="020F0502020204030204" pitchFamily="34" charset="0"/>
                                                <a:cs typeface="Times New Roman" panose="020206030504050203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𝟏</m:t>
                                            </m:r>
                                          </m:num>
                                          <m:den>
                                            <m:sSub>
                                              <m:sSubPr>
                                                <m:ctrlPr>
                                                  <a:rPr lang="en-GB"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𝑵</m:t>
                                                </m:r>
                                              </m:e>
                                              <m:sub>
                                                <m:r>
                                                  <a:rPr lang="en-US" b="1" i="1">
                                                    <a:latin typeface="Cambria Math" panose="02040503050406030204" pitchFamily="18" charset="0"/>
                                                    <a:ea typeface="Calibri" panose="020F0502020204030204" pitchFamily="34" charset="0"/>
                                                    <a:cs typeface="Times New Roman" panose="02020603050405020304" pitchFamily="18" charset="0"/>
                                                  </a:rPr>
                                                  <m:t>𝑮</m:t>
                                                </m:r>
                                              </m:sub>
                                            </m:sSub>
                                          </m:den>
                                        </m:f>
                                      </m:e>
                                    </m:rad>
                                    <m:f>
                                      <m:fPr>
                                        <m:ctrlPr>
                                          <a:rPr lang="en-GB" b="1" i="1">
                                            <a:latin typeface="Cambria Math" panose="02040503050406030204" pitchFamily="18" charset="0"/>
                                            <a:ea typeface="Calibri" panose="020F0502020204030204" pitchFamily="34" charset="0"/>
                                            <a:cs typeface="Times New Roman" panose="02020603050405020304" pitchFamily="18" charset="0"/>
                                          </a:rPr>
                                        </m:ctrlPr>
                                      </m:fPr>
                                      <m:num>
                                        <m:r>
                                          <a:rPr lang="en-US" b="1">
                                            <a:latin typeface="Cambria Math" panose="02040503050406030204" pitchFamily="18" charset="0"/>
                                            <a:ea typeface="Calibri" panose="020F0502020204030204" pitchFamily="34" charset="0"/>
                                            <a:cs typeface="Times New Roman" panose="02020603050405020304" pitchFamily="18" charset="0"/>
                                          </a:rPr>
                                          <m:t>∆</m:t>
                                        </m:r>
                                        <m:sSub>
                                          <m:sSubPr>
                                            <m:ctrlPr>
                                              <a:rPr lang="en-GB"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𝑮</m:t>
                                            </m:r>
                                          </m:e>
                                          <m:sub>
                                            <m:r>
                                              <a:rPr lang="en-US" b="1" i="1">
                                                <a:latin typeface="Cambria Math" panose="02040503050406030204" pitchFamily="18" charset="0"/>
                                                <a:ea typeface="Calibri" panose="020F0502020204030204" pitchFamily="34" charset="0"/>
                                                <a:cs typeface="Times New Roman" panose="02020603050405020304" pitchFamily="18" charset="0"/>
                                              </a:rPr>
                                              <m:t>𝑹𝑴𝑺</m:t>
                                            </m:r>
                                          </m:sub>
                                        </m:sSub>
                                      </m:num>
                                      <m:den>
                                        <m:d>
                                          <m:dPr>
                                            <m:begChr m:val="|"/>
                                            <m:endChr m:val="|"/>
                                            <m:ctrlPr>
                                              <a:rPr lang="en-GB" b="1" i="1">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GB"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𝑮</m:t>
                                                </m:r>
                                              </m:e>
                                              <m:sub>
                                                <m:r>
                                                  <a:rPr lang="en-US" b="1" i="1">
                                                    <a:latin typeface="Cambria Math" panose="02040503050406030204" pitchFamily="18" charset="0"/>
                                                    <a:ea typeface="Calibri" panose="020F0502020204030204" pitchFamily="34" charset="0"/>
                                                    <a:cs typeface="Times New Roman" panose="02020603050405020304" pitchFamily="18" charset="0"/>
                                                  </a:rPr>
                                                  <m:t>𝟎</m:t>
                                                </m:r>
                                              </m:sub>
                                            </m:sSub>
                                          </m:e>
                                        </m:d>
                                      </m:den>
                                    </m:f>
                                    <m:r>
                                      <a:rPr lang="en-US" b="1" i="1">
                                        <a:latin typeface="Cambria Math" panose="02040503050406030204" pitchFamily="18" charset="0"/>
                                        <a:ea typeface="Calibri" panose="020F0502020204030204" pitchFamily="34" charset="0"/>
                                        <a:cs typeface="Times New Roman" panose="02020603050405020304" pitchFamily="18" charset="0"/>
                                      </a:rPr>
                                      <m:t>𝑺</m:t>
                                    </m:r>
                                  </m:e>
                                </m:d>
                              </m:e>
                              <m:sup>
                                <m:r>
                                  <a:rPr lang="en-US" b="1" i="1">
                                    <a:latin typeface="Cambria Math" panose="02040503050406030204" pitchFamily="18" charset="0"/>
                                    <a:ea typeface="Calibri" panose="020F0502020204030204" pitchFamily="34" charset="0"/>
                                    <a:cs typeface="Times New Roman" panose="02020603050405020304" pitchFamily="18" charset="0"/>
                                  </a:rPr>
                                  <m:t>𝟐</m:t>
                                </m:r>
                              </m:sup>
                            </m:sSup>
                          </m:e>
                        </m:rad>
                      </m:den>
                    </m:f>
                  </m:oMath>
                </a14:m>
                <a:endParaRPr lang="en-GB" b="1" dirty="0">
                  <a:latin typeface="Calibri" panose="020F0502020204030204" pitchFamily="34" charset="0"/>
                  <a:ea typeface="Calibri" panose="020F0502020204030204" pitchFamily="34" charset="0"/>
                  <a:cs typeface="Times New Roman" panose="02020603050405020304" pitchFamily="18" charset="0"/>
                </a:endParaRPr>
              </a:p>
              <a:p>
                <a:endParaRPr lang="en-GB" sz="2400" b="1" dirty="0"/>
              </a:p>
            </p:txBody>
          </p:sp>
        </mc:Choice>
        <mc:Fallback>
          <p:sp>
            <p:nvSpPr>
              <p:cNvPr id="6" name="Content Placeholder 2">
                <a:extLst>
                  <a:ext uri="{FF2B5EF4-FFF2-40B4-BE49-F238E27FC236}">
                    <a16:creationId xmlns:a16="http://schemas.microsoft.com/office/drawing/2014/main" id="{8D7A682A-438E-43A5-9422-49D5E897168A}"/>
                  </a:ext>
                </a:extLst>
              </p:cNvPr>
              <p:cNvSpPr txBox="1">
                <a:spLocks noRot="1" noChangeAspect="1" noMove="1" noResize="1" noEditPoints="1" noAdjustHandles="1" noChangeArrowheads="1" noChangeShapeType="1" noTextEdit="1"/>
              </p:cNvSpPr>
              <p:nvPr/>
            </p:nvSpPr>
            <p:spPr>
              <a:xfrm>
                <a:off x="507999" y="1825624"/>
                <a:ext cx="17266654" cy="9640967"/>
              </a:xfrm>
              <a:prstGeom prst="rect">
                <a:avLst/>
              </a:prstGeom>
              <a:blipFill>
                <a:blip r:embed="rId3"/>
                <a:stretch>
                  <a:fillRect l="-2188" t="-2592"/>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GB">
                    <a:noFill/>
                  </a:rPr>
                  <a:t> </a:t>
                </a:r>
              </a:p>
            </p:txBody>
          </p:sp>
        </mc:Fallback>
      </mc:AlternateContent>
      <p:sp>
        <p:nvSpPr>
          <p:cNvPr id="8" name="Left Brace 7">
            <a:extLst>
              <a:ext uri="{FF2B5EF4-FFF2-40B4-BE49-F238E27FC236}">
                <a16:creationId xmlns:a16="http://schemas.microsoft.com/office/drawing/2014/main" id="{201414E7-7A70-4CE1-B6FE-5ACB0E5AB841}"/>
              </a:ext>
            </a:extLst>
          </p:cNvPr>
          <p:cNvSpPr/>
          <p:nvPr/>
        </p:nvSpPr>
        <p:spPr>
          <a:xfrm rot="16200000">
            <a:off x="14680711" y="4428384"/>
            <a:ext cx="223634" cy="292307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TextBox 8">
            <a:extLst>
              <a:ext uri="{FF2B5EF4-FFF2-40B4-BE49-F238E27FC236}">
                <a16:creationId xmlns:a16="http://schemas.microsoft.com/office/drawing/2014/main" id="{012FA081-795F-4D8B-96D2-813ED1DBD059}"/>
              </a:ext>
            </a:extLst>
          </p:cNvPr>
          <p:cNvSpPr txBox="1"/>
          <p:nvPr/>
        </p:nvSpPr>
        <p:spPr>
          <a:xfrm>
            <a:off x="8893346" y="6109308"/>
            <a:ext cx="1638300" cy="461665"/>
          </a:xfrm>
          <a:prstGeom prst="rect">
            <a:avLst/>
          </a:prstGeom>
          <a:noFill/>
        </p:spPr>
        <p:txBody>
          <a:bodyPr wrap="square" rtlCol="0">
            <a:spAutoFit/>
          </a:bodyPr>
          <a:lstStyle/>
          <a:p>
            <a:r>
              <a:rPr lang="en-GB" sz="2400" dirty="0">
                <a:solidFill>
                  <a:schemeClr val="accent1">
                    <a:lumMod val="50000"/>
                  </a:schemeClr>
                </a:solidFill>
              </a:rPr>
              <a:t>Noises</a:t>
            </a:r>
          </a:p>
        </p:txBody>
      </p:sp>
      <p:sp>
        <p:nvSpPr>
          <p:cNvPr id="10" name="TextBox 9">
            <a:extLst>
              <a:ext uri="{FF2B5EF4-FFF2-40B4-BE49-F238E27FC236}">
                <a16:creationId xmlns:a16="http://schemas.microsoft.com/office/drawing/2014/main" id="{31A54FED-0C5D-404F-A245-B78AF01C27E3}"/>
              </a:ext>
            </a:extLst>
          </p:cNvPr>
          <p:cNvSpPr txBox="1"/>
          <p:nvPr/>
        </p:nvSpPr>
        <p:spPr>
          <a:xfrm>
            <a:off x="13526910" y="6127076"/>
            <a:ext cx="2727157" cy="461665"/>
          </a:xfrm>
          <a:prstGeom prst="rect">
            <a:avLst/>
          </a:prstGeom>
          <a:noFill/>
        </p:spPr>
        <p:txBody>
          <a:bodyPr wrap="square" rtlCol="0">
            <a:spAutoFit/>
          </a:bodyPr>
          <a:lstStyle/>
          <a:p>
            <a:r>
              <a:rPr lang="en-GB" sz="2400" dirty="0">
                <a:solidFill>
                  <a:schemeClr val="accent1">
                    <a:lumMod val="50000"/>
                  </a:schemeClr>
                </a:solidFill>
              </a:rPr>
              <a:t>Time Instability</a:t>
            </a:r>
          </a:p>
        </p:txBody>
      </p:sp>
      <p:sp>
        <p:nvSpPr>
          <p:cNvPr id="11" name="Left Brace 10">
            <a:extLst>
              <a:ext uri="{FF2B5EF4-FFF2-40B4-BE49-F238E27FC236}">
                <a16:creationId xmlns:a16="http://schemas.microsoft.com/office/drawing/2014/main" id="{9894620C-A961-41E0-A10A-954EF86FEE89}"/>
              </a:ext>
            </a:extLst>
          </p:cNvPr>
          <p:cNvSpPr/>
          <p:nvPr/>
        </p:nvSpPr>
        <p:spPr>
          <a:xfrm rot="16200000">
            <a:off x="10004438" y="4428384"/>
            <a:ext cx="223634" cy="292307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48374774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56223334-E043-4EB2-AB96-58686EE57C9F}"/>
                  </a:ext>
                </a:extLst>
              </p:cNvPr>
              <p:cNvSpPr>
                <a:spLocks noGrp="1"/>
              </p:cNvSpPr>
              <p:nvPr>
                <p:ph type="title"/>
              </p:nvPr>
            </p:nvSpPr>
            <p:spPr>
              <a:xfrm>
                <a:off x="762000" y="351453"/>
                <a:ext cx="22860552" cy="1525473"/>
              </a:xfrm>
            </p:spPr>
            <p:txBody>
              <a:bodyPr/>
              <a:lstStyle/>
              <a:p>
                <a:r>
                  <a:rPr lang="en-GB" dirty="0"/>
                  <a:t>System Efficiency </a:t>
                </a:r>
                <a14:m>
                  <m:oMath xmlns:m="http://schemas.openxmlformats.org/officeDocument/2006/math">
                    <m:sSub>
                      <m:sSubPr>
                        <m:ctrlPr>
                          <a:rPr lang="en-GB" sz="6000" i="1" smtClean="0">
                            <a:solidFill>
                              <a:schemeClr val="accent1">
                                <a:lumMod val="50000"/>
                              </a:schemeClr>
                            </a:solidFill>
                            <a:latin typeface="Cambria Math" panose="02040503050406030204" pitchFamily="18" charset="0"/>
                            <a:ea typeface="Times New Roman" panose="02020603050405020304" pitchFamily="18" charset="0"/>
                          </a:rPr>
                        </m:ctrlPr>
                      </m:sSubPr>
                      <m:e>
                        <m:r>
                          <a:rPr lang="en-US" sz="6000">
                            <a:solidFill>
                              <a:schemeClr val="accent1">
                                <a:lumMod val="50000"/>
                              </a:schemeClr>
                            </a:solidFill>
                            <a:latin typeface="Cambria Math" panose="02040503050406030204" pitchFamily="18" charset="0"/>
                            <a:ea typeface="Times New Roman" panose="02020603050405020304" pitchFamily="18" charset="0"/>
                          </a:rPr>
                          <m:t>𝜂</m:t>
                        </m:r>
                      </m:e>
                      <m:sub>
                        <m:r>
                          <a:rPr lang="en-US" sz="6000">
                            <a:solidFill>
                              <a:schemeClr val="accent1">
                                <a:lumMod val="50000"/>
                              </a:schemeClr>
                            </a:solidFill>
                            <a:latin typeface="Cambria Math" panose="02040503050406030204" pitchFamily="18" charset="0"/>
                            <a:ea typeface="Times New Roman" panose="02020603050405020304" pitchFamily="18" charset="0"/>
                          </a:rPr>
                          <m:t>𝑆</m:t>
                        </m:r>
                      </m:sub>
                    </m:sSub>
                  </m:oMath>
                </a14:m>
                <a:r>
                  <a:rPr lang="en-GB" sz="6000" dirty="0">
                    <a:solidFill>
                      <a:schemeClr val="accent1">
                        <a:lumMod val="50000"/>
                      </a:schemeClr>
                    </a:solidFill>
                    <a:latin typeface="Times New Roman" panose="02020603050405020304" pitchFamily="18" charset="0"/>
                    <a:ea typeface="Times New Roman" panose="02020603050405020304" pitchFamily="18" charset="0"/>
                  </a:rPr>
                  <a:t> </a:t>
                </a:r>
                <a:endParaRPr lang="en-GB" dirty="0"/>
              </a:p>
            </p:txBody>
          </p:sp>
        </mc:Choice>
        <mc:Fallback>
          <p:sp>
            <p:nvSpPr>
              <p:cNvPr id="2" name="Title 1">
                <a:extLst>
                  <a:ext uri="{FF2B5EF4-FFF2-40B4-BE49-F238E27FC236}">
                    <a16:creationId xmlns:a16="http://schemas.microsoft.com/office/drawing/2014/main" id="{56223334-E043-4EB2-AB96-58686EE57C9F}"/>
                  </a:ext>
                </a:extLst>
              </p:cNvPr>
              <p:cNvSpPr>
                <a:spLocks noGrp="1" noRot="1" noChangeAspect="1" noMove="1" noResize="1" noEditPoints="1" noAdjustHandles="1" noChangeArrowheads="1" noChangeShapeType="1" noTextEdit="1"/>
              </p:cNvSpPr>
              <p:nvPr>
                <p:ph type="title"/>
              </p:nvPr>
            </p:nvSpPr>
            <p:spPr>
              <a:xfrm>
                <a:off x="762000" y="351453"/>
                <a:ext cx="22860552" cy="1525473"/>
              </a:xfrm>
              <a:blipFill>
                <a:blip r:embed="rId2"/>
                <a:stretch>
                  <a:fillRect l="-1787" t="-16400"/>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46E22DD5-D5F9-487F-827D-2AE1A25D76E7}"/>
              </a:ext>
            </a:extLst>
          </p:cNvPr>
          <p:cNvSpPr>
            <a:spLocks noGrp="1"/>
          </p:cNvSpPr>
          <p:nvPr>
            <p:ph type="sldNum" sz="quarter" idx="10"/>
          </p:nvPr>
        </p:nvSpPr>
        <p:spPr/>
        <p:txBody>
          <a:bodyPr/>
          <a:lstStyle/>
          <a:p>
            <a:fld id="{86CB4B4D-7CA3-9044-876B-883B54F8677D}" type="slidenum">
              <a:rPr lang="en-GB" smtClean="0"/>
              <a:pPr/>
              <a:t>9</a:t>
            </a:fld>
            <a:endParaRPr lang="en-GB" dirty="0"/>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CF64A345-762F-4ABF-9055-CC60AF4EF3C2}"/>
                  </a:ext>
                </a:extLst>
              </p:cNvPr>
              <p:cNvSpPr txBox="1"/>
              <p:nvPr/>
            </p:nvSpPr>
            <p:spPr>
              <a:xfrm>
                <a:off x="1845710" y="2021305"/>
                <a:ext cx="19666753" cy="9288379"/>
              </a:xfrm>
              <a:prstGeom prst="rect">
                <a:avLst/>
              </a:prstGeom>
              <a:ln w="12700">
                <a:miter lim="400000"/>
              </a:ln>
            </p:spPr>
            <p:txBody>
              <a:bodyPr lIns="50800" tIns="0" rIns="50800" bIns="50800" anchor="t" anchorCtr="0">
                <a:noAutofit/>
              </a:bodyPr>
              <a:lstStyle>
                <a:lvl1pPr algn="l" eaLnBrk="1" hangingPunct="1">
                  <a:defRPr sz="6000" b="1">
                    <a:solidFill>
                      <a:schemeClr val="accent2"/>
                    </a:solidFill>
                    <a:latin typeface="+mj-lt"/>
                  </a:defRPr>
                </a:lvl1pPr>
                <a:lvl2pPr algn="l" eaLnBrk="1" hangingPunct="1">
                  <a:defRPr sz="6000" b="1">
                    <a:solidFill>
                      <a:srgbClr val="070168"/>
                    </a:solidFill>
                  </a:defRPr>
                </a:lvl2pPr>
                <a:lvl3pPr algn="l" eaLnBrk="1" hangingPunct="1">
                  <a:defRPr sz="6000" b="1">
                    <a:solidFill>
                      <a:srgbClr val="070168"/>
                    </a:solidFill>
                  </a:defRPr>
                </a:lvl3pPr>
                <a:lvl4pPr algn="l" eaLnBrk="1" hangingPunct="1">
                  <a:defRPr sz="6000" b="1">
                    <a:solidFill>
                      <a:srgbClr val="070168"/>
                    </a:solidFill>
                  </a:defRPr>
                </a:lvl4pPr>
                <a:lvl5pPr algn="l" eaLnBrk="1" hangingPunct="1">
                  <a:defRPr sz="6000" b="1">
                    <a:solidFill>
                      <a:srgbClr val="070168"/>
                    </a:solidFill>
                  </a:defRPr>
                </a:lvl5pPr>
                <a:lvl6pPr algn="l" eaLnBrk="1" hangingPunct="1">
                  <a:defRPr sz="6000" b="1">
                    <a:solidFill>
                      <a:srgbClr val="070168"/>
                    </a:solidFill>
                  </a:defRPr>
                </a:lvl6pPr>
                <a:lvl7pPr algn="l" eaLnBrk="1" hangingPunct="1">
                  <a:defRPr sz="6000" b="1">
                    <a:solidFill>
                      <a:srgbClr val="070168"/>
                    </a:solidFill>
                  </a:defRPr>
                </a:lvl7pPr>
                <a:lvl8pPr algn="l" eaLnBrk="1" hangingPunct="1">
                  <a:defRPr sz="6000" b="1">
                    <a:solidFill>
                      <a:srgbClr val="070168"/>
                    </a:solidFill>
                  </a:defRPr>
                </a:lvl8pPr>
                <a:lvl9pPr algn="l" eaLnBrk="1" hangingPunct="1">
                  <a:defRPr sz="6000" b="1">
                    <a:solidFill>
                      <a:srgbClr val="070168"/>
                    </a:solidFill>
                  </a:defRPr>
                </a:lvl9pPr>
              </a:lstStyle>
              <a:p>
                <a:pPr marL="571500" indent="-571500">
                  <a:buFont typeface="Arial" panose="020B0604020202020204" pitchFamily="34" charset="0"/>
                  <a:buChar char="•"/>
                </a:pPr>
                <a:r>
                  <a:rPr lang="en-GB" sz="3600" dirty="0"/>
                  <a:t>The System Efficiency corresponds to the SNR loss due to sources of errors and imperfections affecting the sensitivity (SNR)</a:t>
                </a:r>
              </a:p>
              <a:p>
                <a:r>
                  <a:rPr lang="en-GB" sz="3600" dirty="0">
                    <a:solidFill>
                      <a:schemeClr val="accent1">
                        <a:lumMod val="50000"/>
                      </a:schemeClr>
                    </a:solidFill>
                    <a:ea typeface="Times New Roman" panose="02020603050405020304" pitchFamily="18" charset="0"/>
                  </a:rPr>
                  <a:t>			</a:t>
                </a:r>
              </a:p>
              <a:p>
                <a:r>
                  <a:rPr lang="en-GB" sz="3600" dirty="0">
                    <a:solidFill>
                      <a:schemeClr val="accent1">
                        <a:lumMod val="50000"/>
                      </a:schemeClr>
                    </a:solidFill>
                    <a:ea typeface="Times New Roman" panose="02020603050405020304" pitchFamily="18" charset="0"/>
                  </a:rPr>
                  <a:t>			</a:t>
                </a:r>
                <a14:m>
                  <m:oMath xmlns:m="http://schemas.openxmlformats.org/officeDocument/2006/math">
                    <m:sSub>
                      <m:sSubPr>
                        <m:ctrlPr>
                          <a:rPr lang="en-GB" sz="3600" i="1" smtClean="0">
                            <a:solidFill>
                              <a:schemeClr val="accent1">
                                <a:lumMod val="50000"/>
                              </a:schemeClr>
                            </a:solidFill>
                            <a:latin typeface="Cambria Math" panose="02040503050406030204" pitchFamily="18" charset="0"/>
                            <a:ea typeface="Times New Roman" panose="02020603050405020304" pitchFamily="18" charset="0"/>
                          </a:rPr>
                        </m:ctrlPr>
                      </m:sSubPr>
                      <m:e>
                        <m:r>
                          <a:rPr lang="en-US" sz="3600">
                            <a:solidFill>
                              <a:schemeClr val="accent1">
                                <a:lumMod val="50000"/>
                              </a:schemeClr>
                            </a:solidFill>
                            <a:latin typeface="Cambria Math" panose="02040503050406030204" pitchFamily="18" charset="0"/>
                            <a:ea typeface="Times New Roman" panose="02020603050405020304" pitchFamily="18" charset="0"/>
                          </a:rPr>
                          <m:t>𝜂</m:t>
                        </m:r>
                      </m:e>
                      <m:sub>
                        <m:r>
                          <a:rPr lang="en-US" sz="3600">
                            <a:solidFill>
                              <a:schemeClr val="accent1">
                                <a:lumMod val="50000"/>
                              </a:schemeClr>
                            </a:solidFill>
                            <a:latin typeface="Cambria Math" panose="02040503050406030204" pitchFamily="18" charset="0"/>
                            <a:ea typeface="Times New Roman" panose="02020603050405020304" pitchFamily="18" charset="0"/>
                          </a:rPr>
                          <m:t>𝑆</m:t>
                        </m:r>
                      </m:sub>
                    </m:sSub>
                  </m:oMath>
                </a14:m>
                <a:r>
                  <a:rPr lang="en-GB" sz="3600" dirty="0"/>
                  <a:t>=</a:t>
                </a:r>
                <a:r>
                  <a:rPr lang="en-GB" sz="3600" dirty="0">
                    <a:solidFill>
                      <a:schemeClr val="accent1">
                        <a:lumMod val="50000"/>
                      </a:schemeClr>
                    </a:solidFill>
                    <a:ea typeface="Times New Roman" panose="02020603050405020304" pitchFamily="18" charset="0"/>
                  </a:rPr>
                  <a:t> </a:t>
                </a:r>
                <a14:m>
                  <m:oMath xmlns:m="http://schemas.openxmlformats.org/officeDocument/2006/math">
                    <m:sSub>
                      <m:sSubPr>
                        <m:ctrlPr>
                          <a:rPr lang="en-GB" sz="3600" i="1">
                            <a:solidFill>
                              <a:schemeClr val="accent1">
                                <a:lumMod val="50000"/>
                              </a:schemeClr>
                            </a:solidFill>
                            <a:latin typeface="Cambria Math" panose="02040503050406030204" pitchFamily="18" charset="0"/>
                            <a:ea typeface="Times New Roman" panose="02020603050405020304" pitchFamily="18" charset="0"/>
                          </a:rPr>
                        </m:ctrlPr>
                      </m:sSubPr>
                      <m:e>
                        <m:r>
                          <a:rPr lang="en-US" sz="3600">
                            <a:solidFill>
                              <a:schemeClr val="accent1">
                                <a:lumMod val="50000"/>
                              </a:schemeClr>
                            </a:solidFill>
                            <a:latin typeface="Cambria Math" panose="02040503050406030204" pitchFamily="18" charset="0"/>
                            <a:ea typeface="Times New Roman" panose="02020603050405020304" pitchFamily="18" charset="0"/>
                          </a:rPr>
                          <m:t>𝜂</m:t>
                        </m:r>
                      </m:e>
                      <m:sub>
                        <m:r>
                          <a:rPr lang="en-GB" sz="3600" b="0" i="0" smtClean="0">
                            <a:solidFill>
                              <a:schemeClr val="accent1">
                                <a:lumMod val="50000"/>
                              </a:schemeClr>
                            </a:solidFill>
                            <a:latin typeface="Cambria Math" panose="02040503050406030204" pitchFamily="18" charset="0"/>
                            <a:ea typeface="Times New Roman" panose="02020603050405020304" pitchFamily="18" charset="0"/>
                          </a:rPr>
                          <m:t>1</m:t>
                        </m:r>
                      </m:sub>
                    </m:sSub>
                    <m:r>
                      <a:rPr lang="en-GB" sz="3600" b="0" i="1" smtClean="0">
                        <a:solidFill>
                          <a:schemeClr val="accent1">
                            <a:lumMod val="50000"/>
                          </a:schemeClr>
                        </a:solidFill>
                        <a:latin typeface="Cambria Math" panose="02040503050406030204" pitchFamily="18" charset="0"/>
                        <a:ea typeface="Times New Roman" panose="02020603050405020304" pitchFamily="18" charset="0"/>
                      </a:rPr>
                      <m:t>.</m:t>
                    </m:r>
                    <m:sSub>
                      <m:sSubPr>
                        <m:ctrlPr>
                          <a:rPr lang="en-GB" sz="3600" i="1">
                            <a:solidFill>
                              <a:schemeClr val="accent1">
                                <a:lumMod val="50000"/>
                              </a:schemeClr>
                            </a:solidFill>
                            <a:latin typeface="Cambria Math" panose="02040503050406030204" pitchFamily="18" charset="0"/>
                            <a:ea typeface="Times New Roman" panose="02020603050405020304" pitchFamily="18" charset="0"/>
                          </a:rPr>
                        </m:ctrlPr>
                      </m:sSubPr>
                      <m:e>
                        <m:r>
                          <a:rPr lang="en-US" sz="3600">
                            <a:solidFill>
                              <a:schemeClr val="accent1">
                                <a:lumMod val="50000"/>
                              </a:schemeClr>
                            </a:solidFill>
                            <a:latin typeface="Cambria Math" panose="02040503050406030204" pitchFamily="18" charset="0"/>
                            <a:ea typeface="Times New Roman" panose="02020603050405020304" pitchFamily="18" charset="0"/>
                          </a:rPr>
                          <m:t>𝜂</m:t>
                        </m:r>
                      </m:e>
                      <m:sub>
                        <m:r>
                          <a:rPr lang="en-GB" sz="3600" b="0" i="0" smtClean="0">
                            <a:solidFill>
                              <a:schemeClr val="accent1">
                                <a:lumMod val="50000"/>
                              </a:schemeClr>
                            </a:solidFill>
                            <a:latin typeface="Cambria Math" panose="02040503050406030204" pitchFamily="18" charset="0"/>
                            <a:ea typeface="Times New Roman" panose="02020603050405020304" pitchFamily="18" charset="0"/>
                          </a:rPr>
                          <m:t>2</m:t>
                        </m:r>
                      </m:sub>
                    </m:sSub>
                    <m:r>
                      <a:rPr lang="en-GB" sz="3600" b="0" i="1" smtClean="0">
                        <a:solidFill>
                          <a:schemeClr val="accent1">
                            <a:lumMod val="50000"/>
                          </a:schemeClr>
                        </a:solidFill>
                        <a:latin typeface="Cambria Math" panose="02040503050406030204" pitchFamily="18" charset="0"/>
                        <a:ea typeface="Times New Roman" panose="02020603050405020304" pitchFamily="18" charset="0"/>
                      </a:rPr>
                      <m:t>…</m:t>
                    </m:r>
                    <m:sSub>
                      <m:sSubPr>
                        <m:ctrlPr>
                          <a:rPr lang="en-GB" sz="3600" i="1">
                            <a:solidFill>
                              <a:schemeClr val="accent1">
                                <a:lumMod val="50000"/>
                              </a:schemeClr>
                            </a:solidFill>
                            <a:latin typeface="Cambria Math" panose="02040503050406030204" pitchFamily="18" charset="0"/>
                            <a:ea typeface="Times New Roman" panose="02020603050405020304" pitchFamily="18" charset="0"/>
                          </a:rPr>
                        </m:ctrlPr>
                      </m:sSubPr>
                      <m:e>
                        <m:r>
                          <a:rPr lang="en-US" sz="3600">
                            <a:solidFill>
                              <a:schemeClr val="accent1">
                                <a:lumMod val="50000"/>
                              </a:schemeClr>
                            </a:solidFill>
                            <a:latin typeface="Cambria Math" panose="02040503050406030204" pitchFamily="18" charset="0"/>
                            <a:ea typeface="Times New Roman" panose="02020603050405020304" pitchFamily="18" charset="0"/>
                          </a:rPr>
                          <m:t>𝜂</m:t>
                        </m:r>
                      </m:e>
                      <m:sub>
                        <m:r>
                          <a:rPr lang="en-GB" sz="3600" b="0" i="1" smtClean="0">
                            <a:solidFill>
                              <a:schemeClr val="accent1">
                                <a:lumMod val="50000"/>
                              </a:schemeClr>
                            </a:solidFill>
                            <a:latin typeface="Cambria Math" panose="02040503050406030204" pitchFamily="18" charset="0"/>
                            <a:ea typeface="Times New Roman" panose="02020603050405020304" pitchFamily="18" charset="0"/>
                          </a:rPr>
                          <m:t>𝑛</m:t>
                        </m:r>
                      </m:sub>
                    </m:sSub>
                  </m:oMath>
                </a14:m>
                <a:endParaRPr lang="en-GB" sz="3600" dirty="0"/>
              </a:p>
              <a:p>
                <a:endParaRPr lang="en-GB" sz="3600" dirty="0"/>
              </a:p>
              <a:p>
                <a:pPr marL="571500" indent="-571500">
                  <a:buFont typeface="Arial" panose="020B0604020202020204" pitchFamily="34" charset="0"/>
                  <a:buChar char="•"/>
                </a:pPr>
                <a:r>
                  <a:rPr lang="en-GB" sz="3600" dirty="0"/>
                  <a:t>The factor </a:t>
                </a:r>
                <a14:m>
                  <m:oMath xmlns:m="http://schemas.openxmlformats.org/officeDocument/2006/math">
                    <m:sSub>
                      <m:sSubPr>
                        <m:ctrlPr>
                          <a:rPr lang="en-GB" sz="3600" i="1" smtClean="0">
                            <a:solidFill>
                              <a:schemeClr val="accent1">
                                <a:lumMod val="50000"/>
                              </a:schemeClr>
                            </a:solidFill>
                            <a:latin typeface="Cambria Math" panose="02040503050406030204" pitchFamily="18" charset="0"/>
                            <a:ea typeface="Times New Roman" panose="02020603050405020304" pitchFamily="18" charset="0"/>
                          </a:rPr>
                        </m:ctrlPr>
                      </m:sSubPr>
                      <m:e>
                        <m:r>
                          <a:rPr lang="en-US" sz="3600">
                            <a:solidFill>
                              <a:schemeClr val="accent1">
                                <a:lumMod val="50000"/>
                              </a:schemeClr>
                            </a:solidFill>
                            <a:latin typeface="Cambria Math" panose="02040503050406030204" pitchFamily="18" charset="0"/>
                            <a:ea typeface="Times New Roman" panose="02020603050405020304" pitchFamily="18" charset="0"/>
                          </a:rPr>
                          <m:t>𝜂</m:t>
                        </m:r>
                      </m:e>
                      <m:sub>
                        <m:r>
                          <a:rPr lang="en-GB" sz="3600" b="0" i="1" smtClean="0">
                            <a:solidFill>
                              <a:schemeClr val="accent1">
                                <a:lumMod val="50000"/>
                              </a:schemeClr>
                            </a:solidFill>
                            <a:latin typeface="Cambria Math" panose="02040503050406030204" pitchFamily="18" charset="0"/>
                            <a:ea typeface="Times New Roman" panose="02020603050405020304" pitchFamily="18" charset="0"/>
                          </a:rPr>
                          <m:t>𝑖</m:t>
                        </m:r>
                      </m:sub>
                    </m:sSub>
                  </m:oMath>
                </a14:m>
                <a:r>
                  <a:rPr lang="en-GB" sz="3600" dirty="0"/>
                  <a:t> refers to the source of error </a:t>
                </a:r>
                <a14:m>
                  <m:oMath xmlns:m="http://schemas.openxmlformats.org/officeDocument/2006/math">
                    <m:r>
                      <a:rPr lang="en-GB" sz="3600" i="1">
                        <a:solidFill>
                          <a:schemeClr val="accent1">
                            <a:lumMod val="50000"/>
                          </a:schemeClr>
                        </a:solidFill>
                        <a:latin typeface="Cambria Math" panose="02040503050406030204" pitchFamily="18" charset="0"/>
                        <a:ea typeface="Times New Roman" panose="02020603050405020304" pitchFamily="18" charset="0"/>
                      </a:rPr>
                      <m:t>𝑖</m:t>
                    </m:r>
                  </m:oMath>
                </a14:m>
                <a:r>
                  <a:rPr lang="en-GB" sz="3600" dirty="0"/>
                  <a:t>.</a:t>
                </a:r>
              </a:p>
              <a:p>
                <a:pPr marL="571500" indent="-571500">
                  <a:buFont typeface="Arial" panose="020B0604020202020204" pitchFamily="34" charset="0"/>
                  <a:buChar char="•"/>
                </a:pPr>
                <a:r>
                  <a:rPr lang="en-GB" sz="3600" dirty="0"/>
                  <a:t> </a:t>
                </a:r>
                <a14:m>
                  <m:oMath xmlns:m="http://schemas.openxmlformats.org/officeDocument/2006/math">
                    <m:sSub>
                      <m:sSubPr>
                        <m:ctrlPr>
                          <a:rPr lang="en-GB" sz="3600" i="1" smtClean="0">
                            <a:solidFill>
                              <a:schemeClr val="accent1">
                                <a:lumMod val="50000"/>
                              </a:schemeClr>
                            </a:solidFill>
                            <a:latin typeface="Cambria Math" panose="02040503050406030204" pitchFamily="18" charset="0"/>
                            <a:ea typeface="Times New Roman" panose="02020603050405020304" pitchFamily="18" charset="0"/>
                          </a:rPr>
                        </m:ctrlPr>
                      </m:sSubPr>
                      <m:e>
                        <m:r>
                          <a:rPr lang="en-US" sz="3600">
                            <a:solidFill>
                              <a:schemeClr val="accent1">
                                <a:lumMod val="50000"/>
                              </a:schemeClr>
                            </a:solidFill>
                            <a:latin typeface="Cambria Math" panose="02040503050406030204" pitchFamily="18" charset="0"/>
                            <a:ea typeface="Times New Roman" panose="02020603050405020304" pitchFamily="18" charset="0"/>
                          </a:rPr>
                          <m:t>𝜂</m:t>
                        </m:r>
                      </m:e>
                      <m:sub>
                        <m:r>
                          <a:rPr lang="en-GB" sz="3600" b="0" i="1" smtClean="0">
                            <a:solidFill>
                              <a:schemeClr val="accent1">
                                <a:lumMod val="50000"/>
                              </a:schemeClr>
                            </a:solidFill>
                            <a:latin typeface="Cambria Math" panose="02040503050406030204" pitchFamily="18" charset="0"/>
                            <a:ea typeface="Times New Roman" panose="02020603050405020304" pitchFamily="18" charset="0"/>
                          </a:rPr>
                          <m:t>𝑄</m:t>
                        </m:r>
                      </m:sub>
                    </m:sSub>
                  </m:oMath>
                </a14:m>
                <a:r>
                  <a:rPr lang="en-GB" sz="3600" dirty="0"/>
                  <a:t> is the quantisation efficiency</a:t>
                </a:r>
              </a:p>
              <a:p>
                <a:pPr marL="571500" indent="-571500">
                  <a:buFont typeface="Arial" panose="020B0604020202020204" pitchFamily="34" charset="0"/>
                  <a:buChar char="•"/>
                </a:pPr>
                <a:r>
                  <a:rPr lang="en-GB" sz="3600" dirty="0"/>
                  <a:t> </a:t>
                </a:r>
                <a14:m>
                  <m:oMath xmlns:m="http://schemas.openxmlformats.org/officeDocument/2006/math">
                    <m:sSub>
                      <m:sSubPr>
                        <m:ctrlPr>
                          <a:rPr lang="en-GB" sz="3600" i="1" smtClean="0">
                            <a:solidFill>
                              <a:schemeClr val="accent1">
                                <a:lumMod val="50000"/>
                              </a:schemeClr>
                            </a:solidFill>
                            <a:latin typeface="Cambria Math" panose="02040503050406030204" pitchFamily="18" charset="0"/>
                            <a:ea typeface="Times New Roman" panose="02020603050405020304" pitchFamily="18" charset="0"/>
                          </a:rPr>
                        </m:ctrlPr>
                      </m:sSubPr>
                      <m:e>
                        <m:r>
                          <a:rPr lang="en-US" sz="3600">
                            <a:solidFill>
                              <a:schemeClr val="accent1">
                                <a:lumMod val="50000"/>
                              </a:schemeClr>
                            </a:solidFill>
                            <a:latin typeface="Cambria Math" panose="02040503050406030204" pitchFamily="18" charset="0"/>
                            <a:ea typeface="Times New Roman" panose="02020603050405020304" pitchFamily="18" charset="0"/>
                          </a:rPr>
                          <m:t>𝜂</m:t>
                        </m:r>
                      </m:e>
                      <m:sub>
                        <m:r>
                          <a:rPr lang="en-GB" sz="3600" b="0" i="1" smtClean="0">
                            <a:solidFill>
                              <a:schemeClr val="accent1">
                                <a:lumMod val="50000"/>
                              </a:schemeClr>
                            </a:solidFill>
                            <a:latin typeface="Cambria Math" panose="02040503050406030204" pitchFamily="18" charset="0"/>
                            <a:ea typeface="Times New Roman" panose="02020603050405020304" pitchFamily="18" charset="0"/>
                          </a:rPr>
                          <m:t>𝑔𝑣</m:t>
                        </m:r>
                      </m:sub>
                    </m:sSub>
                  </m:oMath>
                </a14:m>
                <a:r>
                  <a:rPr lang="en-GB" sz="3600" dirty="0"/>
                  <a:t> is the frequency gain variation efficiency</a:t>
                </a:r>
              </a:p>
              <a:p>
                <a:pPr marL="571500" indent="-571500">
                  <a:buFont typeface="Arial" panose="020B0604020202020204" pitchFamily="34" charset="0"/>
                  <a:buChar char="•"/>
                </a:pPr>
                <a:r>
                  <a:rPr lang="en-GB" sz="3600" dirty="0"/>
                  <a:t>…</a:t>
                </a:r>
              </a:p>
              <a:p>
                <a:pPr marL="571500" indent="-571500">
                  <a:buFont typeface="Arial" panose="020B0604020202020204" pitchFamily="34" charset="0"/>
                  <a:buChar char="•"/>
                </a:pPr>
                <a:r>
                  <a:rPr lang="en-GB" sz="3600" dirty="0"/>
                  <a:t>…</a:t>
                </a:r>
              </a:p>
              <a:p>
                <a:pPr marL="571500" indent="-571500">
                  <a:buFont typeface="Arial" panose="020B0604020202020204" pitchFamily="34" charset="0"/>
                  <a:buChar char="•"/>
                </a:pPr>
                <a:r>
                  <a:rPr lang="en-GB" sz="3600" dirty="0"/>
                  <a:t>…</a:t>
                </a:r>
              </a:p>
            </p:txBody>
          </p:sp>
        </mc:Choice>
        <mc:Fallback>
          <p:sp>
            <p:nvSpPr>
              <p:cNvPr id="14" name="TextBox 13">
                <a:extLst>
                  <a:ext uri="{FF2B5EF4-FFF2-40B4-BE49-F238E27FC236}">
                    <a16:creationId xmlns:a16="http://schemas.microsoft.com/office/drawing/2014/main" id="{CF64A345-762F-4ABF-9055-CC60AF4EF3C2}"/>
                  </a:ext>
                </a:extLst>
              </p:cNvPr>
              <p:cNvSpPr txBox="1">
                <a:spLocks noRot="1" noChangeAspect="1" noMove="1" noResize="1" noEditPoints="1" noAdjustHandles="1" noChangeArrowheads="1" noChangeShapeType="1" noTextEdit="1"/>
              </p:cNvSpPr>
              <p:nvPr/>
            </p:nvSpPr>
            <p:spPr>
              <a:xfrm>
                <a:off x="1845710" y="2021305"/>
                <a:ext cx="19666753" cy="9288379"/>
              </a:xfrm>
              <a:prstGeom prst="rect">
                <a:avLst/>
              </a:prstGeom>
              <a:blipFill>
                <a:blip r:embed="rId3"/>
                <a:stretch>
                  <a:fillRect l="-1054" t="-1510"/>
                </a:stretch>
              </a:blipFill>
              <a:ln w="12700">
                <a:miter lim="400000"/>
              </a:ln>
            </p:spPr>
            <p:txBody>
              <a:bodyPr/>
              <a:lstStyle/>
              <a:p>
                <a:r>
                  <a:rPr lang="en-GB">
                    <a:noFill/>
                  </a:rPr>
                  <a:t> </a:t>
                </a:r>
              </a:p>
            </p:txBody>
          </p:sp>
        </mc:Fallback>
      </mc:AlternateContent>
    </p:spTree>
    <p:extLst>
      <p:ext uri="{BB962C8B-B14F-4D97-AF65-F5344CB8AC3E}">
        <p14:creationId xmlns:p14="http://schemas.microsoft.com/office/powerpoint/2010/main" val="196953792"/>
      </p:ext>
    </p:extLst>
  </p:cSld>
  <p:clrMapOvr>
    <a:masterClrMapping/>
  </p:clrMapOvr>
  <p:transition spd="med"/>
</p:sld>
</file>

<file path=ppt/theme/theme1.xml><?xml version="1.0" encoding="utf-8"?>
<a:theme xmlns:a="http://schemas.openxmlformats.org/drawingml/2006/main" name="SKAO">
  <a:themeElements>
    <a:clrScheme name="SKAO">
      <a:dk1>
        <a:srgbClr val="FFFFFF"/>
      </a:dk1>
      <a:lt1>
        <a:srgbClr val="000000"/>
      </a:lt1>
      <a:dk2>
        <a:srgbClr val="44546A"/>
      </a:dk2>
      <a:lt2>
        <a:srgbClr val="E7E6E6"/>
      </a:lt2>
      <a:accent1>
        <a:srgbClr val="E40769"/>
      </a:accent1>
      <a:accent2>
        <a:srgbClr val="070A68"/>
      </a:accent2>
      <a:accent3>
        <a:srgbClr val="A5A5A5"/>
      </a:accent3>
      <a:accent4>
        <a:srgbClr val="FFC000"/>
      </a:accent4>
      <a:accent5>
        <a:srgbClr val="5B9BD5"/>
      </a:accent5>
      <a:accent6>
        <a:srgbClr val="70AD47"/>
      </a:accent6>
      <a:hlink>
        <a:srgbClr val="FFFFFF"/>
      </a:hlink>
      <a:folHlink>
        <a:srgbClr val="FFFFFF"/>
      </a:folHlink>
    </a:clrScheme>
    <a:fontScheme name="SKOA Verdana">
      <a:majorFont>
        <a:latin typeface="Verdana"/>
        <a:ea typeface="Noto Sans Light"/>
        <a:cs typeface="Noto Sans Light"/>
      </a:majorFont>
      <a:minorFont>
        <a:latin typeface="Verdana"/>
        <a:ea typeface="Verdana"/>
        <a:cs typeface="Verdana"/>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DF0569"/>
            </a:solidFill>
            <a:effectLst/>
            <a:uFillTx/>
            <a:latin typeface="Gill Sans Light"/>
            <a:ea typeface="Gill Sans Light"/>
            <a:cs typeface="Gill Sans Light"/>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normAutofit/>
      </a:bodyPr>
      <a:lstStyle>
        <a:defPPr marL="0" marR="0" indent="0" algn="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FFFFFF"/>
            </a:solidFill>
            <a:effectLst/>
            <a:uFillTx/>
            <a:latin typeface="+mn-lt"/>
            <a:ea typeface="+mn-ea"/>
            <a:cs typeface="+mn-cs"/>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SKAO PwP Proposal.potx" id="{959ECCDB-6394-458C-B6AF-5217F94FA78A}" vid="{B2732973-8A3C-490C-A62C-3A49CC705C40}"/>
    </a:ext>
  </a:extLst>
</a:theme>
</file>

<file path=ppt/theme/theme2.xml><?xml version="1.0" encoding="utf-8"?>
<a:theme xmlns:a="http://schemas.openxmlformats.org/drawingml/2006/main"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Noto Sans Light"/>
        <a:ea typeface="Noto Sans Light"/>
        <a:cs typeface="Noto Sans Light"/>
      </a:majorFont>
      <a:minorFont>
        <a:latin typeface="Verdana"/>
        <a:ea typeface="Verdana"/>
        <a:cs typeface="Verdana"/>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DF0569"/>
            </a:solidFill>
            <a:effectLst/>
            <a:uFillTx/>
            <a:latin typeface="Gill Sans Light"/>
            <a:ea typeface="Gill Sans Light"/>
            <a:cs typeface="Gill Sans Light"/>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normAutofit/>
      </a:bodyPr>
      <a:lstStyle>
        <a:defPPr marL="0" marR="0" indent="0" algn="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FFFFFF"/>
            </a:solidFill>
            <a:effectLst/>
            <a:uFillTx/>
            <a:latin typeface="+mn-lt"/>
            <a:ea typeface="+mn-ea"/>
            <a:cs typeface="+mn-cs"/>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SKAO_ppt_template_20210621_with instructions</Template>
  <TotalTime>6097</TotalTime>
  <Words>2005</Words>
  <Application>Microsoft Office PowerPoint</Application>
  <PresentationFormat>Custom</PresentationFormat>
  <Paragraphs>267</Paragraphs>
  <Slides>24</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24</vt:i4>
      </vt:variant>
    </vt:vector>
  </HeadingPairs>
  <TitlesOfParts>
    <vt:vector size="37" baseType="lpstr">
      <vt:lpstr>AdvTT21bf1298.I</vt:lpstr>
      <vt:lpstr>AdvTT3c2d9f11</vt:lpstr>
      <vt:lpstr>AdvTTd40fda3b.B</vt:lpstr>
      <vt:lpstr>Arial</vt:lpstr>
      <vt:lpstr>Calibri</vt:lpstr>
      <vt:lpstr>Calibri,Bold</vt:lpstr>
      <vt:lpstr>Cambria Math</vt:lpstr>
      <vt:lpstr>docs-Calibri</vt:lpstr>
      <vt:lpstr>Gill Sans Light</vt:lpstr>
      <vt:lpstr>Helvetica Neue</vt:lpstr>
      <vt:lpstr>Times New Roman</vt:lpstr>
      <vt:lpstr>Verdana</vt:lpstr>
      <vt:lpstr>SKAO</vt:lpstr>
      <vt:lpstr>SKA1-Mid Signal Chain</vt:lpstr>
      <vt:lpstr>SKA-Mid Signal Chain Scope</vt:lpstr>
      <vt:lpstr>Mid and Low Signal Chains- System CDR Documents</vt:lpstr>
      <vt:lpstr>PowerPoint Presentation</vt:lpstr>
      <vt:lpstr>PowerPoint Presentation</vt:lpstr>
      <vt:lpstr>Sources of errors and imperfections of the Signal Chain</vt:lpstr>
      <vt:lpstr>Sensitivity and Dynamic Range</vt:lpstr>
      <vt:lpstr>Sensitivity and Dynamic Range</vt:lpstr>
      <vt:lpstr>System Efficiency η_S </vt:lpstr>
      <vt:lpstr>Characterisation of Errors</vt:lpstr>
      <vt:lpstr>Quantisation Efficiency η_Q</vt:lpstr>
      <vt:lpstr>Effective Number of Bits (ENOBs) </vt:lpstr>
      <vt:lpstr>Frequency Response  </vt:lpstr>
      <vt:lpstr>Gain variation in frequency- flatness </vt:lpstr>
      <vt:lpstr>Gain variation in frequency- flatness </vt:lpstr>
      <vt:lpstr>Gain variation Efficiency η_gv</vt:lpstr>
      <vt:lpstr>Complex Gain Stability and Bandpass Stability</vt:lpstr>
      <vt:lpstr>Bandpass Stability</vt:lpstr>
      <vt:lpstr>Bandpass Stability</vt:lpstr>
      <vt:lpstr>Linearity</vt:lpstr>
      <vt:lpstr>Linearity</vt:lpstr>
      <vt:lpstr>Performance Aspects and Activities</vt:lpstr>
      <vt:lpstr>Verification of the Performance of the Signal Chain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User notes 1</dc:title>
  <dc:creator>Stringhetti, Luca</dc:creator>
  <cp:lastModifiedBy>Alachkar, Bassem</cp:lastModifiedBy>
  <cp:revision>63</cp:revision>
  <dcterms:created xsi:type="dcterms:W3CDTF">2021-07-05T10:51:13Z</dcterms:created>
  <dcterms:modified xsi:type="dcterms:W3CDTF">2022-05-09T08:30:25Z</dcterms:modified>
</cp:coreProperties>
</file>