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5"/>
  </p:notesMasterIdLst>
  <p:sldIdLst>
    <p:sldId id="256" r:id="rId2"/>
    <p:sldId id="265" r:id="rId3"/>
    <p:sldId id="267" r:id="rId4"/>
    <p:sldId id="283" r:id="rId5"/>
    <p:sldId id="270" r:id="rId6"/>
    <p:sldId id="286" r:id="rId7"/>
    <p:sldId id="282" r:id="rId8"/>
    <p:sldId id="272" r:id="rId9"/>
    <p:sldId id="281" r:id="rId10"/>
    <p:sldId id="287" r:id="rId11"/>
    <p:sldId id="268" r:id="rId12"/>
    <p:sldId id="284" r:id="rId13"/>
    <p:sldId id="25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1pPr>
    <a:lvl2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2pPr>
    <a:lvl3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3pPr>
    <a:lvl4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4pPr>
    <a:lvl5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5pPr>
    <a:lvl6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6pPr>
    <a:lvl7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7pPr>
    <a:lvl8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8pPr>
    <a:lvl9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A6E2B9-706F-2457-EF93-80E08A6BEFB5}" name="Roy, Jayashree" initials="RJ" userId="S::J.Roy@ad.skatelescope.org::a73f1f2c-e7d3-46ba-86be-0ba338be254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
          <a:latin typeface="Gill Sans Light"/>
          <a:ea typeface="Gill Sans Light"/>
          <a:cs typeface="Gill Sans Light"/>
        </a:font>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
          <a:latin typeface="Gill Sans Light"/>
          <a:ea typeface="Gill Sans Light"/>
          <a:cs typeface="Gill Sans Light"/>
        </a:font>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
          <a:latin typeface="Gill Sans Light"/>
          <a:ea typeface="Gill Sans Light"/>
          <a:cs typeface="Gill Sans Light"/>
        </a:font>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
          <a:latin typeface="Gill Sans Light"/>
          <a:ea typeface="Gill Sans Light"/>
          <a:cs typeface="Gill Sans Light"/>
        </a:font>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477" autoAdjust="0"/>
  </p:normalViewPr>
  <p:slideViewPr>
    <p:cSldViewPr snapToGrid="0" snapToObjects="1">
      <p:cViewPr varScale="1">
        <p:scale>
          <a:sx n="54" d="100"/>
          <a:sy n="54" d="100"/>
        </p:scale>
        <p:origin x="7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Jayashree" userId="a73f1f2c-e7d3-46ba-86be-0ba338be254f" providerId="ADAL" clId="{E42B937C-A81E-44DF-AB48-46F2DA7C05FF}"/>
    <pc:docChg chg="undo custSel delSld modSld sldOrd">
      <pc:chgData name="Roy, Jayashree" userId="a73f1f2c-e7d3-46ba-86be-0ba338be254f" providerId="ADAL" clId="{E42B937C-A81E-44DF-AB48-46F2DA7C05FF}" dt="2022-05-10T11:08:19.998" v="94" actId="113"/>
      <pc:docMkLst>
        <pc:docMk/>
      </pc:docMkLst>
      <pc:sldChg chg="modSp mod">
        <pc:chgData name="Roy, Jayashree" userId="a73f1f2c-e7d3-46ba-86be-0ba338be254f" providerId="ADAL" clId="{E42B937C-A81E-44DF-AB48-46F2DA7C05FF}" dt="2022-05-10T11:08:19.998" v="94" actId="113"/>
        <pc:sldMkLst>
          <pc:docMk/>
          <pc:sldMk cId="0" sldId="256"/>
        </pc:sldMkLst>
        <pc:spChg chg="mod">
          <ac:chgData name="Roy, Jayashree" userId="a73f1f2c-e7d3-46ba-86be-0ba338be254f" providerId="ADAL" clId="{E42B937C-A81E-44DF-AB48-46F2DA7C05FF}" dt="2022-05-10T11:07:52.345" v="89" actId="2711"/>
          <ac:spMkLst>
            <pc:docMk/>
            <pc:sldMk cId="0" sldId="256"/>
            <ac:spMk id="2" creationId="{33ECDA96-E341-4DA6-9BFF-9419369ACD90}"/>
          </ac:spMkLst>
        </pc:spChg>
        <pc:spChg chg="mod">
          <ac:chgData name="Roy, Jayashree" userId="a73f1f2c-e7d3-46ba-86be-0ba338be254f" providerId="ADAL" clId="{E42B937C-A81E-44DF-AB48-46F2DA7C05FF}" dt="2022-05-10T11:08:15.230" v="93" actId="113"/>
          <ac:spMkLst>
            <pc:docMk/>
            <pc:sldMk cId="0" sldId="256"/>
            <ac:spMk id="4" creationId="{5B7B5D1A-63E7-495D-8005-CF8E84E7518C}"/>
          </ac:spMkLst>
        </pc:spChg>
        <pc:spChg chg="mod">
          <ac:chgData name="Roy, Jayashree" userId="a73f1f2c-e7d3-46ba-86be-0ba338be254f" providerId="ADAL" clId="{E42B937C-A81E-44DF-AB48-46F2DA7C05FF}" dt="2022-05-10T11:08:19.998" v="94" actId="113"/>
          <ac:spMkLst>
            <pc:docMk/>
            <pc:sldMk cId="0" sldId="256"/>
            <ac:spMk id="5" creationId="{9E72F0C6-7DE9-4D65-82D1-F0B94F282049}"/>
          </ac:spMkLst>
        </pc:spChg>
      </pc:sldChg>
      <pc:sldChg chg="modSp mod">
        <pc:chgData name="Roy, Jayashree" userId="a73f1f2c-e7d3-46ba-86be-0ba338be254f" providerId="ADAL" clId="{E42B937C-A81E-44DF-AB48-46F2DA7C05FF}" dt="2022-05-10T10:41:37.654" v="45" actId="20577"/>
        <pc:sldMkLst>
          <pc:docMk/>
          <pc:sldMk cId="3951207344" sldId="265"/>
        </pc:sldMkLst>
        <pc:spChg chg="mod">
          <ac:chgData name="Roy, Jayashree" userId="a73f1f2c-e7d3-46ba-86be-0ba338be254f" providerId="ADAL" clId="{E42B937C-A81E-44DF-AB48-46F2DA7C05FF}" dt="2022-05-10T10:41:37.654" v="45" actId="20577"/>
          <ac:spMkLst>
            <pc:docMk/>
            <pc:sldMk cId="3951207344" sldId="265"/>
            <ac:spMk id="3" creationId="{CF288FED-26DB-43E1-B933-41920D04B253}"/>
          </ac:spMkLst>
        </pc:spChg>
      </pc:sldChg>
      <pc:sldChg chg="modSp mod">
        <pc:chgData name="Roy, Jayashree" userId="a73f1f2c-e7d3-46ba-86be-0ba338be254f" providerId="ADAL" clId="{E42B937C-A81E-44DF-AB48-46F2DA7C05FF}" dt="2022-05-10T10:43:26.238" v="46" actId="113"/>
        <pc:sldMkLst>
          <pc:docMk/>
          <pc:sldMk cId="2088847528" sldId="267"/>
        </pc:sldMkLst>
        <pc:spChg chg="mod">
          <ac:chgData name="Roy, Jayashree" userId="a73f1f2c-e7d3-46ba-86be-0ba338be254f" providerId="ADAL" clId="{E42B937C-A81E-44DF-AB48-46F2DA7C05FF}" dt="2022-05-10T10:43:26.238" v="46" actId="113"/>
          <ac:spMkLst>
            <pc:docMk/>
            <pc:sldMk cId="2088847528" sldId="267"/>
            <ac:spMk id="3" creationId="{C9C39F06-CDF9-417D-395A-DF1D941AD6DE}"/>
          </ac:spMkLst>
        </pc:spChg>
      </pc:sldChg>
      <pc:sldChg chg="ord">
        <pc:chgData name="Roy, Jayashree" userId="a73f1f2c-e7d3-46ba-86be-0ba338be254f" providerId="ADAL" clId="{E42B937C-A81E-44DF-AB48-46F2DA7C05FF}" dt="2022-05-10T10:10:37.319" v="5"/>
        <pc:sldMkLst>
          <pc:docMk/>
          <pc:sldMk cId="1794863810" sldId="270"/>
        </pc:sldMkLst>
      </pc:sldChg>
      <pc:sldChg chg="modSp mod ord">
        <pc:chgData name="Roy, Jayashree" userId="a73f1f2c-e7d3-46ba-86be-0ba338be254f" providerId="ADAL" clId="{E42B937C-A81E-44DF-AB48-46F2DA7C05FF}" dt="2022-05-10T11:01:22.441" v="87" actId="20577"/>
        <pc:sldMkLst>
          <pc:docMk/>
          <pc:sldMk cId="4290884051" sldId="282"/>
        </pc:sldMkLst>
        <pc:spChg chg="mod">
          <ac:chgData name="Roy, Jayashree" userId="a73f1f2c-e7d3-46ba-86be-0ba338be254f" providerId="ADAL" clId="{E42B937C-A81E-44DF-AB48-46F2DA7C05FF}" dt="2022-05-10T11:01:22.441" v="87" actId="20577"/>
          <ac:spMkLst>
            <pc:docMk/>
            <pc:sldMk cId="4290884051" sldId="282"/>
            <ac:spMk id="3" creationId="{5FD99611-DD8E-42B8-A74A-CD315F6CB8CD}"/>
          </ac:spMkLst>
        </pc:spChg>
      </pc:sldChg>
      <pc:sldChg chg="addSp modSp mod">
        <pc:chgData name="Roy, Jayashree" userId="a73f1f2c-e7d3-46ba-86be-0ba338be254f" providerId="ADAL" clId="{E42B937C-A81E-44DF-AB48-46F2DA7C05FF}" dt="2022-05-10T10:13:00.573" v="26" actId="14100"/>
        <pc:sldMkLst>
          <pc:docMk/>
          <pc:sldMk cId="373019357" sldId="283"/>
        </pc:sldMkLst>
        <pc:spChg chg="add mod">
          <ac:chgData name="Roy, Jayashree" userId="a73f1f2c-e7d3-46ba-86be-0ba338be254f" providerId="ADAL" clId="{E42B937C-A81E-44DF-AB48-46F2DA7C05FF}" dt="2022-05-10T10:12:52.350" v="25" actId="404"/>
          <ac:spMkLst>
            <pc:docMk/>
            <pc:sldMk cId="373019357" sldId="283"/>
            <ac:spMk id="5" creationId="{3FA5418D-C692-7CF0-E7A1-A89F30D566F2}"/>
          </ac:spMkLst>
        </pc:spChg>
        <pc:picChg chg="mod">
          <ac:chgData name="Roy, Jayashree" userId="a73f1f2c-e7d3-46ba-86be-0ba338be254f" providerId="ADAL" clId="{E42B937C-A81E-44DF-AB48-46F2DA7C05FF}" dt="2022-05-10T10:13:00.573" v="26" actId="14100"/>
          <ac:picMkLst>
            <pc:docMk/>
            <pc:sldMk cId="373019357" sldId="283"/>
            <ac:picMk id="6" creationId="{E4AEF868-DE1E-89DE-06C3-47D07D2240C9}"/>
          </ac:picMkLst>
        </pc:picChg>
      </pc:sldChg>
      <pc:sldChg chg="modSp mod">
        <pc:chgData name="Roy, Jayashree" userId="a73f1f2c-e7d3-46ba-86be-0ba338be254f" providerId="ADAL" clId="{E42B937C-A81E-44DF-AB48-46F2DA7C05FF}" dt="2022-05-10T10:06:22.705" v="1" actId="2710"/>
        <pc:sldMkLst>
          <pc:docMk/>
          <pc:sldMk cId="3813271931" sldId="284"/>
        </pc:sldMkLst>
        <pc:spChg chg="mod">
          <ac:chgData name="Roy, Jayashree" userId="a73f1f2c-e7d3-46ba-86be-0ba338be254f" providerId="ADAL" clId="{E42B937C-A81E-44DF-AB48-46F2DA7C05FF}" dt="2022-05-10T10:06:22.705" v="1" actId="2710"/>
          <ac:spMkLst>
            <pc:docMk/>
            <pc:sldMk cId="3813271931" sldId="284"/>
            <ac:spMk id="8" creationId="{3912D7D5-AF02-EC28-CFD4-2B9583515EF0}"/>
          </ac:spMkLst>
        </pc:spChg>
      </pc:sldChg>
      <pc:sldChg chg="modSp mod">
        <pc:chgData name="Roy, Jayashree" userId="a73f1f2c-e7d3-46ba-86be-0ba338be254f" providerId="ADAL" clId="{E42B937C-A81E-44DF-AB48-46F2DA7C05FF}" dt="2022-05-10T11:06:02.540" v="88" actId="404"/>
        <pc:sldMkLst>
          <pc:docMk/>
          <pc:sldMk cId="949326370" sldId="287"/>
        </pc:sldMkLst>
        <pc:spChg chg="mod">
          <ac:chgData name="Roy, Jayashree" userId="a73f1f2c-e7d3-46ba-86be-0ba338be254f" providerId="ADAL" clId="{E42B937C-A81E-44DF-AB48-46F2DA7C05FF}" dt="2022-05-10T11:06:02.540" v="88" actId="404"/>
          <ac:spMkLst>
            <pc:docMk/>
            <pc:sldMk cId="949326370" sldId="287"/>
            <ac:spMk id="23" creationId="{DBFE679A-CD92-0B6F-A9A8-110F1780CB83}"/>
          </ac:spMkLst>
        </pc:spChg>
      </pc:sldChg>
      <pc:sldChg chg="del">
        <pc:chgData name="Roy, Jayashree" userId="a73f1f2c-e7d3-46ba-86be-0ba338be254f" providerId="ADAL" clId="{E42B937C-A81E-44DF-AB48-46F2DA7C05FF}" dt="2022-05-10T10:06:02.237" v="0" actId="47"/>
        <pc:sldMkLst>
          <pc:docMk/>
          <pc:sldMk cId="5786281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30027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8398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6782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38064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 Front Photo Night">
    <p:spTree>
      <p:nvGrpSpPr>
        <p:cNvPr id="1" name=""/>
        <p:cNvGrpSpPr/>
        <p:nvPr/>
      </p:nvGrpSpPr>
      <p:grpSpPr>
        <a:xfrm>
          <a:off x="0" y="0"/>
          <a:ext cx="0" cy="0"/>
          <a:chOff x="0" y="0"/>
          <a:chExt cx="0" cy="0"/>
        </a:xfrm>
      </p:grpSpPr>
      <p:pic>
        <p:nvPicPr>
          <p:cNvPr id="31" name="Ska_landscape_night_v1.jpg" descr="Ska_landscape_night_v1.jpg"/>
          <p:cNvPicPr>
            <a:picLocks noChangeAspect="1"/>
          </p:cNvPicPr>
          <p:nvPr/>
        </p:nvPicPr>
        <p:blipFill>
          <a:blip r:embed="rId2"/>
          <a:srcRect l="10060" r="16890" b="114"/>
          <a:stretch>
            <a:fillRect/>
          </a:stretch>
        </p:blipFill>
        <p:spPr>
          <a:xfrm>
            <a:off x="-2" y="2616305"/>
            <a:ext cx="24384003" cy="11114133"/>
          </a:xfrm>
          <a:prstGeom prst="rect">
            <a:avLst/>
          </a:prstGeom>
          <a:ln w="12700">
            <a:miter lim="400000"/>
          </a:ln>
        </p:spPr>
      </p:pic>
      <p:sp>
        <p:nvSpPr>
          <p:cNvPr id="32" name="Rectangle"/>
          <p:cNvSpPr/>
          <p:nvPr/>
        </p:nvSpPr>
        <p:spPr>
          <a:xfrm>
            <a:off x="2" y="0"/>
            <a:ext cx="24384001" cy="5791302"/>
          </a:xfrm>
          <a:prstGeom prst="rect">
            <a:avLst/>
          </a:prstGeom>
          <a:gradFill flip="none" rotWithShape="1">
            <a:gsLst>
              <a:gs pos="50000">
                <a:srgbClr val="000000"/>
              </a:gs>
              <a:gs pos="0">
                <a:srgbClr val="000000">
                  <a:alpha val="0"/>
                </a:srgbClr>
              </a:gs>
              <a:gs pos="100000">
                <a:srgbClr val="000000"/>
              </a:gs>
            </a:gsLst>
            <a:lin ang="16200000" scaled="0"/>
            <a:tileRect/>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lang="en-GB" sz="5000" dirty="0"/>
          </a:p>
        </p:txBody>
      </p:sp>
      <p:pic>
        <p:nvPicPr>
          <p:cNvPr id="34" name="skao_logo_white.pdf" descr="skao_logo_white.pdf"/>
          <p:cNvPicPr>
            <a:picLocks noChangeAspect="1"/>
          </p:cNvPicPr>
          <p:nvPr/>
        </p:nvPicPr>
        <p:blipFill>
          <a:blip r:embed="rId3"/>
          <a:stretch>
            <a:fillRect/>
          </a:stretch>
        </p:blipFill>
        <p:spPr>
          <a:xfrm>
            <a:off x="1219093" y="800447"/>
            <a:ext cx="5679867" cy="1574106"/>
          </a:xfrm>
          <a:prstGeom prst="rect">
            <a:avLst/>
          </a:prstGeom>
          <a:ln w="12700">
            <a:miter lim="400000"/>
          </a:ln>
        </p:spPr>
      </p:pic>
      <p:sp>
        <p:nvSpPr>
          <p:cNvPr id="9" name="Presentation Title">
            <a:extLst>
              <a:ext uri="{FF2B5EF4-FFF2-40B4-BE49-F238E27FC236}">
                <a16:creationId xmlns:a16="http://schemas.microsoft.com/office/drawing/2014/main" id="{385D8F28-5165-42AD-93C3-6436CCDAAFCE}"/>
              </a:ext>
            </a:extLst>
          </p:cNvPr>
          <p:cNvSpPr txBox="1">
            <a:spLocks noGrp="1"/>
          </p:cNvSpPr>
          <p:nvPr>
            <p:ph type="title" hasCustomPrompt="1"/>
          </p:nvPr>
        </p:nvSpPr>
        <p:spPr>
          <a:xfrm>
            <a:off x="8912278" y="2976159"/>
            <a:ext cx="14145135" cy="1810799"/>
          </a:xfrm>
          <a:prstGeom prst="rect">
            <a:avLst/>
          </a:prstGeom>
        </p:spPr>
        <p:txBody>
          <a:bodyPr anchor="b"/>
          <a:lstStyle>
            <a:lvl1pPr algn="r">
              <a:defRPr>
                <a:solidFill>
                  <a:schemeClr val="bg1"/>
                </a:solidFill>
              </a:defRPr>
            </a:lvl1pPr>
          </a:lstStyle>
          <a:p>
            <a:r>
              <a:rPr lang="en-GB" dirty="0"/>
              <a:t>Presentation Title</a:t>
            </a:r>
          </a:p>
        </p:txBody>
      </p:sp>
      <p:sp>
        <p:nvSpPr>
          <p:cNvPr id="10" name="Body Level One…">
            <a:extLst>
              <a:ext uri="{FF2B5EF4-FFF2-40B4-BE49-F238E27FC236}">
                <a16:creationId xmlns:a16="http://schemas.microsoft.com/office/drawing/2014/main" id="{ED3C012B-9876-40AE-9C46-641B6A088E0C}"/>
              </a:ext>
            </a:extLst>
          </p:cNvPr>
          <p:cNvSpPr txBox="1">
            <a:spLocks noGrp="1"/>
          </p:cNvSpPr>
          <p:nvPr>
            <p:ph type="body" sz="quarter" idx="1" hasCustomPrompt="1"/>
          </p:nvPr>
        </p:nvSpPr>
        <p:spPr>
          <a:xfrm>
            <a:off x="8919187" y="4865837"/>
            <a:ext cx="14131316" cy="1524001"/>
          </a:xfrm>
          <a:prstGeom prst="rect">
            <a:avLst/>
          </a:prstGeom>
        </p:spPr>
        <p:txBody>
          <a:bodyPr anchor="t">
            <a:normAutofit/>
          </a:bodyPr>
          <a:lstStyle>
            <a:lvl1pPr marL="0" indent="0" algn="r">
              <a:spcBef>
                <a:spcPts val="0"/>
              </a:spcBef>
              <a:buSzTx/>
              <a:buNone/>
              <a:defRPr sz="5000">
                <a:solidFill>
                  <a:schemeClr val="bg1"/>
                </a:solidFill>
              </a:defRPr>
            </a:lvl1pPr>
            <a:lvl2pPr marL="0" indent="0" algn="r">
              <a:spcBef>
                <a:spcPts val="0"/>
              </a:spcBef>
              <a:buSzTx/>
              <a:buNone/>
              <a:defRPr sz="5000">
                <a:solidFill>
                  <a:schemeClr val="bg1"/>
                </a:solidFill>
              </a:defRPr>
            </a:lvl2pPr>
            <a:lvl3pPr marL="0" indent="0" algn="r">
              <a:spcBef>
                <a:spcPts val="0"/>
              </a:spcBef>
              <a:buSzTx/>
              <a:buNone/>
              <a:defRPr sz="5000">
                <a:solidFill>
                  <a:schemeClr val="bg1"/>
                </a:solidFill>
              </a:defRPr>
            </a:lvl3pPr>
            <a:lvl4pPr marL="0" indent="0" algn="r">
              <a:spcBef>
                <a:spcPts val="0"/>
              </a:spcBef>
              <a:buSzTx/>
              <a:buNone/>
              <a:defRPr sz="5000">
                <a:solidFill>
                  <a:schemeClr val="bg1"/>
                </a:solidFill>
              </a:defRPr>
            </a:lvl4pPr>
            <a:lvl5pPr marL="0" indent="0" algn="r">
              <a:spcBef>
                <a:spcPts val="0"/>
              </a:spcBef>
              <a:buSzTx/>
              <a:buNone/>
              <a:defRPr sz="5000">
                <a:solidFill>
                  <a:schemeClr val="bg1"/>
                </a:solidFill>
              </a:defRPr>
            </a:lvl5pPr>
          </a:lstStyle>
          <a:p>
            <a:r>
              <a:rPr lang="en-GB" dirty="0"/>
              <a:t>Subtitle</a:t>
            </a:r>
          </a:p>
          <a:p>
            <a:pPr lvl="1"/>
            <a:endParaRPr lang="en-GB" dirty="0"/>
          </a:p>
          <a:p>
            <a:pPr lvl="2"/>
            <a:endParaRPr lang="en-GB" dirty="0"/>
          </a:p>
          <a:p>
            <a:pPr lvl="3"/>
            <a:endParaRPr lang="en-GB" dirty="0"/>
          </a:p>
          <a:p>
            <a:pPr lvl="4"/>
            <a:endParaRPr lang="en-GB" dirty="0"/>
          </a:p>
        </p:txBody>
      </p:sp>
      <p:sp>
        <p:nvSpPr>
          <p:cNvPr id="11" name="Author / Job title">
            <a:extLst>
              <a:ext uri="{FF2B5EF4-FFF2-40B4-BE49-F238E27FC236}">
                <a16:creationId xmlns:a16="http://schemas.microsoft.com/office/drawing/2014/main" id="{944104FD-F18A-434D-A728-93466711FA27}"/>
              </a:ext>
            </a:extLst>
          </p:cNvPr>
          <p:cNvSpPr txBox="1">
            <a:spLocks noGrp="1"/>
          </p:cNvSpPr>
          <p:nvPr>
            <p:ph type="body" sz="quarter" idx="24" hasCustomPrompt="1"/>
          </p:nvPr>
        </p:nvSpPr>
        <p:spPr>
          <a:xfrm>
            <a:off x="8905369" y="6561520"/>
            <a:ext cx="14145135" cy="723071"/>
          </a:xfrm>
          <a:prstGeom prst="rect">
            <a:avLst/>
          </a:prstGeom>
        </p:spPr>
        <p:txBody>
          <a:bodyPr anchor="t">
            <a:normAutofit/>
          </a:bodyPr>
          <a:lstStyle>
            <a:lvl1pPr marL="0" indent="0" algn="r">
              <a:spcBef>
                <a:spcPts val="0"/>
              </a:spcBef>
              <a:buSzTx/>
              <a:buNone/>
              <a:defRPr sz="4000" b="0">
                <a:solidFill>
                  <a:schemeClr val="bg1"/>
                </a:solidFill>
              </a:defRPr>
            </a:lvl1pPr>
          </a:lstStyle>
          <a:p>
            <a:r>
              <a:rPr lang="en-GB" dirty="0"/>
              <a:t>Author - Job title</a:t>
            </a:r>
          </a:p>
        </p:txBody>
      </p:sp>
      <p:sp>
        <p:nvSpPr>
          <p:cNvPr id="12" name="Date / Event">
            <a:extLst>
              <a:ext uri="{FF2B5EF4-FFF2-40B4-BE49-F238E27FC236}">
                <a16:creationId xmlns:a16="http://schemas.microsoft.com/office/drawing/2014/main" id="{98E9F087-9FF7-4B2A-856C-75DCDD23B892}"/>
              </a:ext>
            </a:extLst>
          </p:cNvPr>
          <p:cNvSpPr txBox="1">
            <a:spLocks noGrp="1"/>
          </p:cNvSpPr>
          <p:nvPr>
            <p:ph type="body" sz="quarter" idx="25" hasCustomPrompt="1"/>
          </p:nvPr>
        </p:nvSpPr>
        <p:spPr>
          <a:xfrm>
            <a:off x="8905369" y="7456269"/>
            <a:ext cx="14145135" cy="723071"/>
          </a:xfrm>
          <a:prstGeom prst="rect">
            <a:avLst/>
          </a:prstGeom>
        </p:spPr>
        <p:txBody>
          <a:bodyPr anchor="t">
            <a:normAutofit/>
          </a:bodyPr>
          <a:lstStyle>
            <a:lvl1pPr marL="0" indent="0" algn="r">
              <a:spcBef>
                <a:spcPts val="0"/>
              </a:spcBef>
              <a:buSzTx/>
              <a:buNone/>
              <a:defRPr sz="3500">
                <a:solidFill>
                  <a:schemeClr val="bg1"/>
                </a:solidFill>
              </a:defRPr>
            </a:lvl1pPr>
          </a:lstStyle>
          <a:p>
            <a:r>
              <a:rPr lang="en-GB" dirty="0"/>
              <a:t>Date - Event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Cover - Front Gradient">
    <p:spTree>
      <p:nvGrpSpPr>
        <p:cNvPr id="1" name=""/>
        <p:cNvGrpSpPr/>
        <p:nvPr/>
      </p:nvGrpSpPr>
      <p:grpSpPr>
        <a:xfrm>
          <a:off x="0" y="0"/>
          <a:ext cx="0" cy="0"/>
          <a:chOff x="0" y="0"/>
          <a:chExt cx="0" cy="0"/>
        </a:xfrm>
      </p:grpSpPr>
      <p:sp>
        <p:nvSpPr>
          <p:cNvPr id="45" name="Rectangle"/>
          <p:cNvSpPr/>
          <p:nvPr/>
        </p:nvSpPr>
        <p:spPr>
          <a:xfrm>
            <a:off x="-26888" y="3020604"/>
            <a:ext cx="24437776" cy="10797638"/>
          </a:xfrm>
          <a:prstGeom prst="rect">
            <a:avLst/>
          </a:prstGeom>
          <a:gradFill>
            <a:gsLst>
              <a:gs pos="50129">
                <a:srgbClr val="070168"/>
              </a:gs>
              <a:gs pos="74169">
                <a:srgbClr val="730368"/>
              </a:gs>
              <a:gs pos="95819">
                <a:srgbClr val="DF05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lang="en-GB" sz="5000" dirty="0"/>
          </a:p>
        </p:txBody>
      </p:sp>
      <p:pic>
        <p:nvPicPr>
          <p:cNvPr id="46" name="Image" descr="Image"/>
          <p:cNvPicPr>
            <a:picLocks noChangeAspect="1"/>
          </p:cNvPicPr>
          <p:nvPr/>
        </p:nvPicPr>
        <p:blipFill>
          <a:blip r:embed="rId2"/>
          <a:stretch>
            <a:fillRect/>
          </a:stretch>
        </p:blipFill>
        <p:spPr>
          <a:xfrm>
            <a:off x="10937478" y="1460500"/>
            <a:ext cx="13716001" cy="13716000"/>
          </a:xfrm>
          <a:prstGeom prst="rect">
            <a:avLst/>
          </a:prstGeom>
          <a:ln w="12700">
            <a:miter lim="400000"/>
          </a:ln>
        </p:spPr>
      </p:pic>
      <p:sp>
        <p:nvSpPr>
          <p:cNvPr id="47" name="Rectangle"/>
          <p:cNvSpPr/>
          <p:nvPr/>
        </p:nvSpPr>
        <p:spPr>
          <a:xfrm>
            <a:off x="0" y="0"/>
            <a:ext cx="24384000" cy="3175000"/>
          </a:xfrm>
          <a:prstGeom prst="rect">
            <a:avLst/>
          </a:prstGeom>
          <a:solidFill>
            <a:srgbClr val="FFFFFF"/>
          </a:soli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lang="en-GB" sz="5000" dirty="0"/>
          </a:p>
        </p:txBody>
      </p:sp>
      <p:pic>
        <p:nvPicPr>
          <p:cNvPr id="48" name="Image" descr="Image"/>
          <p:cNvPicPr>
            <a:picLocks noChangeAspect="1"/>
          </p:cNvPicPr>
          <p:nvPr/>
        </p:nvPicPr>
        <p:blipFill>
          <a:blip r:embed="rId3"/>
          <a:stretch>
            <a:fillRect/>
          </a:stretch>
        </p:blipFill>
        <p:spPr>
          <a:xfrm>
            <a:off x="1063073" y="682101"/>
            <a:ext cx="5991907" cy="1810798"/>
          </a:xfrm>
          <a:prstGeom prst="rect">
            <a:avLst/>
          </a:prstGeom>
          <a:ln w="12700">
            <a:miter lim="400000"/>
          </a:ln>
        </p:spPr>
      </p:pic>
      <p:pic>
        <p:nvPicPr>
          <p:cNvPr id="50" name="Image" descr="Image"/>
          <p:cNvPicPr>
            <a:picLocks noChangeAspect="1"/>
          </p:cNvPicPr>
          <p:nvPr/>
        </p:nvPicPr>
        <p:blipFill>
          <a:blip r:embed="rId4"/>
          <a:stretch>
            <a:fillRect/>
          </a:stretch>
        </p:blipFill>
        <p:spPr>
          <a:xfrm>
            <a:off x="12215208" y="3729970"/>
            <a:ext cx="11160539" cy="9378906"/>
          </a:xfrm>
          <a:prstGeom prst="rect">
            <a:avLst/>
          </a:prstGeom>
          <a:ln w="12700">
            <a:miter lim="400000"/>
          </a:ln>
        </p:spPr>
      </p:pic>
      <p:sp>
        <p:nvSpPr>
          <p:cNvPr id="11" name="Presentation Title">
            <a:extLst>
              <a:ext uri="{FF2B5EF4-FFF2-40B4-BE49-F238E27FC236}">
                <a16:creationId xmlns:a16="http://schemas.microsoft.com/office/drawing/2014/main" id="{51DB710A-A907-4D96-B96E-BFA10B83073B}"/>
              </a:ext>
            </a:extLst>
          </p:cNvPr>
          <p:cNvSpPr txBox="1">
            <a:spLocks noGrp="1"/>
          </p:cNvSpPr>
          <p:nvPr>
            <p:ph type="title" hasCustomPrompt="1"/>
          </p:nvPr>
        </p:nvSpPr>
        <p:spPr>
          <a:xfrm>
            <a:off x="1261177" y="6368541"/>
            <a:ext cx="14145135" cy="1810799"/>
          </a:xfrm>
          <a:prstGeom prst="rect">
            <a:avLst/>
          </a:prstGeom>
        </p:spPr>
        <p:txBody>
          <a:bodyPr anchor="b"/>
          <a:lstStyle>
            <a:lvl1pPr algn="l">
              <a:defRPr>
                <a:solidFill>
                  <a:schemeClr val="bg1"/>
                </a:solidFill>
              </a:defRPr>
            </a:lvl1pPr>
          </a:lstStyle>
          <a:p>
            <a:r>
              <a:rPr lang="en-GB" dirty="0"/>
              <a:t>Presentation Title</a:t>
            </a:r>
          </a:p>
        </p:txBody>
      </p:sp>
      <p:sp>
        <p:nvSpPr>
          <p:cNvPr id="12" name="Body Level One…">
            <a:extLst>
              <a:ext uri="{FF2B5EF4-FFF2-40B4-BE49-F238E27FC236}">
                <a16:creationId xmlns:a16="http://schemas.microsoft.com/office/drawing/2014/main" id="{16EDCCB3-AB07-484B-BE03-2C3A7AA153F0}"/>
              </a:ext>
            </a:extLst>
          </p:cNvPr>
          <p:cNvSpPr txBox="1">
            <a:spLocks noGrp="1"/>
          </p:cNvSpPr>
          <p:nvPr>
            <p:ph type="body" sz="quarter" idx="1" hasCustomPrompt="1"/>
          </p:nvPr>
        </p:nvSpPr>
        <p:spPr>
          <a:xfrm>
            <a:off x="1268086" y="8258219"/>
            <a:ext cx="14131316" cy="1524001"/>
          </a:xfrm>
          <a:prstGeom prst="rect">
            <a:avLst/>
          </a:prstGeom>
        </p:spPr>
        <p:txBody>
          <a:bodyPr anchor="t">
            <a:normAutofit/>
          </a:bodyPr>
          <a:lstStyle>
            <a:lvl1pPr marL="0" indent="0" algn="l">
              <a:spcBef>
                <a:spcPts val="0"/>
              </a:spcBef>
              <a:buSzTx/>
              <a:buNone/>
              <a:defRPr sz="5000">
                <a:solidFill>
                  <a:schemeClr val="bg1"/>
                </a:solidFill>
              </a:defRPr>
            </a:lvl1pPr>
            <a:lvl2pPr marL="0" indent="0" algn="l">
              <a:spcBef>
                <a:spcPts val="0"/>
              </a:spcBef>
              <a:buSzTx/>
              <a:buNone/>
              <a:defRPr sz="5000">
                <a:solidFill>
                  <a:schemeClr val="bg1"/>
                </a:solidFill>
              </a:defRPr>
            </a:lvl2pPr>
            <a:lvl3pPr marL="0" indent="0" algn="l">
              <a:spcBef>
                <a:spcPts val="0"/>
              </a:spcBef>
              <a:buSzTx/>
              <a:buNone/>
              <a:defRPr sz="5000">
                <a:solidFill>
                  <a:schemeClr val="bg1"/>
                </a:solidFill>
              </a:defRPr>
            </a:lvl3pPr>
            <a:lvl4pPr marL="0" indent="0" algn="l">
              <a:spcBef>
                <a:spcPts val="0"/>
              </a:spcBef>
              <a:buSzTx/>
              <a:buNone/>
              <a:defRPr sz="5000">
                <a:solidFill>
                  <a:schemeClr val="bg1"/>
                </a:solidFill>
              </a:defRPr>
            </a:lvl4pPr>
            <a:lvl5pPr marL="0" indent="0" algn="l">
              <a:spcBef>
                <a:spcPts val="0"/>
              </a:spcBef>
              <a:buSzTx/>
              <a:buNone/>
              <a:defRPr sz="5000">
                <a:solidFill>
                  <a:schemeClr val="bg1"/>
                </a:solidFill>
              </a:defRPr>
            </a:lvl5pPr>
          </a:lstStyle>
          <a:p>
            <a:r>
              <a:rPr lang="en-GB" dirty="0"/>
              <a:t>Subtitle</a:t>
            </a:r>
          </a:p>
          <a:p>
            <a:pPr lvl="1"/>
            <a:endParaRPr lang="en-GB" dirty="0"/>
          </a:p>
          <a:p>
            <a:pPr lvl="2"/>
            <a:endParaRPr lang="en-GB" dirty="0"/>
          </a:p>
          <a:p>
            <a:pPr lvl="3"/>
            <a:endParaRPr lang="en-GB" dirty="0"/>
          </a:p>
          <a:p>
            <a:pPr lvl="4"/>
            <a:endParaRPr lang="en-GB" dirty="0"/>
          </a:p>
        </p:txBody>
      </p:sp>
      <p:sp>
        <p:nvSpPr>
          <p:cNvPr id="13" name="Author / Job title">
            <a:extLst>
              <a:ext uri="{FF2B5EF4-FFF2-40B4-BE49-F238E27FC236}">
                <a16:creationId xmlns:a16="http://schemas.microsoft.com/office/drawing/2014/main" id="{1417A4A1-6C95-4FC8-847A-A35070A04142}"/>
              </a:ext>
            </a:extLst>
          </p:cNvPr>
          <p:cNvSpPr txBox="1">
            <a:spLocks noGrp="1"/>
          </p:cNvSpPr>
          <p:nvPr>
            <p:ph type="body" sz="quarter" idx="25" hasCustomPrompt="1"/>
          </p:nvPr>
        </p:nvSpPr>
        <p:spPr>
          <a:xfrm>
            <a:off x="1254267" y="9953902"/>
            <a:ext cx="14145135" cy="723071"/>
          </a:xfrm>
          <a:prstGeom prst="rect">
            <a:avLst/>
          </a:prstGeom>
        </p:spPr>
        <p:txBody>
          <a:bodyPr anchor="t">
            <a:normAutofit/>
          </a:bodyPr>
          <a:lstStyle>
            <a:lvl1pPr marL="0" indent="0" algn="l">
              <a:spcBef>
                <a:spcPts val="0"/>
              </a:spcBef>
              <a:buSzTx/>
              <a:buNone/>
              <a:defRPr sz="4000" b="0">
                <a:solidFill>
                  <a:schemeClr val="bg1"/>
                </a:solidFill>
              </a:defRPr>
            </a:lvl1pPr>
          </a:lstStyle>
          <a:p>
            <a:r>
              <a:rPr lang="en-GB" dirty="0"/>
              <a:t>Author - Job title</a:t>
            </a:r>
          </a:p>
        </p:txBody>
      </p:sp>
      <p:sp>
        <p:nvSpPr>
          <p:cNvPr id="14" name="Date / Event">
            <a:extLst>
              <a:ext uri="{FF2B5EF4-FFF2-40B4-BE49-F238E27FC236}">
                <a16:creationId xmlns:a16="http://schemas.microsoft.com/office/drawing/2014/main" id="{69DC5E55-8D44-4DEA-9B7E-50CBB52DBEFD}"/>
              </a:ext>
            </a:extLst>
          </p:cNvPr>
          <p:cNvSpPr txBox="1">
            <a:spLocks noGrp="1"/>
          </p:cNvSpPr>
          <p:nvPr>
            <p:ph type="body" sz="quarter" idx="26" hasCustomPrompt="1"/>
          </p:nvPr>
        </p:nvSpPr>
        <p:spPr>
          <a:xfrm>
            <a:off x="1254267" y="10848655"/>
            <a:ext cx="14145135" cy="723071"/>
          </a:xfrm>
          <a:prstGeom prst="rect">
            <a:avLst/>
          </a:prstGeom>
        </p:spPr>
        <p:txBody>
          <a:bodyPr anchor="t">
            <a:normAutofit/>
          </a:bodyPr>
          <a:lstStyle>
            <a:lvl1pPr marL="0" indent="0" algn="l">
              <a:spcBef>
                <a:spcPts val="0"/>
              </a:spcBef>
              <a:buSzTx/>
              <a:buNone/>
              <a:defRPr sz="3500">
                <a:solidFill>
                  <a:schemeClr val="bg1"/>
                </a:solidFill>
              </a:defRPr>
            </a:lvl1pPr>
          </a:lstStyle>
          <a:p>
            <a:r>
              <a:rPr lang="en-GB" dirty="0"/>
              <a:t>Date - Event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mp; Bullets - White - numbered">
    <p:spTree>
      <p:nvGrpSpPr>
        <p:cNvPr id="1" name=""/>
        <p:cNvGrpSpPr/>
        <p:nvPr/>
      </p:nvGrpSpPr>
      <p:grpSpPr>
        <a:xfrm>
          <a:off x="0" y="0"/>
          <a:ext cx="0" cy="0"/>
          <a:chOff x="0" y="0"/>
          <a:chExt cx="0" cy="0"/>
        </a:xfrm>
      </p:grpSpPr>
      <p:sp>
        <p:nvSpPr>
          <p:cNvPr id="100" name="Title Text"/>
          <p:cNvSpPr txBox="1">
            <a:spLocks noGrp="1"/>
          </p:cNvSpPr>
          <p:nvPr>
            <p:ph type="title" hasCustomPrompt="1"/>
          </p:nvPr>
        </p:nvSpPr>
        <p:spPr>
          <a:xfrm>
            <a:off x="762000" y="351457"/>
            <a:ext cx="22860552" cy="1897955"/>
          </a:xfrm>
          <a:prstGeom prst="rect">
            <a:avLst/>
          </a:prstGeom>
        </p:spPr>
        <p:txBody>
          <a:bodyPr>
            <a:noAutofit/>
          </a:bodyPr>
          <a:lstStyle>
            <a:lvl1pPr>
              <a:defRPr/>
            </a:lvl1pPr>
          </a:lstStyle>
          <a:p>
            <a:r>
              <a:rPr lang="en-GB" dirty="0"/>
              <a:t>Title Text</a:t>
            </a:r>
          </a:p>
        </p:txBody>
      </p:sp>
      <p:sp>
        <p:nvSpPr>
          <p:cNvPr id="101" name="Body Level One…"/>
          <p:cNvSpPr txBox="1">
            <a:spLocks noGrp="1"/>
          </p:cNvSpPr>
          <p:nvPr>
            <p:ph type="body" idx="1" hasCustomPrompt="1"/>
          </p:nvPr>
        </p:nvSpPr>
        <p:spPr>
          <a:xfrm>
            <a:off x="768075" y="2354788"/>
            <a:ext cx="22860552" cy="10122960"/>
          </a:xfrm>
          <a:prstGeom prst="rect">
            <a:avLst/>
          </a:prstGeom>
        </p:spPr>
        <p:txBody>
          <a:bodyPr anchor="t"/>
          <a:lstStyle>
            <a:lvl1pPr>
              <a:buClr>
                <a:schemeClr val="accent1"/>
              </a:buClr>
              <a:defRPr/>
            </a:lvl1pPr>
            <a:lvl2pPr marL="1523925" indent="-507974">
              <a:spcBef>
                <a:spcPts val="3600"/>
              </a:spcBef>
              <a:buClr>
                <a:schemeClr val="accent1"/>
              </a:buClr>
              <a:defRPr sz="5800"/>
            </a:lvl2pPr>
            <a:lvl3pPr marL="2031899" indent="-507974">
              <a:spcBef>
                <a:spcPts val="3200"/>
              </a:spcBef>
              <a:buClr>
                <a:schemeClr val="accent1"/>
              </a:buClr>
              <a:defRPr sz="5200"/>
            </a:lvl3pPr>
            <a:lvl4pPr marL="2539874" indent="-507974">
              <a:spcBef>
                <a:spcPts val="2800"/>
              </a:spcBef>
              <a:buClr>
                <a:schemeClr val="accent1"/>
              </a:buClr>
              <a:defRPr sz="4400"/>
            </a:lvl4pPr>
            <a:lvl5pPr marL="3047848" indent="-507974">
              <a:spcBef>
                <a:spcPts val="2400"/>
              </a:spcBef>
              <a:buClr>
                <a:schemeClr val="accent1"/>
              </a:buClr>
              <a:defRPr sz="3200"/>
            </a:lvl5p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
        <p:nvSpPr>
          <p:cNvPr id="3" name="Slide Number Placeholder 2">
            <a:extLst>
              <a:ext uri="{FF2B5EF4-FFF2-40B4-BE49-F238E27FC236}">
                <a16:creationId xmlns:a16="http://schemas.microsoft.com/office/drawing/2014/main" id="{F1F814F9-7E87-418E-B7C6-BDACBA2F427F}"/>
              </a:ext>
            </a:extLst>
          </p:cNvPr>
          <p:cNvSpPr>
            <a:spLocks noGrp="1"/>
          </p:cNvSpPr>
          <p:nvPr>
            <p:ph type="sldNum" sz="quarter" idx="10"/>
          </p:nvPr>
        </p:nvSpPr>
        <p:spPr/>
        <p:txBody>
          <a:bodyPr/>
          <a:lstStyle/>
          <a:p>
            <a:fld id="{86CB4B4D-7CA3-9044-876B-883B54F8677D}" type="slidenum">
              <a:rPr lang="en-GB" smtClean="0"/>
              <a:pPr/>
              <a:t>‹#›</a:t>
            </a:fld>
            <a:endParaRPr lang="en-GB"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B2B62-E560-44BD-4D54-3A787B2344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80F2A8-598D-6CC9-962E-A589678CDA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8C1B26-5B3A-BEE9-1C7C-49922FF21016}"/>
              </a:ext>
            </a:extLst>
          </p:cNvPr>
          <p:cNvSpPr>
            <a:spLocks noGrp="1"/>
          </p:cNvSpPr>
          <p:nvPr>
            <p:ph type="dt" sz="half" idx="10"/>
          </p:nvPr>
        </p:nvSpPr>
        <p:spPr/>
        <p:txBody>
          <a:bodyPr/>
          <a:lstStyle/>
          <a:p>
            <a:fld id="{646A396C-75C1-4DFE-9AA7-FF5060DC5BA9}" type="datetimeFigureOut">
              <a:rPr lang="en-GB" smtClean="0"/>
              <a:t>10/05/2022</a:t>
            </a:fld>
            <a:endParaRPr lang="en-GB"/>
          </a:p>
        </p:txBody>
      </p:sp>
      <p:sp>
        <p:nvSpPr>
          <p:cNvPr id="5" name="Footer Placeholder 4">
            <a:extLst>
              <a:ext uri="{FF2B5EF4-FFF2-40B4-BE49-F238E27FC236}">
                <a16:creationId xmlns:a16="http://schemas.microsoft.com/office/drawing/2014/main" id="{996EE04E-945B-5FB8-787E-0F217E6AA6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0F9E57-5C5E-8E64-927E-5C193DC660BB}"/>
              </a:ext>
            </a:extLst>
          </p:cNvPr>
          <p:cNvSpPr>
            <a:spLocks noGrp="1"/>
          </p:cNvSpPr>
          <p:nvPr>
            <p:ph type="sldNum" sz="quarter" idx="12"/>
          </p:nvPr>
        </p:nvSpPr>
        <p:spPr/>
        <p:txBody>
          <a:bodyPr/>
          <a:lstStyle/>
          <a:p>
            <a:fld id="{2806AA86-E122-4DE2-8581-1E6596243686}" type="slidenum">
              <a:rPr lang="en-GB" smtClean="0"/>
              <a:t>‹#›</a:t>
            </a:fld>
            <a:endParaRPr lang="en-GB"/>
          </a:p>
        </p:txBody>
      </p:sp>
    </p:spTree>
    <p:extLst>
      <p:ext uri="{BB962C8B-B14F-4D97-AF65-F5344CB8AC3E}">
        <p14:creationId xmlns:p14="http://schemas.microsoft.com/office/powerpoint/2010/main" val="3724824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02" y="351457"/>
            <a:ext cx="22962945" cy="1897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0" rIns="50800" bIns="50800" anchor="t" anchorCtr="0">
            <a:noAutofit/>
          </a:bodyPr>
          <a:lstStyle/>
          <a:p>
            <a:r>
              <a:rPr lang="en-GB" dirty="0"/>
              <a:t>Title Text</a:t>
            </a:r>
          </a:p>
        </p:txBody>
      </p:sp>
      <p:sp>
        <p:nvSpPr>
          <p:cNvPr id="3" name="Rectangle"/>
          <p:cNvSpPr/>
          <p:nvPr/>
        </p:nvSpPr>
        <p:spPr>
          <a:xfrm>
            <a:off x="-1" y="13087348"/>
            <a:ext cx="24384001" cy="633184"/>
          </a:xfrm>
          <a:prstGeom prst="rect">
            <a:avLst/>
          </a:prstGeom>
          <a:gradFill>
            <a:gsLst>
              <a:gs pos="50129">
                <a:srgbClr val="070168"/>
              </a:gs>
              <a:gs pos="76369">
                <a:srgbClr val="730368"/>
              </a:gs>
              <a:gs pos="100000">
                <a:srgbClr val="DF05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lang="en-GB" sz="5000" dirty="0"/>
          </a:p>
        </p:txBody>
      </p:sp>
      <p:sp>
        <p:nvSpPr>
          <p:cNvPr id="4" name="Slide Number"/>
          <p:cNvSpPr txBox="1">
            <a:spLocks noGrp="1"/>
          </p:cNvSpPr>
          <p:nvPr>
            <p:ph type="sldNum" sz="quarter" idx="2"/>
          </p:nvPr>
        </p:nvSpPr>
        <p:spPr>
          <a:xfrm>
            <a:off x="23241000" y="13204035"/>
            <a:ext cx="889000" cy="410369"/>
          </a:xfrm>
          <a:prstGeom prst="rect">
            <a:avLst/>
          </a:prstGeom>
          <a:ln w="12700">
            <a:miter lim="400000"/>
          </a:ln>
        </p:spPr>
        <p:txBody>
          <a:bodyPr lIns="50800" tIns="50800" rIns="50800" bIns="50800" anchor="b">
            <a:spAutoFit/>
          </a:bodyPr>
          <a:lstStyle>
            <a:lvl1pPr algn="l">
              <a:defRPr sz="2000" b="0">
                <a:solidFill>
                  <a:srgbClr val="FFFFFF">
                    <a:alpha val="75000"/>
                  </a:srgbClr>
                </a:solidFill>
              </a:defRPr>
            </a:lvl1pPr>
          </a:lstStyle>
          <a:p>
            <a:fld id="{86CB4B4D-7CA3-9044-876B-883B54F8677D}" type="slidenum">
              <a:rPr lang="en-GB" smtClean="0"/>
              <a:pPr/>
              <a:t>‹#›</a:t>
            </a:fld>
            <a:endParaRPr lang="en-GB" dirty="0"/>
          </a:p>
        </p:txBody>
      </p:sp>
      <p:sp>
        <p:nvSpPr>
          <p:cNvPr id="5" name="Line"/>
          <p:cNvSpPr/>
          <p:nvPr/>
        </p:nvSpPr>
        <p:spPr>
          <a:xfrm>
            <a:off x="1625086" y="13068300"/>
            <a:ext cx="24384001" cy="0"/>
          </a:xfrm>
          <a:prstGeom prst="line">
            <a:avLst/>
          </a:prstGeom>
          <a:ln w="12700">
            <a:solidFill>
              <a:srgbClr val="FFFFFF">
                <a:alpha val="50000"/>
              </a:srgbClr>
            </a:solidFill>
            <a:miter lim="400000"/>
          </a:ln>
        </p:spPr>
        <p:txBody>
          <a:bodyPr lIns="50800" tIns="50800" rIns="50800" bIns="50800" anchor="ctr"/>
          <a:lstStyle/>
          <a:p>
            <a:pPr algn="ctr">
              <a:defRPr sz="5000">
                <a:solidFill>
                  <a:srgbClr val="535353"/>
                </a:solidFill>
                <a:latin typeface="Gill Sans Light"/>
                <a:ea typeface="Gill Sans Light"/>
                <a:cs typeface="Gill Sans Light"/>
                <a:sym typeface="Gill Sans Light"/>
              </a:defRPr>
            </a:pPr>
            <a:endParaRPr lang="en-GB" sz="5000" dirty="0"/>
          </a:p>
        </p:txBody>
      </p:sp>
      <p:pic>
        <p:nvPicPr>
          <p:cNvPr id="6" name="Image" descr="Image"/>
          <p:cNvPicPr>
            <a:picLocks noChangeAspect="1"/>
          </p:cNvPicPr>
          <p:nvPr/>
        </p:nvPicPr>
        <p:blipFill>
          <a:blip r:embed="rId6"/>
          <a:stretch>
            <a:fillRect/>
          </a:stretch>
        </p:blipFill>
        <p:spPr>
          <a:xfrm>
            <a:off x="333798" y="12547603"/>
            <a:ext cx="1041401" cy="1041403"/>
          </a:xfrm>
          <a:prstGeom prst="rect">
            <a:avLst/>
          </a:prstGeom>
          <a:ln w="12700">
            <a:miter lim="400000"/>
          </a:ln>
        </p:spPr>
      </p:pic>
      <p:sp>
        <p:nvSpPr>
          <p:cNvPr id="7" name="Slide  /"/>
          <p:cNvSpPr txBox="1"/>
          <p:nvPr/>
        </p:nvSpPr>
        <p:spPr>
          <a:xfrm>
            <a:off x="20620945" y="13199670"/>
            <a:ext cx="2550835"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b="1"/>
            </a:lvl1pPr>
          </a:lstStyle>
          <a:p>
            <a:pPr>
              <a:defRPr>
                <a:solidFill>
                  <a:srgbClr val="535353"/>
                </a:solidFill>
              </a:defRPr>
            </a:pPr>
            <a:r>
              <a:rPr lang="en-GB" sz="2000" b="0" dirty="0">
                <a:solidFill>
                  <a:srgbClr val="FFFFFF">
                    <a:alpha val="75000"/>
                  </a:srgbClr>
                </a:solidFill>
              </a:rPr>
              <a:t>Slide  /</a:t>
            </a:r>
          </a:p>
        </p:txBody>
      </p:sp>
      <p:sp>
        <p:nvSpPr>
          <p:cNvPr id="8" name="Body Level One…"/>
          <p:cNvSpPr txBox="1">
            <a:spLocks noGrp="1"/>
          </p:cNvSpPr>
          <p:nvPr>
            <p:ph type="body" idx="1"/>
          </p:nvPr>
        </p:nvSpPr>
        <p:spPr>
          <a:xfrm>
            <a:off x="673102" y="3835400"/>
            <a:ext cx="23050500" cy="886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chorCtr="0">
            <a:noAutofit/>
          </a:body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5" r:id="rId3"/>
    <p:sldLayoutId id="2147483657" r:id="rId4"/>
  </p:sldLayoutIdLst>
  <p:transition spd="med"/>
  <p:hf hdr="0" ftr="0" dt="0"/>
  <p:txStyles>
    <p:titleStyle>
      <a:lvl1pPr marL="0" marR="0" indent="0" algn="l" defTabSz="825458" rtl="0" eaLnBrk="1" latinLnBrk="0" hangingPunct="1">
        <a:lnSpc>
          <a:spcPct val="100000"/>
        </a:lnSpc>
        <a:spcBef>
          <a:spcPts val="0"/>
        </a:spcBef>
        <a:spcAft>
          <a:spcPts val="0"/>
        </a:spcAft>
        <a:buClrTx/>
        <a:buSzTx/>
        <a:buFontTx/>
        <a:buNone/>
        <a:tabLst/>
        <a:defRPr sz="6000" b="1" i="0" u="none" strike="noStrike" cap="none" spc="0" baseline="0">
          <a:solidFill>
            <a:schemeClr val="accent2"/>
          </a:solidFill>
          <a:uFillTx/>
          <a:latin typeface="+mj-lt"/>
          <a:ea typeface="+mn-ea"/>
          <a:cs typeface="+mn-cs"/>
          <a:sym typeface="Verdana"/>
        </a:defRPr>
      </a:lvl1pPr>
      <a:lvl2pPr marL="0" marR="0" indent="0" algn="l" defTabSz="825458"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2pPr>
      <a:lvl3pPr marL="0" marR="0" indent="0" algn="l" defTabSz="825458"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3pPr>
      <a:lvl4pPr marL="0" marR="0" indent="0" algn="l" defTabSz="825458"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4pPr>
      <a:lvl5pPr marL="0" marR="0" indent="0" algn="l" defTabSz="825458"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5pPr>
      <a:lvl6pPr marL="0" marR="0" indent="0" algn="l" defTabSz="825458"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6pPr>
      <a:lvl7pPr marL="0" marR="0" indent="0" algn="l" defTabSz="825458"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7pPr>
      <a:lvl8pPr marL="0" marR="0" indent="0" algn="l" defTabSz="825458"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8pPr>
      <a:lvl9pPr marL="0" marR="0" indent="0" algn="l" defTabSz="825458"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9pPr>
    </p:titleStyle>
    <p:bodyStyle>
      <a:lvl1pPr marL="1015949" marR="0" indent="-507974" algn="l" defTabSz="825458" rtl="0" eaLnBrk="1" latinLnBrk="0" hangingPunct="1">
        <a:lnSpc>
          <a:spcPct val="100000"/>
        </a:lnSpc>
        <a:spcBef>
          <a:spcPts val="4000"/>
        </a:spcBef>
        <a:spcAft>
          <a:spcPts val="0"/>
        </a:spcAft>
        <a:buClr>
          <a:schemeClr val="accent1"/>
        </a:buClr>
        <a:buSzPct val="100000"/>
        <a:buFontTx/>
        <a:buChar char="•"/>
        <a:tabLst/>
        <a:defRPr sz="6000" b="0" i="0" u="none" strike="noStrike" cap="none" spc="0" baseline="0">
          <a:solidFill>
            <a:schemeClr val="accent2"/>
          </a:solidFill>
          <a:uFillTx/>
          <a:latin typeface="+mn-lt"/>
          <a:ea typeface="+mn-ea"/>
          <a:cs typeface="+mn-cs"/>
          <a:sym typeface="Verdana"/>
        </a:defRPr>
      </a:lvl1pPr>
      <a:lvl2pPr marL="1576471" marR="0" indent="-560523" algn="l" defTabSz="825458" rtl="0" eaLnBrk="1" latinLnBrk="0" hangingPunct="1">
        <a:lnSpc>
          <a:spcPct val="100000"/>
        </a:lnSpc>
        <a:spcBef>
          <a:spcPts val="3600"/>
        </a:spcBef>
        <a:spcAft>
          <a:spcPts val="0"/>
        </a:spcAft>
        <a:buClr>
          <a:schemeClr val="accent1"/>
        </a:buClr>
        <a:buSzPct val="100000"/>
        <a:buFontTx/>
        <a:buChar char="•"/>
        <a:tabLst/>
        <a:defRPr sz="5800" b="0" i="0" u="none" strike="noStrike" cap="none" spc="0" baseline="0">
          <a:solidFill>
            <a:schemeClr val="accent2"/>
          </a:solidFill>
          <a:uFillTx/>
          <a:latin typeface="+mn-lt"/>
          <a:ea typeface="+mn-ea"/>
          <a:cs typeface="+mn-cs"/>
          <a:sym typeface="Verdana"/>
        </a:defRPr>
      </a:lvl2pPr>
      <a:lvl3pPr marL="2149124" marR="0" indent="-625199" algn="l" defTabSz="825458" rtl="0" eaLnBrk="1" latinLnBrk="0" hangingPunct="1">
        <a:lnSpc>
          <a:spcPct val="100000"/>
        </a:lnSpc>
        <a:spcBef>
          <a:spcPts val="3200"/>
        </a:spcBef>
        <a:spcAft>
          <a:spcPts val="0"/>
        </a:spcAft>
        <a:buClr>
          <a:schemeClr val="accent1"/>
        </a:buClr>
        <a:buSzPct val="100000"/>
        <a:buFontTx/>
        <a:buChar char="•"/>
        <a:tabLst/>
        <a:defRPr sz="5200" b="0" i="0" u="none" strike="noStrike" cap="none" spc="0" baseline="0">
          <a:solidFill>
            <a:schemeClr val="accent2"/>
          </a:solidFill>
          <a:uFillTx/>
          <a:latin typeface="+mn-lt"/>
          <a:ea typeface="+mn-ea"/>
          <a:cs typeface="+mn-cs"/>
          <a:sym typeface="Verdana"/>
        </a:defRPr>
      </a:lvl3pPr>
      <a:lvl4pPr marL="2709199" marR="0" indent="-677299" algn="l" defTabSz="825458" rtl="0" eaLnBrk="1" latinLnBrk="0" hangingPunct="1">
        <a:lnSpc>
          <a:spcPct val="100000"/>
        </a:lnSpc>
        <a:spcBef>
          <a:spcPts val="2800"/>
        </a:spcBef>
        <a:spcAft>
          <a:spcPts val="0"/>
        </a:spcAft>
        <a:buClr>
          <a:schemeClr val="accent1"/>
        </a:buClr>
        <a:buSzPct val="100000"/>
        <a:buFontTx/>
        <a:buChar char="•"/>
        <a:tabLst/>
        <a:defRPr sz="4400" b="0" i="0" u="none" strike="noStrike" cap="none" spc="0" baseline="0">
          <a:solidFill>
            <a:schemeClr val="accent2"/>
          </a:solidFill>
          <a:uFillTx/>
          <a:latin typeface="+mn-lt"/>
          <a:ea typeface="+mn-ea"/>
          <a:cs typeface="+mn-cs"/>
          <a:sym typeface="Verdana"/>
        </a:defRPr>
      </a:lvl4pPr>
      <a:lvl5pPr marL="3352632" marR="0" indent="-812760" algn="l" defTabSz="825458" rtl="0" eaLnBrk="1" latinLnBrk="0" hangingPunct="1">
        <a:lnSpc>
          <a:spcPct val="100000"/>
        </a:lnSpc>
        <a:spcBef>
          <a:spcPts val="2400"/>
        </a:spcBef>
        <a:spcAft>
          <a:spcPts val="0"/>
        </a:spcAft>
        <a:buClr>
          <a:schemeClr val="accent1"/>
        </a:buClr>
        <a:buSzPct val="100000"/>
        <a:buFontTx/>
        <a:buChar char="•"/>
        <a:tabLst/>
        <a:defRPr sz="3200" b="0" i="0" u="none" strike="noStrike" cap="none" spc="0" baseline="0">
          <a:solidFill>
            <a:schemeClr val="accent2"/>
          </a:solidFill>
          <a:uFillTx/>
          <a:latin typeface="+mn-lt"/>
          <a:ea typeface="+mn-ea"/>
          <a:cs typeface="+mn-cs"/>
          <a:sym typeface="Verdana"/>
        </a:defRPr>
      </a:lvl5pPr>
      <a:lvl6pPr marL="4419380" marR="0" indent="-736564" algn="l" defTabSz="825458"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6pPr>
      <a:lvl7pPr marL="5155942" marR="0" indent="-736564" algn="l" defTabSz="825458"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7pPr>
      <a:lvl8pPr marL="5892506" marR="0" indent="-736564" algn="l" defTabSz="825458"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8pPr>
      <a:lvl9pPr marL="6629069" marR="0" indent="-736564" algn="l" defTabSz="825458"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9pPr>
    </p:bodyStyle>
    <p:otherStyle>
      <a:lvl1pPr marL="0" marR="0" indent="0" algn="l" defTabSz="825458"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1pPr>
      <a:lvl2pPr marL="0" marR="0" indent="228589" algn="l" defTabSz="825458"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2pPr>
      <a:lvl3pPr marL="0" marR="0" indent="457178" algn="l" defTabSz="825458"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3pPr>
      <a:lvl4pPr marL="0" marR="0" indent="685766" algn="l" defTabSz="825458"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4pPr>
      <a:lvl5pPr marL="0" marR="0" indent="914354" algn="l" defTabSz="825458"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5pPr>
      <a:lvl6pPr marL="0" marR="0" indent="1142942" algn="l" defTabSz="825458"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6pPr>
      <a:lvl7pPr marL="0" marR="0" indent="1371532" algn="l" defTabSz="825458"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7pPr>
      <a:lvl8pPr marL="0" marR="0" indent="1600120" algn="l" defTabSz="825458"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8pPr>
      <a:lvl9pPr marL="0" marR="0" indent="1828709" algn="l" defTabSz="825458"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emf"/><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CDA96-E341-4DA6-9BFF-9419369ACD90}"/>
              </a:ext>
            </a:extLst>
          </p:cNvPr>
          <p:cNvSpPr>
            <a:spLocks noGrp="1"/>
          </p:cNvSpPr>
          <p:nvPr>
            <p:ph type="title"/>
          </p:nvPr>
        </p:nvSpPr>
        <p:spPr/>
        <p:txBody>
          <a:bodyPr/>
          <a:lstStyle/>
          <a:p>
            <a:r>
              <a:rPr lang="en-GB" dirty="0" err="1">
                <a:latin typeface="Times New Roman" panose="02020603050405020304" pitchFamily="18" charset="0"/>
                <a:cs typeface="Times New Roman" panose="02020603050405020304" pitchFamily="18" charset="0"/>
              </a:rPr>
              <a:t>SPFRx</a:t>
            </a:r>
            <a:r>
              <a:rPr lang="en-GB" dirty="0">
                <a:latin typeface="Times New Roman" panose="02020603050405020304" pitchFamily="18" charset="0"/>
                <a:cs typeface="Times New Roman" panose="02020603050405020304" pitchFamily="18" charset="0"/>
              </a:rPr>
              <a:t> Technical Overview</a:t>
            </a:r>
          </a:p>
        </p:txBody>
      </p:sp>
      <p:sp>
        <p:nvSpPr>
          <p:cNvPr id="4" name="Text Placeholder 3">
            <a:extLst>
              <a:ext uri="{FF2B5EF4-FFF2-40B4-BE49-F238E27FC236}">
                <a16:creationId xmlns:a16="http://schemas.microsoft.com/office/drawing/2014/main" id="{5B7B5D1A-63E7-495D-8005-CF8E84E7518C}"/>
              </a:ext>
            </a:extLst>
          </p:cNvPr>
          <p:cNvSpPr>
            <a:spLocks noGrp="1"/>
          </p:cNvSpPr>
          <p:nvPr>
            <p:ph type="body" sz="quarter" idx="24"/>
          </p:nvPr>
        </p:nvSpPr>
        <p:spPr/>
        <p:txBody>
          <a:bodyPr/>
          <a:lstStyle/>
          <a:p>
            <a:r>
              <a:rPr lang="en-GB" b="1" dirty="0">
                <a:latin typeface="Times New Roman" panose="02020603050405020304" pitchFamily="18" charset="0"/>
                <a:cs typeface="Times New Roman" panose="02020603050405020304" pitchFamily="18" charset="0"/>
              </a:rPr>
              <a:t>Jayashree Roy</a:t>
            </a:r>
          </a:p>
        </p:txBody>
      </p:sp>
      <p:sp>
        <p:nvSpPr>
          <p:cNvPr id="5" name="Text Placeholder 4">
            <a:extLst>
              <a:ext uri="{FF2B5EF4-FFF2-40B4-BE49-F238E27FC236}">
                <a16:creationId xmlns:a16="http://schemas.microsoft.com/office/drawing/2014/main" id="{9E72F0C6-7DE9-4D65-82D1-F0B94F282049}"/>
              </a:ext>
            </a:extLst>
          </p:cNvPr>
          <p:cNvSpPr>
            <a:spLocks noGrp="1"/>
          </p:cNvSpPr>
          <p:nvPr>
            <p:ph type="body" sz="quarter" idx="25"/>
          </p:nvPr>
        </p:nvSpPr>
        <p:spPr>
          <a:xfrm>
            <a:off x="8905368" y="7456269"/>
            <a:ext cx="14145135" cy="723071"/>
          </a:xfrm>
        </p:spPr>
        <p:txBody>
          <a:bodyPr/>
          <a:lstStyle/>
          <a:p>
            <a:r>
              <a:rPr lang="en-GB" b="1" dirty="0">
                <a:latin typeface="Times New Roman" panose="02020603050405020304" pitchFamily="18" charset="0"/>
                <a:cs typeface="Times New Roman" panose="02020603050405020304" pitchFamily="18" charset="0"/>
              </a:rPr>
              <a:t>10</a:t>
            </a:r>
            <a:r>
              <a:rPr lang="en-GB" b="1" baseline="30000" dirty="0">
                <a:latin typeface="Times New Roman" panose="02020603050405020304" pitchFamily="18" charset="0"/>
                <a:cs typeface="Times New Roman" panose="02020603050405020304" pitchFamily="18" charset="0"/>
              </a:rPr>
              <a:t>th</a:t>
            </a:r>
            <a:r>
              <a:rPr lang="en-GB" b="1" dirty="0">
                <a:latin typeface="Times New Roman" panose="02020603050405020304" pitchFamily="18" charset="0"/>
                <a:cs typeface="Times New Roman" panose="02020603050405020304" pitchFamily="18" charset="0"/>
              </a:rPr>
              <a:t> May, Mid Annual Status Update Meeting 2022</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35C4D-96E4-7BA7-1B24-5C75EEA713A1}"/>
              </a:ext>
            </a:extLst>
          </p:cNvPr>
          <p:cNvSpPr>
            <a:spLocks noGrp="1"/>
          </p:cNvSpPr>
          <p:nvPr>
            <p:ph type="title"/>
          </p:nvPr>
        </p:nvSpPr>
        <p:spPr>
          <a:xfrm>
            <a:off x="386087" y="197210"/>
            <a:ext cx="22962945" cy="1897955"/>
          </a:xfrm>
        </p:spPr>
        <p:txBody>
          <a:bodyPr/>
          <a:lstStyle/>
          <a:p>
            <a:r>
              <a:rPr lang="en-GB" sz="4800" dirty="0">
                <a:latin typeface="Times New Roman" panose="02020603050405020304" pitchFamily="18" charset="0"/>
                <a:cs typeface="Times New Roman" panose="02020603050405020304" pitchFamily="18" charset="0"/>
              </a:rPr>
              <a:t>RXS45 Progress and results</a:t>
            </a:r>
          </a:p>
        </p:txBody>
      </p:sp>
      <p:sp>
        <p:nvSpPr>
          <p:cNvPr id="4" name="Slide Number Placeholder 3">
            <a:extLst>
              <a:ext uri="{FF2B5EF4-FFF2-40B4-BE49-F238E27FC236}">
                <a16:creationId xmlns:a16="http://schemas.microsoft.com/office/drawing/2014/main" id="{D7735B71-00F1-C4AE-EA22-F704A9541ECD}"/>
              </a:ext>
            </a:extLst>
          </p:cNvPr>
          <p:cNvSpPr>
            <a:spLocks noGrp="1"/>
          </p:cNvSpPr>
          <p:nvPr>
            <p:ph type="sldNum" sz="quarter" idx="12"/>
          </p:nvPr>
        </p:nvSpPr>
        <p:spPr/>
        <p:txBody>
          <a:bodyPr/>
          <a:lstStyle/>
          <a:p>
            <a:fld id="{2806AA86-E122-4DE2-8581-1E6596243686}" type="slidenum">
              <a:rPr lang="en-GB" smtClean="0"/>
              <a:t>10</a:t>
            </a:fld>
            <a:endParaRPr lang="en-GB"/>
          </a:p>
        </p:txBody>
      </p:sp>
      <p:pic>
        <p:nvPicPr>
          <p:cNvPr id="10" name="Picture 9">
            <a:extLst>
              <a:ext uri="{FF2B5EF4-FFF2-40B4-BE49-F238E27FC236}">
                <a16:creationId xmlns:a16="http://schemas.microsoft.com/office/drawing/2014/main" id="{A33E7343-5443-1F88-C3AE-B3D3AB684EFA}"/>
              </a:ext>
            </a:extLst>
          </p:cNvPr>
          <p:cNvPicPr>
            <a:picLocks noChangeAspect="1"/>
          </p:cNvPicPr>
          <p:nvPr/>
        </p:nvPicPr>
        <p:blipFill>
          <a:blip r:embed="rId2"/>
          <a:stretch>
            <a:fillRect/>
          </a:stretch>
        </p:blipFill>
        <p:spPr>
          <a:xfrm>
            <a:off x="5212080" y="8483386"/>
            <a:ext cx="12864592" cy="4123298"/>
          </a:xfrm>
          <a:prstGeom prst="rect">
            <a:avLst/>
          </a:prstGeom>
        </p:spPr>
      </p:pic>
      <p:pic>
        <p:nvPicPr>
          <p:cNvPr id="16" name="Picture 15">
            <a:extLst>
              <a:ext uri="{FF2B5EF4-FFF2-40B4-BE49-F238E27FC236}">
                <a16:creationId xmlns:a16="http://schemas.microsoft.com/office/drawing/2014/main" id="{959C7BDC-708D-CEE4-D808-8D75E0F53CAE}"/>
              </a:ext>
            </a:extLst>
          </p:cNvPr>
          <p:cNvPicPr>
            <a:picLocks noChangeAspect="1"/>
          </p:cNvPicPr>
          <p:nvPr/>
        </p:nvPicPr>
        <p:blipFill>
          <a:blip r:embed="rId3"/>
          <a:stretch>
            <a:fillRect/>
          </a:stretch>
        </p:blipFill>
        <p:spPr>
          <a:xfrm>
            <a:off x="15624050" y="3564868"/>
            <a:ext cx="8584181" cy="4856848"/>
          </a:xfrm>
          <a:prstGeom prst="rect">
            <a:avLst/>
          </a:prstGeom>
        </p:spPr>
      </p:pic>
      <p:pic>
        <p:nvPicPr>
          <p:cNvPr id="18" name="Picture 17">
            <a:extLst>
              <a:ext uri="{FF2B5EF4-FFF2-40B4-BE49-F238E27FC236}">
                <a16:creationId xmlns:a16="http://schemas.microsoft.com/office/drawing/2014/main" id="{95BB6F89-F876-176C-513E-E4087D23CBCC}"/>
              </a:ext>
            </a:extLst>
          </p:cNvPr>
          <p:cNvPicPr>
            <a:picLocks noChangeAspect="1"/>
          </p:cNvPicPr>
          <p:nvPr/>
        </p:nvPicPr>
        <p:blipFill>
          <a:blip r:embed="rId4"/>
          <a:stretch>
            <a:fillRect/>
          </a:stretch>
        </p:blipFill>
        <p:spPr>
          <a:xfrm>
            <a:off x="7438139" y="3372288"/>
            <a:ext cx="8412473" cy="5118956"/>
          </a:xfrm>
          <a:prstGeom prst="rect">
            <a:avLst/>
          </a:prstGeom>
        </p:spPr>
      </p:pic>
      <p:pic>
        <p:nvPicPr>
          <p:cNvPr id="20" name="Picture 19">
            <a:extLst>
              <a:ext uri="{FF2B5EF4-FFF2-40B4-BE49-F238E27FC236}">
                <a16:creationId xmlns:a16="http://schemas.microsoft.com/office/drawing/2014/main" id="{6834A593-D1AD-A3B8-4C22-7FD0A1A9F0ED}"/>
              </a:ext>
            </a:extLst>
          </p:cNvPr>
          <p:cNvPicPr>
            <a:picLocks noChangeAspect="1"/>
          </p:cNvPicPr>
          <p:nvPr/>
        </p:nvPicPr>
        <p:blipFill>
          <a:blip r:embed="rId5"/>
          <a:stretch>
            <a:fillRect/>
          </a:stretch>
        </p:blipFill>
        <p:spPr>
          <a:xfrm>
            <a:off x="595386" y="3537430"/>
            <a:ext cx="8164566" cy="4753376"/>
          </a:xfrm>
          <a:prstGeom prst="rect">
            <a:avLst/>
          </a:prstGeom>
        </p:spPr>
      </p:pic>
      <p:sp>
        <p:nvSpPr>
          <p:cNvPr id="21" name="TextBox 20">
            <a:extLst>
              <a:ext uri="{FF2B5EF4-FFF2-40B4-BE49-F238E27FC236}">
                <a16:creationId xmlns:a16="http://schemas.microsoft.com/office/drawing/2014/main" id="{0B3A5A0A-90AF-7F01-0289-1DB347F94334}"/>
              </a:ext>
            </a:extLst>
          </p:cNvPr>
          <p:cNvSpPr txBox="1"/>
          <p:nvPr/>
        </p:nvSpPr>
        <p:spPr>
          <a:xfrm>
            <a:off x="386087" y="1146187"/>
            <a:ext cx="23137301" cy="4955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lgn="just" rtl="0" fontAlgn="base">
              <a:spcAft>
                <a:spcPts val="0"/>
              </a:spcAft>
              <a:buClr>
                <a:schemeClr val="accent1"/>
              </a:buClr>
              <a:buFont typeface="Arial" panose="020B0604020202020204" pitchFamily="34" charset="0"/>
              <a:buChar char="•"/>
            </a:pPr>
            <a:r>
              <a:rPr lang="en-GB" sz="3200" b="0" i="0" u="none" strike="noStrike" dirty="0">
                <a:solidFill>
                  <a:srgbClr val="002060"/>
                </a:solidFill>
                <a:effectLst/>
                <a:latin typeface="Times New Roman" panose="02020603050405020304" pitchFamily="18" charset="0"/>
                <a:cs typeface="Times New Roman" panose="02020603050405020304" pitchFamily="18" charset="0"/>
              </a:rPr>
              <a:t>The current solution based on </a:t>
            </a:r>
            <a:r>
              <a:rPr lang="en-GB" sz="3200" b="0" i="0" u="none" strike="noStrike" dirty="0" err="1">
                <a:solidFill>
                  <a:srgbClr val="002060"/>
                </a:solidFill>
                <a:effectLst/>
                <a:latin typeface="Times New Roman" panose="02020603050405020304" pitchFamily="18" charset="0"/>
                <a:cs typeface="Times New Roman" panose="02020603050405020304" pitchFamily="18" charset="0"/>
              </a:rPr>
              <a:t>Adsantec</a:t>
            </a:r>
            <a:r>
              <a:rPr lang="en-GB" sz="3200" b="0" i="0" u="none" strike="noStrike" dirty="0">
                <a:solidFill>
                  <a:srgbClr val="002060"/>
                </a:solidFill>
                <a:effectLst/>
                <a:latin typeface="Times New Roman" panose="02020603050405020304" pitchFamily="18" charset="0"/>
                <a:cs typeface="Times New Roman" panose="02020603050405020304" pitchFamily="18" charset="0"/>
              </a:rPr>
              <a:t> ADC </a:t>
            </a:r>
            <a:r>
              <a:rPr lang="en-GB" sz="3200" dirty="0">
                <a:solidFill>
                  <a:srgbClr val="002060"/>
                </a:solidFill>
                <a:latin typeface="Times New Roman" panose="02020603050405020304" pitchFamily="18" charset="0"/>
                <a:cs typeface="Times New Roman" panose="02020603050405020304" pitchFamily="18" charset="0"/>
              </a:rPr>
              <a:t>doesn’t meet the SKA requirement of </a:t>
            </a:r>
            <a:r>
              <a:rPr lang="en-GB" sz="3200" b="0" i="0" u="none" strike="noStrike" dirty="0">
                <a:solidFill>
                  <a:srgbClr val="002060"/>
                </a:solidFill>
                <a:effectLst/>
                <a:latin typeface="Times New Roman" panose="02020603050405020304" pitchFamily="18" charset="0"/>
                <a:cs typeface="Times New Roman" panose="02020603050405020304" pitchFamily="18" charset="0"/>
              </a:rPr>
              <a:t>(1) The 3 bit ENOB specification for band 5b, (2) </a:t>
            </a:r>
            <a:r>
              <a:rPr lang="en-GB" sz="3200" dirty="0">
                <a:solidFill>
                  <a:srgbClr val="002060"/>
                </a:solidFill>
                <a:latin typeface="Times New Roman" panose="02020603050405020304" pitchFamily="18" charset="0"/>
                <a:cs typeface="Times New Roman" panose="02020603050405020304" pitchFamily="18" charset="0"/>
              </a:rPr>
              <a:t>1.8 </a:t>
            </a:r>
            <a:r>
              <a:rPr lang="en-GB" sz="3200" dirty="0" err="1">
                <a:solidFill>
                  <a:srgbClr val="002060"/>
                </a:solidFill>
                <a:latin typeface="Times New Roman" panose="02020603050405020304" pitchFamily="18" charset="0"/>
                <a:cs typeface="Times New Roman" panose="02020603050405020304" pitchFamily="18" charset="0"/>
              </a:rPr>
              <a:t>dBpp</a:t>
            </a:r>
            <a:r>
              <a:rPr lang="en-GB" sz="3200" dirty="0">
                <a:solidFill>
                  <a:srgbClr val="002060"/>
                </a:solidFill>
                <a:latin typeface="Times New Roman" panose="02020603050405020304" pitchFamily="18" charset="0"/>
                <a:cs typeface="Times New Roman" panose="02020603050405020304" pitchFamily="18" charset="0"/>
              </a:rPr>
              <a:t> band flatness specification for band 5</a:t>
            </a:r>
          </a:p>
          <a:p>
            <a:pPr marL="571500" indent="-571500" algn="just" rtl="0" fontAlgn="base">
              <a:spcAft>
                <a:spcPts val="0"/>
              </a:spcAft>
              <a:buClr>
                <a:schemeClr val="accent1"/>
              </a:buClr>
              <a:buFont typeface="Arial" panose="020B0604020202020204" pitchFamily="34" charset="0"/>
              <a:buChar char="•"/>
            </a:pPr>
            <a:r>
              <a:rPr lang="en-GB" sz="3200" b="0" i="0" u="none" strike="noStrike" dirty="0">
                <a:solidFill>
                  <a:srgbClr val="002060"/>
                </a:solidFill>
                <a:effectLst/>
                <a:latin typeface="Times New Roman" panose="02020603050405020304" pitchFamily="18" charset="0"/>
                <a:cs typeface="Times New Roman" panose="02020603050405020304" pitchFamily="18" charset="0"/>
              </a:rPr>
              <a:t>RXS45 team proposed </a:t>
            </a:r>
            <a:r>
              <a:rPr lang="en-GB" sz="3200" b="0" i="0" u="none" strike="noStrike" dirty="0" err="1">
                <a:solidFill>
                  <a:srgbClr val="002060"/>
                </a:solidFill>
                <a:effectLst/>
                <a:latin typeface="Times New Roman" panose="02020603050405020304" pitchFamily="18" charset="0"/>
                <a:cs typeface="Times New Roman" panose="02020603050405020304" pitchFamily="18" charset="0"/>
              </a:rPr>
              <a:t>Micram</a:t>
            </a:r>
            <a:r>
              <a:rPr lang="en-GB" sz="3200" b="0" i="0" u="none" strike="noStrike" dirty="0">
                <a:solidFill>
                  <a:srgbClr val="002060"/>
                </a:solidFill>
                <a:effectLst/>
                <a:latin typeface="Times New Roman" panose="02020603050405020304" pitchFamily="18" charset="0"/>
                <a:cs typeface="Times New Roman" panose="02020603050405020304" pitchFamily="18" charset="0"/>
              </a:rPr>
              <a:t> ADC solution and study suggested that it meets the ENOB </a:t>
            </a:r>
            <a:r>
              <a:rPr lang="en-GB" sz="3200" dirty="0">
                <a:solidFill>
                  <a:srgbClr val="002060"/>
                </a:solidFill>
                <a:latin typeface="Times New Roman" panose="02020603050405020304" pitchFamily="18" charset="0"/>
                <a:cs typeface="Times New Roman" panose="02020603050405020304" pitchFamily="18" charset="0"/>
              </a:rPr>
              <a:t>an</a:t>
            </a:r>
            <a:r>
              <a:rPr lang="en-GB" sz="3200" b="0" i="0" u="none" strike="noStrike" dirty="0">
                <a:solidFill>
                  <a:srgbClr val="002060"/>
                </a:solidFill>
                <a:effectLst/>
                <a:latin typeface="Times New Roman" panose="02020603050405020304" pitchFamily="18" charset="0"/>
                <a:cs typeface="Times New Roman" panose="02020603050405020304" pitchFamily="18" charset="0"/>
              </a:rPr>
              <a:t>d band flatness specifications</a:t>
            </a:r>
          </a:p>
          <a:p>
            <a:pPr marL="571500" indent="-571500" algn="just" rtl="0" fontAlgn="base">
              <a:spcBef>
                <a:spcPts val="3600"/>
              </a:spcBef>
              <a:spcAft>
                <a:spcPts val="0"/>
              </a:spcAft>
              <a:buFont typeface="Arial" panose="020B0604020202020204" pitchFamily="34" charset="0"/>
              <a:buChar char="•"/>
            </a:pPr>
            <a:endParaRPr lang="en-GB" sz="3200" dirty="0">
              <a:solidFill>
                <a:srgbClr val="002060"/>
              </a:solidFill>
              <a:latin typeface="Times New Roman" panose="02020603050405020304" pitchFamily="18" charset="0"/>
              <a:cs typeface="Times New Roman" panose="02020603050405020304" pitchFamily="18" charset="0"/>
            </a:endParaRPr>
          </a:p>
          <a:p>
            <a:pPr marL="457200" algn="just" rtl="0">
              <a:spcBef>
                <a:spcPts val="3600"/>
              </a:spcBef>
              <a:spcAft>
                <a:spcPts val="0"/>
              </a:spcAft>
            </a:pPr>
            <a:br>
              <a:rPr lang="en-GB" sz="3200" dirty="0">
                <a:solidFill>
                  <a:srgbClr val="002060"/>
                </a:solidFill>
                <a:latin typeface="Times New Roman" panose="02020603050405020304" pitchFamily="18" charset="0"/>
                <a:cs typeface="Times New Roman" panose="02020603050405020304" pitchFamily="18" charset="0"/>
              </a:rPr>
            </a:br>
            <a:br>
              <a:rPr lang="en-GB" sz="3200" b="0" i="0" u="none" strike="noStrike" dirty="0">
                <a:solidFill>
                  <a:srgbClr val="002060"/>
                </a:solidFill>
                <a:effectLst/>
                <a:latin typeface="Times New Roman" panose="02020603050405020304" pitchFamily="18" charset="0"/>
                <a:cs typeface="Times New Roman" panose="02020603050405020304" pitchFamily="18" charset="0"/>
              </a:rPr>
            </a:br>
            <a:br>
              <a:rPr lang="en-GB" sz="3200" b="0" i="0" u="none" strike="noStrike" dirty="0">
                <a:solidFill>
                  <a:srgbClr val="002060"/>
                </a:solidFill>
                <a:effectLst/>
                <a:latin typeface="Times New Roman" panose="02020603050405020304" pitchFamily="18" charset="0"/>
                <a:cs typeface="Times New Roman" panose="02020603050405020304" pitchFamily="18" charset="0"/>
              </a:rPr>
            </a:br>
            <a:endParaRPr lang="en-GB" sz="3200" dirty="0">
              <a:solidFill>
                <a:srgbClr val="002060"/>
              </a:solidFill>
              <a:effectLst/>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BFE679A-CD92-0B6F-A9A8-110F1780CB83}"/>
              </a:ext>
            </a:extLst>
          </p:cNvPr>
          <p:cNvSpPr txBox="1"/>
          <p:nvPr/>
        </p:nvSpPr>
        <p:spPr>
          <a:xfrm>
            <a:off x="386086" y="2664287"/>
            <a:ext cx="22560609"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lgn="l">
              <a:buClr>
                <a:schemeClr val="accent1"/>
              </a:buClr>
              <a:buFont typeface="Arial" panose="020B0604020202020204" pitchFamily="34" charset="0"/>
              <a:buChar char="•"/>
            </a:pPr>
            <a:r>
              <a:rPr lang="en-GB" sz="3200" b="0" i="0" u="none" strike="noStrike" dirty="0">
                <a:solidFill>
                  <a:srgbClr val="002060"/>
                </a:solidFill>
                <a:effectLst/>
                <a:latin typeface="Times New Roman" panose="02020603050405020304" pitchFamily="18" charset="0"/>
                <a:cs typeface="Times New Roman" panose="02020603050405020304" pitchFamily="18" charset="0"/>
              </a:rPr>
              <a:t>Trade off study is in progress and still to be considered the following impacts – power, thermal, RFI environment</a:t>
            </a:r>
            <a:endParaRPr lang="en-GB" sz="3200" dirty="0"/>
          </a:p>
        </p:txBody>
      </p:sp>
      <p:sp>
        <p:nvSpPr>
          <p:cNvPr id="25" name="TextBox 24">
            <a:extLst>
              <a:ext uri="{FF2B5EF4-FFF2-40B4-BE49-F238E27FC236}">
                <a16:creationId xmlns:a16="http://schemas.microsoft.com/office/drawing/2014/main" id="{E27C3473-0C14-945B-94A2-BFCE2B57B4D6}"/>
              </a:ext>
            </a:extLst>
          </p:cNvPr>
          <p:cNvSpPr txBox="1"/>
          <p:nvPr/>
        </p:nvSpPr>
        <p:spPr>
          <a:xfrm>
            <a:off x="1115062" y="12537654"/>
            <a:ext cx="21470617"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algn="just" rtl="0">
              <a:spcBef>
                <a:spcPts val="3600"/>
              </a:spcBef>
              <a:spcAft>
                <a:spcPts val="0"/>
              </a:spcAft>
            </a:pPr>
            <a:r>
              <a:rPr lang="en-GB" sz="2800" b="1" i="0" u="none" strike="noStrike" dirty="0">
                <a:solidFill>
                  <a:srgbClr val="20124D"/>
                </a:solidFill>
                <a:effectLst/>
                <a:latin typeface="Times New Roman" panose="02020603050405020304" pitchFamily="18" charset="0"/>
                <a:cs typeface="Times New Roman" panose="02020603050405020304" pitchFamily="18" charset="0"/>
              </a:rPr>
              <a:t>Figure: ENOB and Flatness </a:t>
            </a:r>
            <a:r>
              <a:rPr lang="en-GB" sz="2800" b="1" dirty="0">
                <a:solidFill>
                  <a:srgbClr val="20124D"/>
                </a:solidFill>
                <a:latin typeface="Times New Roman" panose="02020603050405020304" pitchFamily="18" charset="0"/>
                <a:cs typeface="Times New Roman" panose="02020603050405020304" pitchFamily="18" charset="0"/>
              </a:rPr>
              <a:t>r</a:t>
            </a:r>
            <a:r>
              <a:rPr lang="en-GB" sz="2800" b="1" i="0" u="none" strike="noStrike" dirty="0">
                <a:solidFill>
                  <a:srgbClr val="20124D"/>
                </a:solidFill>
                <a:effectLst/>
                <a:latin typeface="Times New Roman" panose="02020603050405020304" pitchFamily="18" charset="0"/>
                <a:cs typeface="Times New Roman" panose="02020603050405020304" pitchFamily="18" charset="0"/>
              </a:rPr>
              <a:t>esults using </a:t>
            </a:r>
            <a:r>
              <a:rPr lang="en-GB" sz="2800" b="1" i="0" u="none" strike="noStrike" dirty="0" err="1">
                <a:solidFill>
                  <a:srgbClr val="20124D"/>
                </a:solidFill>
                <a:effectLst/>
                <a:latin typeface="Times New Roman" panose="02020603050405020304" pitchFamily="18" charset="0"/>
                <a:cs typeface="Times New Roman" panose="02020603050405020304" pitchFamily="18" charset="0"/>
              </a:rPr>
              <a:t>Adsantec</a:t>
            </a:r>
            <a:r>
              <a:rPr lang="en-GB" sz="2800" b="1" i="0" u="none" strike="noStrike" dirty="0">
                <a:solidFill>
                  <a:srgbClr val="20124D"/>
                </a:solidFill>
                <a:effectLst/>
                <a:latin typeface="Times New Roman" panose="02020603050405020304" pitchFamily="18" charset="0"/>
                <a:cs typeface="Times New Roman" panose="02020603050405020304" pitchFamily="18" charset="0"/>
              </a:rPr>
              <a:t> 4-bit 16GSps ADC (top), Results using </a:t>
            </a:r>
            <a:r>
              <a:rPr lang="en-GB" sz="2800" b="1" i="0" u="none" strike="noStrike" dirty="0" err="1">
                <a:solidFill>
                  <a:srgbClr val="20124D"/>
                </a:solidFill>
                <a:effectLst/>
                <a:latin typeface="Times New Roman" panose="02020603050405020304" pitchFamily="18" charset="0"/>
                <a:cs typeface="Times New Roman" panose="02020603050405020304" pitchFamily="18" charset="0"/>
              </a:rPr>
              <a:t>Micram</a:t>
            </a:r>
            <a:r>
              <a:rPr lang="en-GB" sz="2800" b="1" i="0" u="none" strike="noStrike" dirty="0">
                <a:solidFill>
                  <a:srgbClr val="20124D"/>
                </a:solidFill>
                <a:effectLst/>
                <a:latin typeface="Times New Roman" panose="02020603050405020304" pitchFamily="18" charset="0"/>
                <a:cs typeface="Times New Roman" panose="02020603050405020304" pitchFamily="18" charset="0"/>
              </a:rPr>
              <a:t> 6-bit 34GSpsADC (below)</a:t>
            </a:r>
            <a:endParaRPr lang="en-GB" sz="28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326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A6F7B-47BE-890E-11A4-0B8F71A358A0}"/>
              </a:ext>
            </a:extLst>
          </p:cNvPr>
          <p:cNvSpPr>
            <a:spLocks noGrp="1"/>
          </p:cNvSpPr>
          <p:nvPr>
            <p:ph type="title"/>
          </p:nvPr>
        </p:nvSpPr>
        <p:spPr>
          <a:xfrm>
            <a:off x="529639" y="101596"/>
            <a:ext cx="22860552" cy="1897955"/>
          </a:xfrm>
        </p:spPr>
        <p:txBody>
          <a:bodyPr/>
          <a:lstStyle/>
          <a:p>
            <a:r>
              <a:rPr lang="en-GB" sz="4800" b="1" dirty="0">
                <a:latin typeface="Times New Roman" panose="02020603050405020304" pitchFamily="18" charset="0"/>
                <a:cs typeface="Times New Roman" panose="02020603050405020304" pitchFamily="18" charset="0"/>
              </a:rPr>
              <a:t>Band5 to Band1 Down-converter</a:t>
            </a:r>
            <a:endParaRPr lang="en-GB" sz="4800"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E5DFA398-BF3A-DC4F-3EBB-9D8D13DA1809}"/>
              </a:ext>
            </a:extLst>
          </p:cNvPr>
          <p:cNvSpPr>
            <a:spLocks noGrp="1"/>
          </p:cNvSpPr>
          <p:nvPr>
            <p:ph type="body" idx="1"/>
          </p:nvPr>
        </p:nvSpPr>
        <p:spPr>
          <a:xfrm>
            <a:off x="768075" y="9656337"/>
            <a:ext cx="22860552" cy="3062379"/>
          </a:xfrm>
        </p:spPr>
        <p:txBody>
          <a:bodyPr/>
          <a:lstStyle/>
          <a:p>
            <a:pPr marL="285750" indent="-285750" algn="just">
              <a:buFont typeface="Arial" panose="020B0604020202020204" pitchFamily="34" charset="0"/>
              <a:buChar char="•"/>
            </a:pPr>
            <a:r>
              <a:rPr lang="en-GB" sz="3600" b="0" i="0" u="none" strike="noStrike" dirty="0">
                <a:solidFill>
                  <a:srgbClr val="000000"/>
                </a:solidFill>
                <a:effectLst/>
                <a:latin typeface="Times New Roman" panose="02020603050405020304" pitchFamily="18" charset="0"/>
                <a:cs typeface="Times New Roman" panose="02020603050405020304" pitchFamily="18" charset="0"/>
              </a:rPr>
              <a:t>Two sub-bands of the SPF Band5B will be down-converted to the centre frequency of the band1.</a:t>
            </a:r>
          </a:p>
          <a:p>
            <a:pPr marL="285750" indent="-285750" algn="just">
              <a:spcBef>
                <a:spcPts val="0"/>
              </a:spcBef>
              <a:buFont typeface="Arial" panose="020B0604020202020204" pitchFamily="34" charset="0"/>
              <a:buChar char="•"/>
            </a:pPr>
            <a:r>
              <a:rPr lang="en-GB" sz="3600" dirty="0">
                <a:solidFill>
                  <a:srgbClr val="000000"/>
                </a:solidFill>
                <a:latin typeface="Times New Roman" panose="02020603050405020304" pitchFamily="18" charset="0"/>
                <a:cs typeface="Times New Roman" panose="02020603050405020304" pitchFamily="18" charset="0"/>
              </a:rPr>
              <a:t>To ensure dish element interfaces remain unchanged, the d</a:t>
            </a:r>
            <a:r>
              <a:rPr lang="en-GB" sz="3600" b="0" i="0" u="none" strike="noStrike" dirty="0">
                <a:solidFill>
                  <a:srgbClr val="000000"/>
                </a:solidFill>
                <a:effectLst/>
                <a:latin typeface="Times New Roman" panose="02020603050405020304" pitchFamily="18" charset="0"/>
                <a:cs typeface="Times New Roman" panose="02020603050405020304" pitchFamily="18" charset="0"/>
              </a:rPr>
              <a:t>ownconverter will be installed in place of the RXS45, hence will use the existing RF, fibre, power and mechanical interfaces of the RXS45.</a:t>
            </a:r>
          </a:p>
          <a:p>
            <a:pPr marL="285750" indent="-285750" algn="just">
              <a:spcBef>
                <a:spcPts val="0"/>
              </a:spcBef>
              <a:buFont typeface="Arial" panose="020B0604020202020204" pitchFamily="34" charset="0"/>
              <a:buChar char="•"/>
            </a:pPr>
            <a:r>
              <a:rPr lang="en-GB" sz="3600" dirty="0">
                <a:solidFill>
                  <a:srgbClr val="000000"/>
                </a:solidFill>
                <a:latin typeface="Times New Roman" panose="02020603050405020304" pitchFamily="18" charset="0"/>
                <a:cs typeface="Times New Roman" panose="02020603050405020304" pitchFamily="18" charset="0"/>
              </a:rPr>
              <a:t>N</a:t>
            </a:r>
            <a:r>
              <a:rPr lang="en-GB" sz="3600" b="0" i="0" u="none" strike="noStrike" dirty="0">
                <a:solidFill>
                  <a:srgbClr val="000000"/>
                </a:solidFill>
                <a:effectLst/>
                <a:latin typeface="Times New Roman" panose="02020603050405020304" pitchFamily="18" charset="0"/>
                <a:cs typeface="Times New Roman" panose="02020603050405020304" pitchFamily="18" charset="0"/>
              </a:rPr>
              <a:t>ew interface to route the RF output signals of the Downconverter to the RXS123. </a:t>
            </a:r>
          </a:p>
          <a:p>
            <a:pPr marL="285750" indent="-285750" algn="just">
              <a:spcBef>
                <a:spcPts val="0"/>
              </a:spcBef>
              <a:buFont typeface="Arial" panose="020B0604020202020204" pitchFamily="34" charset="0"/>
              <a:buChar char="•"/>
            </a:pPr>
            <a:r>
              <a:rPr lang="en-GB" sz="3600" dirty="0">
                <a:solidFill>
                  <a:srgbClr val="000000"/>
                </a:solidFill>
                <a:latin typeface="Times New Roman" panose="02020603050405020304" pitchFamily="18" charset="0"/>
                <a:cs typeface="Times New Roman" panose="02020603050405020304" pitchFamily="18" charset="0"/>
              </a:rPr>
              <a:t>L</a:t>
            </a:r>
            <a:r>
              <a:rPr lang="en-GB" sz="3600" b="0" i="0" u="none" strike="noStrike" dirty="0">
                <a:solidFill>
                  <a:srgbClr val="000000"/>
                </a:solidFill>
                <a:effectLst/>
                <a:latin typeface="Times New Roman" panose="02020603050405020304" pitchFamily="18" charset="0"/>
                <a:cs typeface="Times New Roman" panose="02020603050405020304" pitchFamily="18" charset="0"/>
              </a:rPr>
              <a:t>ocal oscillator (LO) frequency will be derived from the 3.96 GHz reference supplied by RXS123</a:t>
            </a:r>
            <a:endParaRPr lang="en-GB" sz="3600" dirty="0">
              <a:latin typeface="Times New Roman" panose="02020603050405020304" pitchFamily="18"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6979AABA-8EF6-3FAC-7E33-6EA699DC8261}"/>
              </a:ext>
            </a:extLst>
          </p:cNvPr>
          <p:cNvSpPr>
            <a:spLocks noGrp="1"/>
          </p:cNvSpPr>
          <p:nvPr>
            <p:ph type="sldNum" sz="quarter" idx="10"/>
          </p:nvPr>
        </p:nvSpPr>
        <p:spPr/>
        <p:txBody>
          <a:bodyPr/>
          <a:lstStyle/>
          <a:p>
            <a:fld id="{86CB4B4D-7CA3-9044-876B-883B54F8677D}" type="slidenum">
              <a:rPr lang="en-GB" smtClean="0"/>
              <a:pPr/>
              <a:t>11</a:t>
            </a:fld>
            <a:endParaRPr lang="en-GB" dirty="0"/>
          </a:p>
        </p:txBody>
      </p:sp>
      <p:pic>
        <p:nvPicPr>
          <p:cNvPr id="5" name="Picture 4">
            <a:extLst>
              <a:ext uri="{FF2B5EF4-FFF2-40B4-BE49-F238E27FC236}">
                <a16:creationId xmlns:a16="http://schemas.microsoft.com/office/drawing/2014/main" id="{725FD074-0BC2-C9A4-A5C7-508FCDFB9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4439" y="576685"/>
            <a:ext cx="11027752" cy="85369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A6397B2-22AD-D290-3CA3-E0AE4D273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809" y="1289814"/>
            <a:ext cx="12130630" cy="765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4883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5F94D7-FCD9-E029-F6FA-F66C1EFB4DFC}"/>
              </a:ext>
            </a:extLst>
          </p:cNvPr>
          <p:cNvSpPr>
            <a:spLocks noGrp="1"/>
          </p:cNvSpPr>
          <p:nvPr>
            <p:ph type="sldNum" sz="quarter" idx="12"/>
          </p:nvPr>
        </p:nvSpPr>
        <p:spPr/>
        <p:txBody>
          <a:bodyPr/>
          <a:lstStyle/>
          <a:p>
            <a:fld id="{2806AA86-E122-4DE2-8581-1E6596243686}" type="slidenum">
              <a:rPr lang="en-GB" smtClean="0"/>
              <a:t>12</a:t>
            </a:fld>
            <a:endParaRPr lang="en-GB"/>
          </a:p>
        </p:txBody>
      </p:sp>
      <p:sp>
        <p:nvSpPr>
          <p:cNvPr id="8" name="TextBox 7">
            <a:extLst>
              <a:ext uri="{FF2B5EF4-FFF2-40B4-BE49-F238E27FC236}">
                <a16:creationId xmlns:a16="http://schemas.microsoft.com/office/drawing/2014/main" id="{3912D7D5-AF02-EC28-CFD4-2B9583515EF0}"/>
              </a:ext>
            </a:extLst>
          </p:cNvPr>
          <p:cNvSpPr txBox="1"/>
          <p:nvPr/>
        </p:nvSpPr>
        <p:spPr>
          <a:xfrm>
            <a:off x="648331" y="660844"/>
            <a:ext cx="22083622" cy="10655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spcBef>
                <a:spcPts val="3600"/>
              </a:spcBef>
              <a:spcAft>
                <a:spcPts val="500"/>
              </a:spcAft>
            </a:pPr>
            <a:r>
              <a:rPr lang="en-GB" sz="5400" b="1" i="0" u="none" strike="noStrike" dirty="0">
                <a:solidFill>
                  <a:srgbClr val="002060"/>
                </a:solidFill>
                <a:effectLst/>
                <a:latin typeface="Times New Roman" panose="02020603050405020304" pitchFamily="18" charset="0"/>
                <a:cs typeface="Times New Roman" panose="02020603050405020304" pitchFamily="18" charset="0"/>
              </a:rPr>
              <a:t>Teams working and Acknowledgement:</a:t>
            </a:r>
          </a:p>
          <a:p>
            <a:pPr algn="l" rtl="0">
              <a:spcBef>
                <a:spcPts val="3600"/>
              </a:spcBef>
              <a:spcAft>
                <a:spcPts val="500"/>
              </a:spcAft>
            </a:pPr>
            <a:endParaRPr lang="en-GB" sz="4400" dirty="0">
              <a:effectLst/>
              <a:latin typeface="Times New Roman" panose="02020603050405020304" pitchFamily="18" charset="0"/>
              <a:cs typeface="Times New Roman" panose="02020603050405020304" pitchFamily="18" charset="0"/>
            </a:endParaRPr>
          </a:p>
          <a:p>
            <a:pPr marL="1943100" lvl="4" indent="-571500" algn="l" fontAlgn="base">
              <a:lnSpc>
                <a:spcPct val="150000"/>
              </a:lnSpc>
              <a:spcBef>
                <a:spcPts val="600"/>
              </a:spcBef>
              <a:buClr>
                <a:schemeClr val="accent1"/>
              </a:buClr>
              <a:buFont typeface="Arial" panose="020B0604020202020204" pitchFamily="34" charset="0"/>
              <a:buChar char="•"/>
            </a:pPr>
            <a:r>
              <a:rPr lang="en-GB" sz="4400" b="1" i="0" u="none" strike="noStrike" dirty="0">
                <a:solidFill>
                  <a:srgbClr val="20124D"/>
                </a:solidFill>
                <a:effectLst/>
                <a:latin typeface="Times New Roman" panose="02020603050405020304" pitchFamily="18" charset="0"/>
                <a:cs typeface="Times New Roman" panose="02020603050405020304" pitchFamily="18" charset="0"/>
              </a:rPr>
              <a:t>National Research Council, Canada - </a:t>
            </a:r>
            <a:r>
              <a:rPr lang="en-GB" sz="4400" b="0" i="0" u="none" strike="noStrike" dirty="0">
                <a:solidFill>
                  <a:srgbClr val="20124D"/>
                </a:solidFill>
                <a:effectLst/>
                <a:latin typeface="Times New Roman" panose="02020603050405020304" pitchFamily="18" charset="0"/>
                <a:cs typeface="Times New Roman" panose="02020603050405020304" pitchFamily="18" charset="0"/>
              </a:rPr>
              <a:t>RXS123 &amp; RXPU</a:t>
            </a:r>
            <a:endParaRPr lang="en-GB" sz="4400" dirty="0">
              <a:solidFill>
                <a:srgbClr val="20124D"/>
              </a:solidFill>
              <a:latin typeface="Times New Roman" panose="02020603050405020304" pitchFamily="18" charset="0"/>
              <a:cs typeface="Times New Roman" panose="02020603050405020304" pitchFamily="18" charset="0"/>
            </a:endParaRPr>
          </a:p>
          <a:p>
            <a:pPr marL="1943100" lvl="4" indent="-571500" algn="l" fontAlgn="base">
              <a:lnSpc>
                <a:spcPct val="150000"/>
              </a:lnSpc>
              <a:spcBef>
                <a:spcPts val="600"/>
              </a:spcBef>
              <a:buClr>
                <a:schemeClr val="accent1"/>
              </a:buClr>
              <a:buFont typeface="Arial" panose="020B0604020202020204" pitchFamily="34" charset="0"/>
              <a:buChar char="•"/>
            </a:pPr>
            <a:r>
              <a:rPr lang="en-GB" sz="4400" b="1" i="0" u="none" strike="noStrike" dirty="0" err="1">
                <a:solidFill>
                  <a:srgbClr val="20124D"/>
                </a:solidFill>
                <a:effectLst/>
                <a:latin typeface="Times New Roman" panose="02020603050405020304" pitchFamily="18" charset="0"/>
                <a:cs typeface="Times New Roman" panose="02020603050405020304" pitchFamily="18" charset="0"/>
              </a:rPr>
              <a:t>Qamcom</a:t>
            </a:r>
            <a:r>
              <a:rPr lang="en-GB" sz="4400" b="1" i="0" u="none" strike="noStrike" dirty="0">
                <a:solidFill>
                  <a:srgbClr val="20124D"/>
                </a:solidFill>
                <a:effectLst/>
                <a:latin typeface="Times New Roman" panose="02020603050405020304" pitchFamily="18" charset="0"/>
                <a:cs typeface="Times New Roman" panose="02020603050405020304" pitchFamily="18" charset="0"/>
              </a:rPr>
              <a:t> Research Technology, Sweden - </a:t>
            </a:r>
            <a:r>
              <a:rPr lang="en-GB" sz="4400" b="0" i="0" u="none" strike="noStrike" dirty="0">
                <a:solidFill>
                  <a:srgbClr val="20124D"/>
                </a:solidFill>
                <a:effectLst/>
                <a:latin typeface="Times New Roman" panose="02020603050405020304" pitchFamily="18" charset="0"/>
                <a:cs typeface="Times New Roman" panose="02020603050405020304" pitchFamily="18" charset="0"/>
              </a:rPr>
              <a:t>RXS123 &amp; RXPU</a:t>
            </a:r>
          </a:p>
          <a:p>
            <a:pPr marL="1943100" lvl="4" indent="-571500" algn="l" fontAlgn="base">
              <a:lnSpc>
                <a:spcPct val="150000"/>
              </a:lnSpc>
              <a:spcBef>
                <a:spcPts val="600"/>
              </a:spcBef>
              <a:buClr>
                <a:schemeClr val="accent1"/>
              </a:buClr>
              <a:buFont typeface="Arial" panose="020B0604020202020204" pitchFamily="34" charset="0"/>
              <a:buChar char="•"/>
            </a:pPr>
            <a:r>
              <a:rPr lang="en-GB" sz="4400" b="1" i="0" u="none" strike="noStrike" dirty="0">
                <a:solidFill>
                  <a:srgbClr val="20124D"/>
                </a:solidFill>
                <a:effectLst/>
                <a:latin typeface="Times New Roman" panose="02020603050405020304" pitchFamily="18" charset="0"/>
                <a:cs typeface="Times New Roman" panose="02020603050405020304" pitchFamily="18" charset="0"/>
              </a:rPr>
              <a:t>Chalmers Institute of Technology, Sweden – </a:t>
            </a:r>
            <a:r>
              <a:rPr lang="en-GB" sz="4400" i="0" u="none" strike="noStrike" dirty="0" err="1">
                <a:solidFill>
                  <a:srgbClr val="20124D"/>
                </a:solidFill>
                <a:effectLst/>
                <a:latin typeface="Times New Roman" panose="02020603050405020304" pitchFamily="18" charset="0"/>
                <a:cs typeface="Times New Roman" panose="02020603050405020304" pitchFamily="18" charset="0"/>
              </a:rPr>
              <a:t>SPFRx</a:t>
            </a:r>
            <a:endParaRPr lang="en-GB" sz="4400" dirty="0">
              <a:solidFill>
                <a:srgbClr val="20124D"/>
              </a:solidFill>
              <a:latin typeface="Times New Roman" panose="02020603050405020304" pitchFamily="18" charset="0"/>
              <a:cs typeface="Times New Roman" panose="02020603050405020304" pitchFamily="18" charset="0"/>
            </a:endParaRPr>
          </a:p>
          <a:p>
            <a:pPr marL="1943100" lvl="4" indent="-571500" algn="l" fontAlgn="base">
              <a:lnSpc>
                <a:spcPct val="150000"/>
              </a:lnSpc>
              <a:spcBef>
                <a:spcPts val="600"/>
              </a:spcBef>
              <a:buClr>
                <a:schemeClr val="accent1"/>
              </a:buClr>
              <a:buFont typeface="Arial" panose="020B0604020202020204" pitchFamily="34" charset="0"/>
              <a:buChar char="•"/>
            </a:pPr>
            <a:r>
              <a:rPr lang="en-GB" sz="4400" b="1" i="0" u="none" strike="noStrike" dirty="0">
                <a:solidFill>
                  <a:srgbClr val="20124D"/>
                </a:solidFill>
                <a:effectLst/>
                <a:latin typeface="Times New Roman" panose="02020603050405020304" pitchFamily="18" charset="0"/>
                <a:cs typeface="Times New Roman" panose="02020603050405020304" pitchFamily="18" charset="0"/>
              </a:rPr>
              <a:t>South African Radio Astronomy Observatory – </a:t>
            </a:r>
            <a:r>
              <a:rPr lang="en-GB" sz="4400" i="0" u="none" strike="noStrike" dirty="0" err="1">
                <a:solidFill>
                  <a:srgbClr val="20124D"/>
                </a:solidFill>
                <a:effectLst/>
                <a:latin typeface="Times New Roman" panose="02020603050405020304" pitchFamily="18" charset="0"/>
                <a:cs typeface="Times New Roman" panose="02020603050405020304" pitchFamily="18" charset="0"/>
              </a:rPr>
              <a:t>SPFRx</a:t>
            </a:r>
            <a:endParaRPr lang="en-GB" sz="4400" dirty="0">
              <a:solidFill>
                <a:srgbClr val="20124D"/>
              </a:solidFill>
              <a:latin typeface="Times New Roman" panose="02020603050405020304" pitchFamily="18" charset="0"/>
              <a:cs typeface="Times New Roman" panose="02020603050405020304" pitchFamily="18" charset="0"/>
            </a:endParaRPr>
          </a:p>
          <a:p>
            <a:pPr marL="1943100" lvl="4" indent="-571500" algn="l" fontAlgn="base">
              <a:lnSpc>
                <a:spcPct val="150000"/>
              </a:lnSpc>
              <a:spcBef>
                <a:spcPts val="600"/>
              </a:spcBef>
              <a:buClr>
                <a:schemeClr val="accent1"/>
              </a:buClr>
              <a:buFont typeface="Arial" panose="020B0604020202020204" pitchFamily="34" charset="0"/>
              <a:buChar char="•"/>
            </a:pPr>
            <a:r>
              <a:rPr lang="en-GB" sz="4400" b="1" i="0" u="none" strike="noStrike" dirty="0">
                <a:solidFill>
                  <a:srgbClr val="20124D"/>
                </a:solidFill>
                <a:effectLst/>
                <a:latin typeface="Times New Roman" panose="02020603050405020304" pitchFamily="18" charset="0"/>
                <a:cs typeface="Times New Roman" panose="02020603050405020304" pitchFamily="18" charset="0"/>
              </a:rPr>
              <a:t>University of Western Australia, Australia - </a:t>
            </a:r>
            <a:r>
              <a:rPr lang="en-GB" sz="4400" i="0" u="none" strike="noStrike" dirty="0">
                <a:solidFill>
                  <a:srgbClr val="20124D"/>
                </a:solidFill>
                <a:effectLst/>
                <a:latin typeface="Times New Roman" panose="02020603050405020304" pitchFamily="18" charset="0"/>
                <a:cs typeface="Times New Roman" panose="02020603050405020304" pitchFamily="18" charset="0"/>
              </a:rPr>
              <a:t>SAT.RM</a:t>
            </a:r>
          </a:p>
          <a:p>
            <a:pPr marL="1943100" lvl="4" indent="-571500" algn="l" fontAlgn="base">
              <a:lnSpc>
                <a:spcPct val="150000"/>
              </a:lnSpc>
              <a:spcBef>
                <a:spcPts val="600"/>
              </a:spcBef>
              <a:buClr>
                <a:schemeClr val="accent1"/>
              </a:buClr>
              <a:buFont typeface="Arial" panose="020B0604020202020204" pitchFamily="34" charset="0"/>
              <a:buChar char="•"/>
            </a:pPr>
            <a:r>
              <a:rPr lang="en-GB" sz="4400" b="1" dirty="0">
                <a:solidFill>
                  <a:srgbClr val="20124D"/>
                </a:solidFill>
                <a:latin typeface="Times New Roman" panose="02020603050405020304" pitchFamily="18" charset="0"/>
                <a:cs typeface="Times New Roman" panose="02020603050405020304" pitchFamily="18" charset="0"/>
              </a:rPr>
              <a:t>University of Bordeaux, France - </a:t>
            </a:r>
            <a:r>
              <a:rPr lang="en-GB" sz="4400" dirty="0">
                <a:solidFill>
                  <a:srgbClr val="20124D"/>
                </a:solidFill>
                <a:latin typeface="Times New Roman" panose="02020603050405020304" pitchFamily="18" charset="0"/>
                <a:cs typeface="Times New Roman" panose="02020603050405020304" pitchFamily="18" charset="0"/>
              </a:rPr>
              <a:t>RXS45</a:t>
            </a:r>
            <a:br>
              <a:rPr lang="en-GB" sz="4400" b="0" i="0" u="none" strike="noStrike" dirty="0">
                <a:solidFill>
                  <a:srgbClr val="535353"/>
                </a:solidFill>
                <a:effectLst/>
                <a:latin typeface="Times New Roman" panose="02020603050405020304" pitchFamily="18" charset="0"/>
                <a:cs typeface="Times New Roman" panose="02020603050405020304" pitchFamily="18" charset="0"/>
              </a:rPr>
            </a:br>
            <a:br>
              <a:rPr lang="en-GB" sz="4400" b="0" i="0" u="none" strike="noStrike" dirty="0">
                <a:solidFill>
                  <a:srgbClr val="535353"/>
                </a:solidFill>
                <a:effectLst/>
                <a:latin typeface="Times New Roman" panose="02020603050405020304" pitchFamily="18" charset="0"/>
                <a:cs typeface="Times New Roman" panose="02020603050405020304" pitchFamily="18" charset="0"/>
              </a:rPr>
            </a:br>
            <a:endParaRPr lang="en-GB" sz="4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3271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19AF064-CA52-4B4C-83EB-9539CE5C208A}"/>
              </a:ext>
            </a:extLst>
          </p:cNvPr>
          <p:cNvSpPr>
            <a:spLocks noGrp="1"/>
          </p:cNvSpPr>
          <p:nvPr>
            <p:ph type="title"/>
          </p:nvPr>
        </p:nvSpPr>
        <p:spPr>
          <a:xfrm>
            <a:off x="1459584" y="7697009"/>
            <a:ext cx="14145135" cy="1810799"/>
          </a:xfrm>
        </p:spPr>
        <p:txBody>
          <a:bodyPr/>
          <a:lstStyle/>
          <a:p>
            <a:r>
              <a:rPr lang="en-GB" dirty="0"/>
              <a:t>Thank you</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288FED-26DB-43E1-B933-41920D04B253}"/>
              </a:ext>
            </a:extLst>
          </p:cNvPr>
          <p:cNvSpPr>
            <a:spLocks noGrp="1"/>
          </p:cNvSpPr>
          <p:nvPr>
            <p:ph type="body" idx="1"/>
          </p:nvPr>
        </p:nvSpPr>
        <p:spPr>
          <a:xfrm>
            <a:off x="254000" y="1782214"/>
            <a:ext cx="23374627" cy="11430223"/>
          </a:xfrm>
        </p:spPr>
        <p:txBody>
          <a:bodyPr/>
          <a:lstStyle/>
          <a:p>
            <a:pPr marL="507975" indent="0" algn="just">
              <a:buNone/>
            </a:pPr>
            <a:r>
              <a:rPr lang="en-GB" sz="4200" b="1" dirty="0">
                <a:latin typeface="Times New Roman" panose="02020603050405020304" pitchFamily="18" charset="0"/>
                <a:cs typeface="Times New Roman" panose="02020603050405020304" pitchFamily="18" charset="0"/>
              </a:rPr>
              <a:t>The main task of </a:t>
            </a:r>
            <a:r>
              <a:rPr lang="en-GB" sz="4200" b="1" dirty="0" err="1">
                <a:latin typeface="Times New Roman" panose="02020603050405020304" pitchFamily="18" charset="0"/>
                <a:cs typeface="Times New Roman" panose="02020603050405020304" pitchFamily="18" charset="0"/>
              </a:rPr>
              <a:t>SPFRx</a:t>
            </a:r>
            <a:r>
              <a:rPr lang="en-GB" sz="4200" b="1" dirty="0">
                <a:latin typeface="Times New Roman" panose="02020603050405020304" pitchFamily="18" charset="0"/>
                <a:cs typeface="Times New Roman" panose="02020603050405020304" pitchFamily="18" charset="0"/>
              </a:rPr>
              <a:t> is to condition the incoming RF signals from SPF, perform </a:t>
            </a:r>
            <a:r>
              <a:rPr lang="en-GB" sz="4200" b="1" dirty="0" err="1">
                <a:latin typeface="Times New Roman" panose="02020603050405020304" pitchFamily="18" charset="0"/>
                <a:cs typeface="Times New Roman" panose="02020603050405020304" pitchFamily="18" charset="0"/>
              </a:rPr>
              <a:t>analog</a:t>
            </a:r>
            <a:r>
              <a:rPr lang="en-GB" sz="4200" b="1" dirty="0">
                <a:latin typeface="Times New Roman" panose="02020603050405020304" pitchFamily="18" charset="0"/>
                <a:cs typeface="Times New Roman" panose="02020603050405020304" pitchFamily="18" charset="0"/>
              </a:rPr>
              <a:t>-to-digital conversion forward the digitized RF samples to Central Signal Processor (CSP). </a:t>
            </a:r>
          </a:p>
          <a:p>
            <a:pPr marL="507975" indent="0" algn="just">
              <a:buNone/>
            </a:pPr>
            <a:endParaRPr lang="en-GB" sz="4200" b="1" dirty="0">
              <a:latin typeface="Times New Roman" panose="02020603050405020304" pitchFamily="18" charset="0"/>
              <a:cs typeface="Times New Roman" panose="02020603050405020304" pitchFamily="18" charset="0"/>
            </a:endParaRPr>
          </a:p>
          <a:p>
            <a:pPr marL="507975" indent="0" algn="just">
              <a:spcBef>
                <a:spcPts val="1200"/>
              </a:spcBef>
              <a:buNone/>
            </a:pPr>
            <a:endParaRPr lang="en-GB" sz="4200" dirty="0">
              <a:latin typeface="Times New Roman" panose="02020603050405020304" pitchFamily="18" charset="0"/>
              <a:cs typeface="Times New Roman" panose="02020603050405020304" pitchFamily="18" charset="0"/>
            </a:endParaRPr>
          </a:p>
          <a:p>
            <a:pPr marL="507975" indent="0" algn="just">
              <a:spcBef>
                <a:spcPts val="1200"/>
              </a:spcBef>
              <a:buNone/>
            </a:pPr>
            <a:r>
              <a:rPr lang="en-GB" sz="4200" dirty="0">
                <a:latin typeface="Times New Roman" panose="02020603050405020304" pitchFamily="18" charset="0"/>
                <a:cs typeface="Times New Roman" panose="02020603050405020304" pitchFamily="18" charset="0"/>
              </a:rPr>
              <a:t>The architecture of the </a:t>
            </a:r>
            <a:r>
              <a:rPr lang="en-GB" sz="4200" dirty="0" err="1">
                <a:latin typeface="Times New Roman" panose="02020603050405020304" pitchFamily="18" charset="0"/>
                <a:cs typeface="Times New Roman" panose="02020603050405020304" pitchFamily="18" charset="0"/>
              </a:rPr>
              <a:t>SPFRx</a:t>
            </a:r>
            <a:r>
              <a:rPr lang="en-GB" sz="4200" dirty="0">
                <a:latin typeface="Times New Roman" panose="02020603050405020304" pitchFamily="18" charset="0"/>
                <a:cs typeface="Times New Roman" panose="02020603050405020304" pitchFamily="18" charset="0"/>
              </a:rPr>
              <a:t> aims to achieve the following specific objectives:</a:t>
            </a:r>
          </a:p>
          <a:p>
            <a:pPr algn="just">
              <a:spcBef>
                <a:spcPts val="1200"/>
              </a:spcBef>
            </a:pPr>
            <a:r>
              <a:rPr lang="en-GB" sz="4200" b="1" dirty="0">
                <a:latin typeface="Times New Roman" panose="02020603050405020304" pitchFamily="18" charset="0"/>
                <a:cs typeface="Times New Roman" panose="02020603050405020304" pitchFamily="18" charset="0"/>
              </a:rPr>
              <a:t>Maximize linear dynamic range </a:t>
            </a:r>
            <a:r>
              <a:rPr lang="en-GB" sz="4200" dirty="0">
                <a:latin typeface="Times New Roman" panose="02020603050405020304" pitchFamily="18" charset="0"/>
                <a:cs typeface="Times New Roman" panose="02020603050405020304" pitchFamily="18" charset="0"/>
              </a:rPr>
              <a:t>without compromising noise performance.</a:t>
            </a:r>
          </a:p>
          <a:p>
            <a:pPr algn="just">
              <a:spcBef>
                <a:spcPts val="1200"/>
              </a:spcBef>
            </a:pPr>
            <a:r>
              <a:rPr lang="en-GB" sz="4200" b="1" dirty="0">
                <a:latin typeface="Times New Roman" panose="02020603050405020304" pitchFamily="18" charset="0"/>
                <a:cs typeface="Times New Roman" panose="02020603050405020304" pitchFamily="18" charset="0"/>
              </a:rPr>
              <a:t>Minimize the number of components</a:t>
            </a:r>
            <a:r>
              <a:rPr lang="en-GB" sz="4200" dirty="0">
                <a:latin typeface="Times New Roman" panose="02020603050405020304" pitchFamily="18" charset="0"/>
                <a:cs typeface="Times New Roman" panose="02020603050405020304" pitchFamily="18" charset="0"/>
              </a:rPr>
              <a:t> directly in the </a:t>
            </a:r>
            <a:r>
              <a:rPr lang="en-GB" sz="4200" dirty="0" err="1">
                <a:latin typeface="Times New Roman" panose="02020603050405020304" pitchFamily="18" charset="0"/>
                <a:cs typeface="Times New Roman" panose="02020603050405020304" pitchFamily="18" charset="0"/>
              </a:rPr>
              <a:t>analog</a:t>
            </a:r>
            <a:r>
              <a:rPr lang="en-GB" sz="4200" dirty="0">
                <a:latin typeface="Times New Roman" panose="02020603050405020304" pitchFamily="18" charset="0"/>
                <a:cs typeface="Times New Roman" panose="02020603050405020304" pitchFamily="18" charset="0"/>
              </a:rPr>
              <a:t> path to increase the stability, this indicates the signal conversion from </a:t>
            </a:r>
            <a:r>
              <a:rPr lang="en-GB" sz="4200" dirty="0" err="1">
                <a:latin typeface="Times New Roman" panose="02020603050405020304" pitchFamily="18" charset="0"/>
                <a:cs typeface="Times New Roman" panose="02020603050405020304" pitchFamily="18" charset="0"/>
              </a:rPr>
              <a:t>analog</a:t>
            </a:r>
            <a:r>
              <a:rPr lang="en-GB" sz="4200" dirty="0">
                <a:latin typeface="Times New Roman" panose="02020603050405020304" pitchFamily="18" charset="0"/>
                <a:cs typeface="Times New Roman" panose="02020603050405020304" pitchFamily="18" charset="0"/>
              </a:rPr>
              <a:t>-to-digital should be close to RF frontends.</a:t>
            </a:r>
          </a:p>
          <a:p>
            <a:pPr algn="just">
              <a:spcBef>
                <a:spcPts val="1200"/>
              </a:spcBef>
            </a:pPr>
            <a:r>
              <a:rPr lang="en-GB" sz="4200" b="1" dirty="0">
                <a:latin typeface="Times New Roman" panose="02020603050405020304" pitchFamily="18" charset="0"/>
                <a:cs typeface="Times New Roman" panose="02020603050405020304" pitchFamily="18" charset="0"/>
              </a:rPr>
              <a:t>Minimize the electrical lengths of interconnects </a:t>
            </a:r>
            <a:r>
              <a:rPr lang="en-GB" sz="4200" dirty="0">
                <a:latin typeface="Times New Roman" panose="02020603050405020304" pitchFamily="18" charset="0"/>
                <a:cs typeface="Times New Roman" panose="02020603050405020304" pitchFamily="18" charset="0"/>
              </a:rPr>
              <a:t>to reduce the ripple from impedance mismatch, loss, and temperature variation.</a:t>
            </a:r>
          </a:p>
          <a:p>
            <a:pPr algn="just">
              <a:spcBef>
                <a:spcPts val="1200"/>
              </a:spcBef>
            </a:pPr>
            <a:r>
              <a:rPr lang="en-GB" sz="4200" b="1" dirty="0">
                <a:latin typeface="Times New Roman" panose="02020603050405020304" pitchFamily="18" charset="0"/>
                <a:cs typeface="Times New Roman" panose="02020603050405020304" pitchFamily="18" charset="0"/>
              </a:rPr>
              <a:t>Maximize immunity to interference, </a:t>
            </a:r>
            <a:r>
              <a:rPr lang="en-GB" sz="4200" dirty="0">
                <a:latin typeface="Times New Roman" panose="02020603050405020304" pitchFamily="18" charset="0"/>
                <a:cs typeface="Times New Roman" panose="02020603050405020304" pitchFamily="18" charset="0"/>
              </a:rPr>
              <a:t>both external as well as self induced RFI. Region around dish focal point is extremely sensitive to EMI, electronics devices (esp. digital circuits) should be minimized, EMI filtered and sufficiently shielded.</a:t>
            </a:r>
          </a:p>
          <a:p>
            <a:pPr algn="just">
              <a:spcBef>
                <a:spcPts val="1200"/>
              </a:spcBef>
            </a:pPr>
            <a:r>
              <a:rPr lang="en-GB" sz="4200" b="1" dirty="0">
                <a:latin typeface="Times New Roman" panose="02020603050405020304" pitchFamily="18" charset="0"/>
                <a:cs typeface="Times New Roman" panose="02020603050405020304" pitchFamily="18" charset="0"/>
              </a:rPr>
              <a:t>Minimize the contribution to mass </a:t>
            </a:r>
            <a:r>
              <a:rPr lang="en-GB" sz="4200" dirty="0">
                <a:latin typeface="Times New Roman" panose="02020603050405020304" pitchFamily="18" charset="0"/>
                <a:cs typeface="Times New Roman" panose="02020603050405020304" pitchFamily="18" charset="0"/>
              </a:rPr>
              <a:t>on the dish indexer, as reflector antenna is a cantilevered structure. This is a challenge because thermal stability requirements and EMI shielding yield to heavy structures.</a:t>
            </a:r>
          </a:p>
          <a:p>
            <a:pPr marL="507975" indent="0" algn="just">
              <a:spcBef>
                <a:spcPts val="1200"/>
              </a:spcBef>
              <a:buNone/>
            </a:pPr>
            <a:r>
              <a:rPr lang="en-GB" sz="4000" dirty="0">
                <a:latin typeface="Times New Roman" panose="02020603050405020304" pitchFamily="18" charset="0"/>
                <a:cs typeface="Times New Roman" panose="02020603050405020304" pitchFamily="18" charset="0"/>
              </a:rPr>
              <a:t>                                                                   </a:t>
            </a:r>
            <a:br>
              <a:rPr lang="en-GB" sz="4000" dirty="0">
                <a:latin typeface="Times New Roman" panose="02020603050405020304" pitchFamily="18" charset="0"/>
                <a:cs typeface="Times New Roman" panose="02020603050405020304" pitchFamily="18" charset="0"/>
              </a:rPr>
            </a:br>
            <a:endParaRPr lang="en-GB" sz="4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A2686D6-DB6D-4128-84FC-D7BF2E3248C1}"/>
              </a:ext>
            </a:extLst>
          </p:cNvPr>
          <p:cNvSpPr>
            <a:spLocks noGrp="1"/>
          </p:cNvSpPr>
          <p:nvPr>
            <p:ph type="sldNum" sz="quarter" idx="10"/>
          </p:nvPr>
        </p:nvSpPr>
        <p:spPr/>
        <p:txBody>
          <a:bodyPr/>
          <a:lstStyle/>
          <a:p>
            <a:fld id="{86CB4B4D-7CA3-9044-876B-883B54F8677D}" type="slidenum">
              <a:rPr lang="en-GB" smtClean="0"/>
              <a:pPr/>
              <a:t>2</a:t>
            </a:fld>
            <a:endParaRPr lang="en-GB" dirty="0"/>
          </a:p>
        </p:txBody>
      </p:sp>
      <p:sp>
        <p:nvSpPr>
          <p:cNvPr id="6" name="Title 5">
            <a:extLst>
              <a:ext uri="{FF2B5EF4-FFF2-40B4-BE49-F238E27FC236}">
                <a16:creationId xmlns:a16="http://schemas.microsoft.com/office/drawing/2014/main" id="{76053B95-88F6-1D8C-AD8D-97D196562A55}"/>
              </a:ext>
            </a:extLst>
          </p:cNvPr>
          <p:cNvSpPr>
            <a:spLocks noGrp="1"/>
          </p:cNvSpPr>
          <p:nvPr>
            <p:ph type="title"/>
          </p:nvPr>
        </p:nvSpPr>
        <p:spPr>
          <a:xfrm>
            <a:off x="667732" y="123116"/>
            <a:ext cx="22860552" cy="994264"/>
          </a:xfrm>
        </p:spPr>
        <p:txBody>
          <a:bodyPr/>
          <a:lstStyle/>
          <a:p>
            <a:r>
              <a:rPr lang="en-GB" sz="5400" dirty="0">
                <a:latin typeface="Times New Roman" panose="02020603050405020304" pitchFamily="18" charset="0"/>
                <a:cs typeface="Times New Roman" panose="02020603050405020304" pitchFamily="18" charset="0"/>
              </a:rPr>
              <a:t>Single Pixel Feed Receiver (</a:t>
            </a:r>
            <a:r>
              <a:rPr lang="en-GB" sz="5400" dirty="0" err="1">
                <a:latin typeface="Times New Roman" panose="02020603050405020304" pitchFamily="18" charset="0"/>
                <a:cs typeface="Times New Roman" panose="02020603050405020304" pitchFamily="18" charset="0"/>
              </a:rPr>
              <a:t>SPFRx</a:t>
            </a:r>
            <a:r>
              <a:rPr lang="en-GB" sz="5400" dirty="0">
                <a:latin typeface="Times New Roman" panose="02020603050405020304" pitchFamily="18" charset="0"/>
                <a:cs typeface="Times New Roman" panose="02020603050405020304" pitchFamily="18" charset="0"/>
              </a:rPr>
              <a:t>)</a:t>
            </a:r>
          </a:p>
        </p:txBody>
      </p:sp>
      <p:pic>
        <p:nvPicPr>
          <p:cNvPr id="5" name="Picture 4" descr="Text&#10;&#10;Description automatically generated">
            <a:extLst>
              <a:ext uri="{FF2B5EF4-FFF2-40B4-BE49-F238E27FC236}">
                <a16:creationId xmlns:a16="http://schemas.microsoft.com/office/drawing/2014/main" id="{434ACC31-3178-3ED0-6952-7441118D9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735" y="3562280"/>
            <a:ext cx="9685064" cy="1339657"/>
          </a:xfrm>
          <a:prstGeom prst="rect">
            <a:avLst/>
          </a:prstGeom>
        </p:spPr>
      </p:pic>
    </p:spTree>
    <p:extLst>
      <p:ext uri="{BB962C8B-B14F-4D97-AF65-F5344CB8AC3E}">
        <p14:creationId xmlns:p14="http://schemas.microsoft.com/office/powerpoint/2010/main" val="39512073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157AC-C45F-87F6-1993-31CB04E4EECB}"/>
              </a:ext>
            </a:extLst>
          </p:cNvPr>
          <p:cNvSpPr>
            <a:spLocks noGrp="1"/>
          </p:cNvSpPr>
          <p:nvPr>
            <p:ph type="title"/>
          </p:nvPr>
        </p:nvSpPr>
        <p:spPr>
          <a:xfrm>
            <a:off x="492825" y="359851"/>
            <a:ext cx="22860552" cy="1054649"/>
          </a:xfrm>
        </p:spPr>
        <p:txBody>
          <a:bodyPr/>
          <a:lstStyle/>
          <a:p>
            <a:r>
              <a:rPr lang="en-GB" sz="4800" dirty="0" err="1">
                <a:latin typeface="Times New Roman" panose="02020603050405020304" pitchFamily="18" charset="0"/>
                <a:cs typeface="Times New Roman" panose="02020603050405020304" pitchFamily="18" charset="0"/>
              </a:rPr>
              <a:t>SPFRx</a:t>
            </a:r>
            <a:r>
              <a:rPr lang="en-GB" sz="4800" dirty="0">
                <a:latin typeface="Times New Roman" panose="02020603050405020304" pitchFamily="18" charset="0"/>
                <a:cs typeface="Times New Roman" panose="02020603050405020304" pitchFamily="18" charset="0"/>
              </a:rPr>
              <a:t> Architecture</a:t>
            </a:r>
          </a:p>
        </p:txBody>
      </p:sp>
      <p:sp>
        <p:nvSpPr>
          <p:cNvPr id="3" name="Text Placeholder 2">
            <a:extLst>
              <a:ext uri="{FF2B5EF4-FFF2-40B4-BE49-F238E27FC236}">
                <a16:creationId xmlns:a16="http://schemas.microsoft.com/office/drawing/2014/main" id="{C9C39F06-CDF9-417D-395A-DF1D941AD6DE}"/>
              </a:ext>
            </a:extLst>
          </p:cNvPr>
          <p:cNvSpPr>
            <a:spLocks noGrp="1"/>
          </p:cNvSpPr>
          <p:nvPr>
            <p:ph type="body" idx="1"/>
          </p:nvPr>
        </p:nvSpPr>
        <p:spPr>
          <a:xfrm>
            <a:off x="575034" y="1442300"/>
            <a:ext cx="23018125" cy="3819813"/>
          </a:xfrm>
        </p:spPr>
        <p:txBody>
          <a:bodyPr/>
          <a:lstStyle/>
          <a:p>
            <a:pPr marL="507975" indent="0" algn="just">
              <a:spcBef>
                <a:spcPts val="1200"/>
              </a:spcBef>
              <a:buNone/>
            </a:pPr>
            <a:r>
              <a:rPr lang="en-GB" sz="4000" dirty="0">
                <a:latin typeface="Times New Roman" panose="02020603050405020304" pitchFamily="18" charset="0"/>
                <a:cs typeface="Times New Roman" panose="02020603050405020304" pitchFamily="18" charset="0"/>
              </a:rPr>
              <a:t>Objectives have led to </a:t>
            </a:r>
            <a:r>
              <a:rPr lang="en-GB" sz="4000" b="1" dirty="0">
                <a:latin typeface="Times New Roman" panose="02020603050405020304" pitchFamily="18" charset="0"/>
                <a:cs typeface="Times New Roman" panose="02020603050405020304" pitchFamily="18" charset="0"/>
              </a:rPr>
              <a:t>three sectional design</a:t>
            </a:r>
            <a:r>
              <a:rPr lang="en-GB" sz="4000" dirty="0">
                <a:latin typeface="Times New Roman" panose="02020603050405020304" pitchFamily="18" charset="0"/>
                <a:cs typeface="Times New Roman" panose="02020603050405020304" pitchFamily="18" charset="0"/>
              </a:rPr>
              <a:t> of </a:t>
            </a:r>
            <a:r>
              <a:rPr lang="en-GB" sz="4000" dirty="0" err="1">
                <a:latin typeface="Times New Roman" panose="02020603050405020304" pitchFamily="18" charset="0"/>
                <a:cs typeface="Times New Roman" panose="02020603050405020304" pitchFamily="18" charset="0"/>
              </a:rPr>
              <a:t>SPFRx</a:t>
            </a:r>
            <a:r>
              <a:rPr lang="en-GB" sz="4000" dirty="0">
                <a:latin typeface="Times New Roman" panose="02020603050405020304" pitchFamily="18" charset="0"/>
                <a:cs typeface="Times New Roman" panose="02020603050405020304" pitchFamily="18" charset="0"/>
              </a:rPr>
              <a:t>: </a:t>
            </a:r>
          </a:p>
          <a:p>
            <a:pPr marL="507975" indent="0" algn="just">
              <a:spcBef>
                <a:spcPts val="1200"/>
              </a:spcBef>
              <a:buNone/>
            </a:pPr>
            <a:endParaRPr lang="en-GB" sz="100" dirty="0">
              <a:latin typeface="Times New Roman" panose="02020603050405020304" pitchFamily="18" charset="0"/>
              <a:cs typeface="Times New Roman" panose="02020603050405020304" pitchFamily="18" charset="0"/>
            </a:endParaRPr>
          </a:p>
          <a:p>
            <a:pPr marL="457200" indent="-457200" algn="just">
              <a:spcBef>
                <a:spcPts val="1200"/>
              </a:spcBef>
              <a:buSzPct val="125000"/>
              <a:buFont typeface="Arial" panose="020B0604020202020204" pitchFamily="34" charset="0"/>
              <a:buChar char="•"/>
            </a:pPr>
            <a:r>
              <a:rPr lang="en-GB" sz="4000" b="1" dirty="0">
                <a:latin typeface="Times New Roman" panose="02020603050405020304" pitchFamily="18" charset="0"/>
                <a:cs typeface="Times New Roman" panose="02020603050405020304" pitchFamily="18" charset="0"/>
              </a:rPr>
              <a:t>Two</a:t>
            </a:r>
            <a:r>
              <a:rPr lang="en-GB" sz="4000" dirty="0">
                <a:latin typeface="Times New Roman" panose="02020603050405020304" pitchFamily="18" charset="0"/>
                <a:cs typeface="Times New Roman" panose="02020603050405020304" pitchFamily="18" charset="0"/>
              </a:rPr>
              <a:t> EMI shielded enclosures at the dish indexer - </a:t>
            </a:r>
            <a:r>
              <a:rPr lang="en-GB" sz="4000" b="1" dirty="0">
                <a:latin typeface="Times New Roman" panose="02020603050405020304" pitchFamily="18" charset="0"/>
                <a:cs typeface="Times New Roman" panose="02020603050405020304" pitchFamily="18" charset="0"/>
              </a:rPr>
              <a:t>RXS123</a:t>
            </a:r>
            <a:r>
              <a:rPr lang="en-GB" sz="4000" dirty="0">
                <a:latin typeface="Times New Roman" panose="02020603050405020304" pitchFamily="18" charset="0"/>
                <a:cs typeface="Times New Roman" panose="02020603050405020304" pitchFamily="18" charset="0"/>
              </a:rPr>
              <a:t> and </a:t>
            </a:r>
            <a:r>
              <a:rPr lang="en-GB" sz="4000" b="1" dirty="0">
                <a:latin typeface="Times New Roman" panose="02020603050405020304" pitchFamily="18" charset="0"/>
                <a:cs typeface="Times New Roman" panose="02020603050405020304" pitchFamily="18" charset="0"/>
              </a:rPr>
              <a:t>RXS45 - </a:t>
            </a:r>
            <a:r>
              <a:rPr lang="en-GB" sz="4000" dirty="0">
                <a:latin typeface="Times New Roman" panose="02020603050405020304" pitchFamily="18" charset="0"/>
                <a:cs typeface="Times New Roman" panose="02020603050405020304" pitchFamily="18" charset="0"/>
              </a:rPr>
              <a:t>include the </a:t>
            </a:r>
            <a:r>
              <a:rPr lang="en-GB" sz="4000" dirty="0" err="1">
                <a:latin typeface="Times New Roman" panose="02020603050405020304" pitchFamily="18" charset="0"/>
                <a:cs typeface="Times New Roman" panose="02020603050405020304" pitchFamily="18" charset="0"/>
              </a:rPr>
              <a:t>analog</a:t>
            </a:r>
            <a:r>
              <a:rPr lang="en-GB" sz="4000" dirty="0">
                <a:latin typeface="Times New Roman" panose="02020603050405020304" pitchFamily="18" charset="0"/>
                <a:cs typeface="Times New Roman" panose="02020603050405020304" pitchFamily="18" charset="0"/>
              </a:rPr>
              <a:t> components, ADCs with minimal digital support circuitry. </a:t>
            </a:r>
            <a:endParaRPr lang="en-GB" sz="4000" b="1" dirty="0">
              <a:latin typeface="Times New Roman" panose="02020603050405020304" pitchFamily="18" charset="0"/>
              <a:cs typeface="Times New Roman" panose="02020603050405020304" pitchFamily="18" charset="0"/>
            </a:endParaRPr>
          </a:p>
          <a:p>
            <a:pPr marL="457200" indent="-457200" algn="just">
              <a:spcBef>
                <a:spcPts val="1200"/>
              </a:spcBef>
              <a:buSzPct val="125000"/>
              <a:buFont typeface="Arial" panose="020B0604020202020204" pitchFamily="34" charset="0"/>
              <a:buChar char="•"/>
            </a:pPr>
            <a:r>
              <a:rPr lang="en-GB" sz="4000" b="1" dirty="0">
                <a:latin typeface="Times New Roman" panose="02020603050405020304" pitchFamily="18" charset="0"/>
                <a:cs typeface="Times New Roman" panose="02020603050405020304" pitchFamily="18" charset="0"/>
              </a:rPr>
              <a:t>One</a:t>
            </a:r>
            <a:r>
              <a:rPr lang="en-GB" sz="4000" dirty="0">
                <a:latin typeface="Times New Roman" panose="02020603050405020304" pitchFamily="18" charset="0"/>
                <a:cs typeface="Times New Roman" panose="02020603050405020304" pitchFamily="18" charset="0"/>
              </a:rPr>
              <a:t> shielded unit in the pedestal of the antenna – </a:t>
            </a:r>
            <a:r>
              <a:rPr lang="en-GB" sz="4000" b="1" dirty="0">
                <a:latin typeface="Times New Roman" panose="02020603050405020304" pitchFamily="18" charset="0"/>
                <a:cs typeface="Times New Roman" panose="02020603050405020304" pitchFamily="18" charset="0"/>
              </a:rPr>
              <a:t>RXPU</a:t>
            </a:r>
            <a:r>
              <a:rPr lang="en-GB" sz="4000" dirty="0">
                <a:latin typeface="Times New Roman" panose="02020603050405020304" pitchFamily="18" charset="0"/>
                <a:cs typeface="Times New Roman" panose="02020603050405020304" pitchFamily="18" charset="0"/>
              </a:rPr>
              <a:t> – includes digital signal processing hardware, which tends to emit high levels of EMI, is in the multiple layered shielded dish pedestal unit.</a:t>
            </a:r>
          </a:p>
        </p:txBody>
      </p:sp>
      <p:sp>
        <p:nvSpPr>
          <p:cNvPr id="4" name="Slide Number Placeholder 3">
            <a:extLst>
              <a:ext uri="{FF2B5EF4-FFF2-40B4-BE49-F238E27FC236}">
                <a16:creationId xmlns:a16="http://schemas.microsoft.com/office/drawing/2014/main" id="{F0694B05-0745-C7F5-5D3C-D595956D2229}"/>
              </a:ext>
            </a:extLst>
          </p:cNvPr>
          <p:cNvSpPr>
            <a:spLocks noGrp="1"/>
          </p:cNvSpPr>
          <p:nvPr>
            <p:ph type="sldNum" sz="quarter" idx="10"/>
          </p:nvPr>
        </p:nvSpPr>
        <p:spPr/>
        <p:txBody>
          <a:bodyPr/>
          <a:lstStyle/>
          <a:p>
            <a:fld id="{86CB4B4D-7CA3-9044-876B-883B54F8677D}" type="slidenum">
              <a:rPr lang="en-GB" smtClean="0"/>
              <a:pPr/>
              <a:t>3</a:t>
            </a:fld>
            <a:endParaRPr lang="en-GB" dirty="0"/>
          </a:p>
        </p:txBody>
      </p:sp>
      <p:pic>
        <p:nvPicPr>
          <p:cNvPr id="9" name="Picture 8" descr="Diagram, schematic&#10;&#10;Description automatically generated">
            <a:extLst>
              <a:ext uri="{FF2B5EF4-FFF2-40B4-BE49-F238E27FC236}">
                <a16:creationId xmlns:a16="http://schemas.microsoft.com/office/drawing/2014/main" id="{38C0525F-9E3C-C5FC-8D45-79F502C34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3105" y="6947232"/>
            <a:ext cx="8452395" cy="3864634"/>
          </a:xfrm>
          <a:prstGeom prst="rect">
            <a:avLst/>
          </a:prstGeom>
        </p:spPr>
      </p:pic>
      <p:pic>
        <p:nvPicPr>
          <p:cNvPr id="8" name="Picture 7" descr="Diagram&#10;&#10;Description automatically generated">
            <a:extLst>
              <a:ext uri="{FF2B5EF4-FFF2-40B4-BE49-F238E27FC236}">
                <a16:creationId xmlns:a16="http://schemas.microsoft.com/office/drawing/2014/main" id="{74E3D25F-75E8-3838-B9B9-49429D1124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219" y="5571312"/>
            <a:ext cx="8952635" cy="5572264"/>
          </a:xfrm>
          <a:prstGeom prst="rect">
            <a:avLst/>
          </a:prstGeom>
          <a:noFill/>
          <a:ln>
            <a:noFill/>
          </a:ln>
        </p:spPr>
      </p:pic>
      <p:sp>
        <p:nvSpPr>
          <p:cNvPr id="7" name="TextBox 6">
            <a:extLst>
              <a:ext uri="{FF2B5EF4-FFF2-40B4-BE49-F238E27FC236}">
                <a16:creationId xmlns:a16="http://schemas.microsoft.com/office/drawing/2014/main" id="{478F4338-4CE0-478B-A1DF-5A0FD8C01DC9}"/>
              </a:ext>
            </a:extLst>
          </p:cNvPr>
          <p:cNvSpPr txBox="1"/>
          <p:nvPr/>
        </p:nvSpPr>
        <p:spPr>
          <a:xfrm>
            <a:off x="294419" y="11558574"/>
            <a:ext cx="23169430"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algn="just" rtl="0">
              <a:spcBef>
                <a:spcPts val="3600"/>
              </a:spcBef>
              <a:spcAft>
                <a:spcPts val="0"/>
              </a:spcAft>
            </a:pPr>
            <a:r>
              <a:rPr lang="en-GB" sz="3200" dirty="0">
                <a:solidFill>
                  <a:srgbClr val="20124D"/>
                </a:solidFill>
                <a:latin typeface="Times New Roman" panose="02020603050405020304" pitchFamily="18" charset="0"/>
                <a:cs typeface="Times New Roman" panose="02020603050405020304" pitchFamily="18" charset="0"/>
              </a:rPr>
              <a:t>Figure: </a:t>
            </a:r>
            <a:r>
              <a:rPr lang="en-GB" sz="3200" dirty="0" err="1">
                <a:solidFill>
                  <a:srgbClr val="20124D"/>
                </a:solidFill>
                <a:latin typeface="Times New Roman" panose="02020603050405020304" pitchFamily="18" charset="0"/>
                <a:cs typeface="Times New Roman" panose="02020603050405020304" pitchFamily="18" charset="0"/>
              </a:rPr>
              <a:t>SPFRx</a:t>
            </a:r>
            <a:r>
              <a:rPr lang="en-GB" sz="3200" dirty="0">
                <a:solidFill>
                  <a:srgbClr val="20124D"/>
                </a:solidFill>
                <a:latin typeface="Times New Roman" panose="02020603050405020304" pitchFamily="18" charset="0"/>
                <a:cs typeface="Times New Roman" panose="02020603050405020304" pitchFamily="18" charset="0"/>
              </a:rPr>
              <a:t> Device Locations on Dish (left), Layout of the Dish Indexer showing the RXS123 and RXS45 enclosure positions (mid), Interface of </a:t>
            </a:r>
            <a:r>
              <a:rPr lang="en-GB" sz="3200" dirty="0" err="1">
                <a:solidFill>
                  <a:srgbClr val="20124D"/>
                </a:solidFill>
                <a:latin typeface="Times New Roman" panose="02020603050405020304" pitchFamily="18" charset="0"/>
                <a:cs typeface="Times New Roman" panose="02020603050405020304" pitchFamily="18" charset="0"/>
              </a:rPr>
              <a:t>SPFRx</a:t>
            </a:r>
            <a:r>
              <a:rPr lang="en-GB" sz="3200" dirty="0">
                <a:solidFill>
                  <a:srgbClr val="20124D"/>
                </a:solidFill>
                <a:latin typeface="Times New Roman" panose="02020603050405020304" pitchFamily="18" charset="0"/>
                <a:cs typeface="Times New Roman" panose="02020603050405020304" pitchFamily="18" charset="0"/>
              </a:rPr>
              <a:t> with other systems</a:t>
            </a:r>
            <a:endParaRPr lang="en-GB" sz="3200" dirty="0">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70CA6605-0157-F0F1-E550-CE9A6B97F8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01832" y="6858000"/>
            <a:ext cx="5809935" cy="4043099"/>
          </a:xfrm>
          <a:prstGeom prst="rect">
            <a:avLst/>
          </a:prstGeom>
          <a:noFill/>
          <a:ln>
            <a:noFill/>
          </a:ln>
        </p:spPr>
      </p:pic>
    </p:spTree>
    <p:extLst>
      <p:ext uri="{BB962C8B-B14F-4D97-AF65-F5344CB8AC3E}">
        <p14:creationId xmlns:p14="http://schemas.microsoft.com/office/powerpoint/2010/main" val="208884752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1EE6C7-AC16-1CE7-BC1C-821E727EAD29}"/>
              </a:ext>
            </a:extLst>
          </p:cNvPr>
          <p:cNvSpPr>
            <a:spLocks noGrp="1"/>
          </p:cNvSpPr>
          <p:nvPr>
            <p:ph type="sldNum" sz="quarter" idx="10"/>
          </p:nvPr>
        </p:nvSpPr>
        <p:spPr/>
        <p:txBody>
          <a:bodyPr/>
          <a:lstStyle/>
          <a:p>
            <a:fld id="{86CB4B4D-7CA3-9044-876B-883B54F8677D}" type="slidenum">
              <a:rPr lang="en-GB" smtClean="0"/>
              <a:pPr/>
              <a:t>4</a:t>
            </a:fld>
            <a:endParaRPr lang="en-GB" dirty="0"/>
          </a:p>
        </p:txBody>
      </p:sp>
      <p:pic>
        <p:nvPicPr>
          <p:cNvPr id="6" name="Picture 5" descr="Diagram, schematic&#10;&#10;Description automatically generated">
            <a:extLst>
              <a:ext uri="{FF2B5EF4-FFF2-40B4-BE49-F238E27FC236}">
                <a16:creationId xmlns:a16="http://schemas.microsoft.com/office/drawing/2014/main" id="{E4AEF868-DE1E-89DE-06C3-47D07D224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987" y="161365"/>
            <a:ext cx="13828741" cy="11779623"/>
          </a:xfrm>
          <a:prstGeom prst="rect">
            <a:avLst/>
          </a:prstGeom>
        </p:spPr>
      </p:pic>
      <p:sp>
        <p:nvSpPr>
          <p:cNvPr id="5" name="TextBox 4">
            <a:extLst>
              <a:ext uri="{FF2B5EF4-FFF2-40B4-BE49-F238E27FC236}">
                <a16:creationId xmlns:a16="http://schemas.microsoft.com/office/drawing/2014/main" id="{3FA5418D-C692-7CF0-E7A1-A89F30D566F2}"/>
              </a:ext>
            </a:extLst>
          </p:cNvPr>
          <p:cNvSpPr txBox="1"/>
          <p:nvPr/>
        </p:nvSpPr>
        <p:spPr>
          <a:xfrm>
            <a:off x="7530352" y="12406410"/>
            <a:ext cx="19543059" cy="5837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07000"/>
              </a:lnSpc>
              <a:spcAft>
                <a:spcPts val="800"/>
              </a:spcAft>
            </a:pPr>
            <a:r>
              <a:rPr lang="en-US" sz="3200" b="1" dirty="0">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Figure : Simplified Block Diagram of </a:t>
            </a:r>
            <a:r>
              <a:rPr lang="en-US" sz="3200" b="1" dirty="0" err="1">
                <a:solidFill>
                  <a:srgbClr val="002060"/>
                </a:solidFill>
                <a:effectLst/>
                <a:latin typeface="Times New Roman" panose="02020603050405020304" pitchFamily="18" charset="0"/>
                <a:ea typeface="MS Mincho" panose="02020609040205080304" pitchFamily="49" charset="-128"/>
                <a:cs typeface="Times New Roman" panose="02020603050405020304" pitchFamily="18" charset="0"/>
              </a:rPr>
              <a:t>SPFRx</a:t>
            </a:r>
            <a:endParaRPr lang="en-GB" sz="4400" b="1" dirty="0">
              <a:solidFill>
                <a:srgbClr val="002060"/>
              </a:solidFill>
              <a:effectLst/>
              <a:latin typeface="Times New Roman" panose="02020603050405020304" pitchFamily="18" charset="0"/>
              <a:ea typeface="MS Mincho" panose="02020609040205080304" pitchFamily="49" charset="-128"/>
              <a:cs typeface="Vrinda" panose="020B0502040204020203" pitchFamily="34" charset="0"/>
            </a:endParaRPr>
          </a:p>
        </p:txBody>
      </p:sp>
    </p:spTree>
    <p:extLst>
      <p:ext uri="{BB962C8B-B14F-4D97-AF65-F5344CB8AC3E}">
        <p14:creationId xmlns:p14="http://schemas.microsoft.com/office/powerpoint/2010/main" val="37301935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CF478-443D-7770-E22F-53125058BE9E}"/>
              </a:ext>
            </a:extLst>
          </p:cNvPr>
          <p:cNvSpPr>
            <a:spLocks noGrp="1"/>
          </p:cNvSpPr>
          <p:nvPr>
            <p:ph type="title"/>
          </p:nvPr>
        </p:nvSpPr>
        <p:spPr>
          <a:xfrm>
            <a:off x="762000" y="351457"/>
            <a:ext cx="22860552" cy="966519"/>
          </a:xfrm>
        </p:spPr>
        <p:txBody>
          <a:bodyPr/>
          <a:lstStyle/>
          <a:p>
            <a:r>
              <a:rPr lang="en-GB" sz="5400" dirty="0">
                <a:latin typeface="Times New Roman" panose="02020603050405020304" pitchFamily="18" charset="0"/>
                <a:cs typeface="Times New Roman" panose="02020603050405020304" pitchFamily="18" charset="0"/>
              </a:rPr>
              <a:t>Last Mile ECP</a:t>
            </a:r>
            <a:br>
              <a:rPr lang="en-GB" sz="5400" dirty="0">
                <a:latin typeface="Times New Roman" panose="02020603050405020304" pitchFamily="18" charset="0"/>
                <a:cs typeface="Times New Roman" panose="02020603050405020304" pitchFamily="18" charset="0"/>
              </a:rPr>
            </a:br>
            <a:br>
              <a:rPr lang="en-GB" sz="5400" dirty="0">
                <a:latin typeface="Times New Roman" panose="02020603050405020304" pitchFamily="18" charset="0"/>
                <a:cs typeface="Times New Roman" panose="02020603050405020304" pitchFamily="18" charset="0"/>
              </a:rPr>
            </a:br>
            <a:br>
              <a:rPr lang="en-GB" sz="5400" dirty="0">
                <a:latin typeface="Times New Roman" panose="02020603050405020304" pitchFamily="18" charset="0"/>
                <a:cs typeface="Times New Roman" panose="02020603050405020304" pitchFamily="18" charset="0"/>
              </a:rPr>
            </a:br>
            <a:br>
              <a:rPr lang="en-GB" sz="5400" dirty="0">
                <a:latin typeface="Times New Roman" panose="02020603050405020304" pitchFamily="18" charset="0"/>
                <a:cs typeface="Times New Roman" panose="02020603050405020304" pitchFamily="18" charset="0"/>
              </a:rPr>
            </a:br>
            <a:endParaRPr lang="en-GB" sz="5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409B0BB-ACCD-647A-527F-DCB657F0A4DE}"/>
              </a:ext>
            </a:extLst>
          </p:cNvPr>
          <p:cNvSpPr>
            <a:spLocks noGrp="1"/>
          </p:cNvSpPr>
          <p:nvPr>
            <p:ph type="sldNum" sz="quarter" idx="10"/>
          </p:nvPr>
        </p:nvSpPr>
        <p:spPr/>
        <p:txBody>
          <a:bodyPr/>
          <a:lstStyle/>
          <a:p>
            <a:fld id="{86CB4B4D-7CA3-9044-876B-883B54F8677D}" type="slidenum">
              <a:rPr lang="en-GB" smtClean="0"/>
              <a:pPr/>
              <a:t>5</a:t>
            </a:fld>
            <a:endParaRPr lang="en-GB" dirty="0"/>
          </a:p>
        </p:txBody>
      </p:sp>
      <p:sp>
        <p:nvSpPr>
          <p:cNvPr id="6" name="TextBox 5">
            <a:extLst>
              <a:ext uri="{FF2B5EF4-FFF2-40B4-BE49-F238E27FC236}">
                <a16:creationId xmlns:a16="http://schemas.microsoft.com/office/drawing/2014/main" id="{D556BB24-177F-15B9-0240-DFC0857A78D6}"/>
              </a:ext>
            </a:extLst>
          </p:cNvPr>
          <p:cNvSpPr txBox="1"/>
          <p:nvPr/>
        </p:nvSpPr>
        <p:spPr>
          <a:xfrm>
            <a:off x="762001" y="1793464"/>
            <a:ext cx="11720422" cy="124649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rtl="0" fontAlgn="base">
              <a:spcBef>
                <a:spcPts val="3600"/>
              </a:spcBef>
              <a:spcAft>
                <a:spcPts val="0"/>
              </a:spcAft>
            </a:pPr>
            <a:r>
              <a:rPr lang="en-GB" sz="4400" b="1" i="0" u="none" strike="noStrike" dirty="0">
                <a:solidFill>
                  <a:srgbClr val="DF0569"/>
                </a:solidFill>
                <a:effectLst/>
                <a:latin typeface="Times New Roman" panose="02020603050405020304" pitchFamily="18" charset="0"/>
                <a:cs typeface="Times New Roman" panose="02020603050405020304" pitchFamily="18" charset="0"/>
              </a:rPr>
              <a:t>Impacts on </a:t>
            </a:r>
            <a:r>
              <a:rPr lang="en-GB" sz="4400" b="1" i="0" u="none" strike="noStrike" dirty="0" err="1">
                <a:solidFill>
                  <a:srgbClr val="DF0569"/>
                </a:solidFill>
                <a:effectLst/>
                <a:latin typeface="Times New Roman" panose="02020603050405020304" pitchFamily="18" charset="0"/>
                <a:cs typeface="Times New Roman" panose="02020603050405020304" pitchFamily="18" charset="0"/>
              </a:rPr>
              <a:t>SPFRx</a:t>
            </a:r>
            <a:endParaRPr lang="en-GB" sz="4400" b="1" i="0" u="none" strike="noStrike" dirty="0">
              <a:solidFill>
                <a:srgbClr val="DF0569"/>
              </a:solidFill>
              <a:effectLst/>
              <a:latin typeface="Times New Roman" panose="02020603050405020304" pitchFamily="18" charset="0"/>
              <a:cs typeface="Times New Roman" panose="02020603050405020304" pitchFamily="18" charset="0"/>
            </a:endParaRPr>
          </a:p>
          <a:p>
            <a:pPr algn="just" rtl="0" fontAlgn="base">
              <a:spcBef>
                <a:spcPts val="3600"/>
              </a:spcBef>
              <a:spcAft>
                <a:spcPts val="0"/>
              </a:spcAft>
              <a:buFont typeface="Arial" panose="020B0604020202020204" pitchFamily="34" charset="0"/>
              <a:buChar char="•"/>
            </a:pPr>
            <a:r>
              <a:rPr lang="en-GB" sz="4000" b="0" i="0" u="none" strike="noStrike" dirty="0">
                <a:solidFill>
                  <a:srgbClr val="DF0569"/>
                </a:solidFill>
                <a:effectLst/>
                <a:latin typeface="Times New Roman" panose="02020603050405020304" pitchFamily="18" charset="0"/>
                <a:cs typeface="Times New Roman" panose="02020603050405020304" pitchFamily="18" charset="0"/>
              </a:rPr>
              <a:t> </a:t>
            </a:r>
            <a:r>
              <a:rPr lang="en-GB" sz="4000" b="1" i="0" u="none" strike="noStrike" dirty="0">
                <a:solidFill>
                  <a:srgbClr val="002060"/>
                </a:solidFill>
                <a:effectLst/>
                <a:latin typeface="Times New Roman" panose="02020603050405020304" pitchFamily="18" charset="0"/>
                <a:cs typeface="Times New Roman" panose="02020603050405020304" pitchFamily="18" charset="0"/>
              </a:rPr>
              <a:t>RFI Environment: </a:t>
            </a:r>
            <a:r>
              <a:rPr lang="en-GB" sz="4000" b="0" i="0" u="none" strike="noStrike" dirty="0">
                <a:solidFill>
                  <a:srgbClr val="20124D"/>
                </a:solidFill>
                <a:effectLst/>
                <a:latin typeface="Times New Roman" panose="02020603050405020304" pitchFamily="18" charset="0"/>
                <a:cs typeface="Times New Roman" panose="02020603050405020304" pitchFamily="18" charset="0"/>
              </a:rPr>
              <a:t>Mitigate the clock signal or spurs generated RFI - with two layered heavy EMI shielding wall with more than 80 dB shielding effectiveness</a:t>
            </a:r>
            <a:endParaRPr lang="en-GB" sz="4000" dirty="0">
              <a:effectLst/>
              <a:latin typeface="Times New Roman" panose="02020603050405020304" pitchFamily="18" charset="0"/>
              <a:cs typeface="Times New Roman" panose="02020603050405020304" pitchFamily="18" charset="0"/>
            </a:endParaRPr>
          </a:p>
          <a:p>
            <a:pPr algn="just" rtl="0" fontAlgn="base">
              <a:spcBef>
                <a:spcPts val="3600"/>
              </a:spcBef>
              <a:spcAft>
                <a:spcPts val="0"/>
              </a:spcAft>
              <a:buFont typeface="Arial" panose="020B0604020202020204" pitchFamily="34" charset="0"/>
              <a:buChar char="•"/>
            </a:pPr>
            <a:r>
              <a:rPr lang="en-GB" sz="4000" b="0" i="0" u="none" strike="noStrike" dirty="0">
                <a:solidFill>
                  <a:srgbClr val="E50869"/>
                </a:solidFill>
                <a:effectLst/>
                <a:latin typeface="Times New Roman" panose="02020603050405020304" pitchFamily="18" charset="0"/>
                <a:cs typeface="Times New Roman" panose="02020603050405020304" pitchFamily="18" charset="0"/>
              </a:rPr>
              <a:t> </a:t>
            </a:r>
            <a:r>
              <a:rPr lang="en-GB" sz="4000" b="1" i="0" u="none" strike="noStrike" dirty="0">
                <a:solidFill>
                  <a:srgbClr val="002060"/>
                </a:solidFill>
                <a:effectLst/>
                <a:latin typeface="Times New Roman" panose="02020603050405020304" pitchFamily="18" charset="0"/>
                <a:cs typeface="Times New Roman" panose="02020603050405020304" pitchFamily="18" charset="0"/>
              </a:rPr>
              <a:t>Power Consumption: </a:t>
            </a:r>
            <a:r>
              <a:rPr lang="en-GB" sz="4000" b="0" i="0" u="none" strike="noStrike" dirty="0">
                <a:solidFill>
                  <a:srgbClr val="20124D"/>
                </a:solidFill>
                <a:effectLst/>
                <a:latin typeface="Times New Roman" panose="02020603050405020304" pitchFamily="18" charset="0"/>
                <a:cs typeface="Times New Roman" panose="02020603050405020304" pitchFamily="18" charset="0"/>
              </a:rPr>
              <a:t>Increased power budget allocation to RXS123 Module</a:t>
            </a:r>
            <a:endParaRPr lang="en-GB" sz="4000" dirty="0">
              <a:effectLst/>
              <a:latin typeface="Times New Roman" panose="02020603050405020304" pitchFamily="18" charset="0"/>
              <a:cs typeface="Times New Roman" panose="02020603050405020304" pitchFamily="18" charset="0"/>
            </a:endParaRPr>
          </a:p>
          <a:p>
            <a:pPr algn="just" rtl="0" fontAlgn="base">
              <a:spcBef>
                <a:spcPts val="3600"/>
              </a:spcBef>
              <a:spcAft>
                <a:spcPts val="0"/>
              </a:spcAft>
              <a:buFont typeface="Arial" panose="020B0604020202020204" pitchFamily="34" charset="0"/>
              <a:buChar char="•"/>
            </a:pPr>
            <a:r>
              <a:rPr lang="en-GB" sz="4000" b="0" i="0" u="none" strike="noStrike" dirty="0">
                <a:solidFill>
                  <a:srgbClr val="E50869"/>
                </a:solidFill>
                <a:effectLst/>
                <a:latin typeface="Times New Roman" panose="02020603050405020304" pitchFamily="18" charset="0"/>
                <a:cs typeface="Times New Roman" panose="02020603050405020304" pitchFamily="18" charset="0"/>
              </a:rPr>
              <a:t> </a:t>
            </a:r>
            <a:r>
              <a:rPr lang="en-GB" sz="4000" b="1" i="0" u="none" strike="noStrike" dirty="0">
                <a:solidFill>
                  <a:srgbClr val="002060"/>
                </a:solidFill>
                <a:effectLst/>
                <a:latin typeface="Times New Roman" panose="02020603050405020304" pitchFamily="18" charset="0"/>
                <a:cs typeface="Times New Roman" panose="02020603050405020304" pitchFamily="18" charset="0"/>
              </a:rPr>
              <a:t>Mechanical Provision &amp; Weight: </a:t>
            </a:r>
            <a:r>
              <a:rPr lang="en-GB" sz="4000" b="0" i="0" u="none" strike="noStrike" dirty="0">
                <a:solidFill>
                  <a:srgbClr val="20124D"/>
                </a:solidFill>
                <a:effectLst/>
                <a:latin typeface="Times New Roman" panose="02020603050405020304" pitchFamily="18" charset="0"/>
                <a:cs typeface="Times New Roman" panose="02020603050405020304" pitchFamily="18" charset="0"/>
              </a:rPr>
              <a:t>Increased weight (∼50%) and volume (∼45%) of RXS123 enclosure</a:t>
            </a:r>
            <a:endParaRPr lang="en-GB" sz="4000" b="0" i="0" u="none" strike="noStrike" dirty="0">
              <a:solidFill>
                <a:srgbClr val="E50869"/>
              </a:solidFill>
              <a:effectLst/>
              <a:latin typeface="Times New Roman" panose="02020603050405020304" pitchFamily="18" charset="0"/>
              <a:cs typeface="Times New Roman" panose="02020603050405020304" pitchFamily="18" charset="0"/>
            </a:endParaRPr>
          </a:p>
          <a:p>
            <a:pPr algn="just" rtl="0" fontAlgn="base">
              <a:spcBef>
                <a:spcPts val="0"/>
              </a:spcBef>
              <a:spcAft>
                <a:spcPts val="0"/>
              </a:spcAft>
              <a:buFont typeface="Arial" panose="020B0604020202020204" pitchFamily="34" charset="0"/>
              <a:buChar char="•"/>
            </a:pPr>
            <a:endParaRPr lang="en-GB" sz="4000" b="0" i="0" u="none" strike="noStrike" dirty="0">
              <a:solidFill>
                <a:srgbClr val="FFFFFF"/>
              </a:solidFill>
              <a:effectLst/>
              <a:latin typeface="Times New Roman" panose="02020603050405020304" pitchFamily="18" charset="0"/>
              <a:cs typeface="Times New Roman" panose="02020603050405020304" pitchFamily="18" charset="0"/>
            </a:endParaRPr>
          </a:p>
          <a:p>
            <a:pPr algn="just" rtl="0" fontAlgn="base">
              <a:spcBef>
                <a:spcPts val="0"/>
              </a:spcBef>
              <a:spcAft>
                <a:spcPts val="0"/>
              </a:spcAft>
              <a:buFont typeface="Arial" panose="020B0604020202020204" pitchFamily="34" charset="0"/>
              <a:buChar char="•"/>
            </a:pPr>
            <a:r>
              <a:rPr lang="en-GB" sz="4000" b="0" i="0" u="none" strike="noStrike" dirty="0">
                <a:solidFill>
                  <a:srgbClr val="DF0569"/>
                </a:solidFill>
                <a:effectLst/>
                <a:latin typeface="Times New Roman" panose="02020603050405020304" pitchFamily="18" charset="0"/>
                <a:cs typeface="Times New Roman" panose="02020603050405020304" pitchFamily="18" charset="0"/>
              </a:rPr>
              <a:t> </a:t>
            </a:r>
            <a:r>
              <a:rPr lang="en-GB" sz="4000" b="1" i="0" u="none" strike="noStrike" dirty="0">
                <a:solidFill>
                  <a:srgbClr val="002060"/>
                </a:solidFill>
                <a:effectLst/>
                <a:latin typeface="Times New Roman" panose="02020603050405020304" pitchFamily="18" charset="0"/>
                <a:cs typeface="Times New Roman" panose="02020603050405020304" pitchFamily="18" charset="0"/>
              </a:rPr>
              <a:t>Thermal Interface Provision:</a:t>
            </a:r>
            <a:r>
              <a:rPr lang="en-GB" sz="4000" b="1" dirty="0">
                <a:solidFill>
                  <a:srgbClr val="002060"/>
                </a:solidFill>
                <a:latin typeface="Times New Roman" panose="02020603050405020304" pitchFamily="18" charset="0"/>
                <a:cs typeface="Times New Roman" panose="02020603050405020304" pitchFamily="18" charset="0"/>
              </a:rPr>
              <a:t> </a:t>
            </a:r>
            <a:r>
              <a:rPr lang="en-GB" sz="4000" b="0" i="0" u="none" strike="noStrike" dirty="0">
                <a:solidFill>
                  <a:srgbClr val="20124D"/>
                </a:solidFill>
                <a:effectLst/>
                <a:latin typeface="Times New Roman" panose="02020603050405020304" pitchFamily="18" charset="0"/>
                <a:cs typeface="Times New Roman" panose="02020603050405020304" pitchFamily="18" charset="0"/>
              </a:rPr>
              <a:t>RXS123 provides thermal conducting surfaces with thermal gap pads to maintain SAT.RM temperature &lt;70 </a:t>
            </a:r>
            <a:r>
              <a:rPr lang="en-GB" sz="4000" b="0" i="0" u="none" strike="noStrike" dirty="0" err="1">
                <a:solidFill>
                  <a:srgbClr val="20124D"/>
                </a:solidFill>
                <a:effectLst/>
                <a:latin typeface="Times New Roman" panose="02020603050405020304" pitchFamily="18" charset="0"/>
                <a:cs typeface="Times New Roman" panose="02020603050405020304" pitchFamily="18" charset="0"/>
              </a:rPr>
              <a:t>DegC</a:t>
            </a:r>
            <a:r>
              <a:rPr lang="en-GB" sz="4000" b="0" i="0" u="none" strike="noStrike" dirty="0">
                <a:solidFill>
                  <a:srgbClr val="20124D"/>
                </a:solidFill>
                <a:effectLst/>
                <a:latin typeface="Times New Roman" panose="02020603050405020304" pitchFamily="18" charset="0"/>
                <a:cs typeface="Times New Roman" panose="02020603050405020304" pitchFamily="18" charset="0"/>
              </a:rPr>
              <a:t> (under normal and degraded ambient conditions)</a:t>
            </a:r>
            <a:endParaRPr lang="en-GB" sz="4000" dirty="0">
              <a:effectLst/>
              <a:latin typeface="Times New Roman" panose="02020603050405020304" pitchFamily="18" charset="0"/>
              <a:cs typeface="Times New Roman" panose="02020603050405020304" pitchFamily="18" charset="0"/>
            </a:endParaRPr>
          </a:p>
          <a:p>
            <a:pPr marL="457200" algn="just" rtl="0">
              <a:spcBef>
                <a:spcPts val="3600"/>
              </a:spcBef>
              <a:spcAft>
                <a:spcPts val="0"/>
              </a:spcAft>
            </a:pPr>
            <a:br>
              <a:rPr lang="en-GB" sz="4000" dirty="0">
                <a:latin typeface="Times New Roman" panose="02020603050405020304" pitchFamily="18" charset="0"/>
                <a:cs typeface="Times New Roman" panose="02020603050405020304" pitchFamily="18" charset="0"/>
              </a:rPr>
            </a:br>
            <a:br>
              <a:rPr lang="en-GB" sz="4000" b="0" i="0" u="none" strike="noStrike" dirty="0">
                <a:solidFill>
                  <a:srgbClr val="535353"/>
                </a:solidFill>
                <a:effectLst/>
                <a:latin typeface="Times New Roman" panose="02020603050405020304" pitchFamily="18" charset="0"/>
                <a:cs typeface="Times New Roman" panose="02020603050405020304" pitchFamily="18" charset="0"/>
              </a:rPr>
            </a:br>
            <a:br>
              <a:rPr lang="en-GB" sz="4000" b="0" i="0" u="none" strike="noStrike" dirty="0">
                <a:solidFill>
                  <a:srgbClr val="535353"/>
                </a:solidFill>
                <a:effectLst/>
                <a:latin typeface="Times New Roman" panose="02020603050405020304" pitchFamily="18" charset="0"/>
                <a:cs typeface="Times New Roman" panose="02020603050405020304" pitchFamily="18" charset="0"/>
              </a:rPr>
            </a:br>
            <a:endParaRPr lang="en-GB" sz="4000" dirty="0">
              <a:effectLst/>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F43079FB-85E8-A427-EE21-8A7456A2B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9348" y="1317976"/>
            <a:ext cx="11574652" cy="981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8638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1A841-711A-D01C-FBB2-984EC85F19AB}"/>
              </a:ext>
            </a:extLst>
          </p:cNvPr>
          <p:cNvSpPr>
            <a:spLocks noGrp="1"/>
          </p:cNvSpPr>
          <p:nvPr>
            <p:ph type="title"/>
          </p:nvPr>
        </p:nvSpPr>
        <p:spPr>
          <a:xfrm>
            <a:off x="761724" y="194662"/>
            <a:ext cx="22860552" cy="1897955"/>
          </a:xfrm>
        </p:spPr>
        <p:txBody>
          <a:bodyPr/>
          <a:lstStyle/>
          <a:p>
            <a:r>
              <a:rPr lang="en-GB" sz="4800" b="1" dirty="0" err="1">
                <a:latin typeface="Times New Roman" panose="02020603050405020304" pitchFamily="18" charset="0"/>
                <a:cs typeface="Times New Roman" panose="02020603050405020304" pitchFamily="18" charset="0"/>
              </a:rPr>
              <a:t>SPFRx</a:t>
            </a:r>
            <a:r>
              <a:rPr lang="en-GB" sz="4800" b="1" dirty="0">
                <a:latin typeface="Times New Roman" panose="02020603050405020304" pitchFamily="18" charset="0"/>
                <a:cs typeface="Times New Roman" panose="02020603050405020304" pitchFamily="18" charset="0"/>
              </a:rPr>
              <a:t> </a:t>
            </a:r>
            <a:r>
              <a:rPr lang="en-GB" sz="4800" dirty="0">
                <a:latin typeface="Times New Roman" panose="02020603050405020304" pitchFamily="18" charset="0"/>
                <a:cs typeface="Times New Roman" panose="02020603050405020304" pitchFamily="18" charset="0"/>
              </a:rPr>
              <a:t>Qualification modules </a:t>
            </a:r>
            <a:endParaRPr lang="en-GB" sz="5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656636-BAA9-5F14-8C4C-3CE319CCE72A}"/>
              </a:ext>
            </a:extLst>
          </p:cNvPr>
          <p:cNvSpPr>
            <a:spLocks noGrp="1"/>
          </p:cNvSpPr>
          <p:nvPr>
            <p:ph type="sldNum" sz="quarter" idx="10"/>
          </p:nvPr>
        </p:nvSpPr>
        <p:spPr/>
        <p:txBody>
          <a:bodyPr/>
          <a:lstStyle/>
          <a:p>
            <a:fld id="{86CB4B4D-7CA3-9044-876B-883B54F8677D}" type="slidenum">
              <a:rPr lang="en-GB" smtClean="0"/>
              <a:pPr/>
              <a:t>6</a:t>
            </a:fld>
            <a:endParaRPr lang="en-GB" dirty="0"/>
          </a:p>
        </p:txBody>
      </p:sp>
      <p:sp>
        <p:nvSpPr>
          <p:cNvPr id="8" name="TextBox 7">
            <a:extLst>
              <a:ext uri="{FF2B5EF4-FFF2-40B4-BE49-F238E27FC236}">
                <a16:creationId xmlns:a16="http://schemas.microsoft.com/office/drawing/2014/main" id="{CE60E104-D8D5-3ACE-D1E0-D4CB91AEE808}"/>
              </a:ext>
            </a:extLst>
          </p:cNvPr>
          <p:cNvSpPr txBox="1"/>
          <p:nvPr/>
        </p:nvSpPr>
        <p:spPr>
          <a:xfrm>
            <a:off x="1146811" y="12386378"/>
            <a:ext cx="8991707"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algn="just" rtl="0">
              <a:spcBef>
                <a:spcPts val="3600"/>
              </a:spcBef>
              <a:spcAft>
                <a:spcPts val="0"/>
              </a:spcAft>
            </a:pPr>
            <a:r>
              <a:rPr lang="en-GB" sz="3200" b="0" i="0" u="none" strike="noStrike" dirty="0">
                <a:solidFill>
                  <a:srgbClr val="20124D"/>
                </a:solidFill>
                <a:effectLst/>
                <a:latin typeface="Times New Roman" panose="02020603050405020304" pitchFamily="18" charset="0"/>
                <a:cs typeface="Times New Roman" panose="02020603050405020304" pitchFamily="18" charset="0"/>
              </a:rPr>
              <a:t>RXS123 RF Cavity (top) , Digital Cavity (below)</a:t>
            </a:r>
            <a:endParaRPr lang="en-GB" sz="3200" dirty="0">
              <a:effectLst/>
              <a:latin typeface="Times New Roman" panose="02020603050405020304" pitchFamily="18" charset="0"/>
              <a:cs typeface="Times New Roman" panose="02020603050405020304" pitchFamily="18" charset="0"/>
            </a:endParaRPr>
          </a:p>
        </p:txBody>
      </p:sp>
      <p:pic>
        <p:nvPicPr>
          <p:cNvPr id="9" name="Picture 8" descr="A close-up of a circuit board&#10;&#10;Description automatically generated with medium confidence">
            <a:extLst>
              <a:ext uri="{FF2B5EF4-FFF2-40B4-BE49-F238E27FC236}">
                <a16:creationId xmlns:a16="http://schemas.microsoft.com/office/drawing/2014/main" id="{A9204383-61F0-B2E7-0062-E5B1EE4D5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097" y="2201345"/>
            <a:ext cx="10392425" cy="30973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21CF481-1B6B-E29A-78DC-6CDF006824E4}"/>
              </a:ext>
            </a:extLst>
          </p:cNvPr>
          <p:cNvSpPr txBox="1"/>
          <p:nvPr/>
        </p:nvSpPr>
        <p:spPr>
          <a:xfrm>
            <a:off x="10138518" y="12386379"/>
            <a:ext cx="1444568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b="0" i="0" u="none" strike="noStrike" dirty="0">
                <a:solidFill>
                  <a:srgbClr val="20124D"/>
                </a:solidFill>
                <a:effectLst/>
                <a:latin typeface="Times New Roman" panose="02020603050405020304" pitchFamily="18" charset="0"/>
                <a:cs typeface="Times New Roman" panose="02020603050405020304" pitchFamily="18" charset="0"/>
              </a:rPr>
              <a:t>Power supply Unit (top), </a:t>
            </a:r>
            <a:r>
              <a:rPr lang="en-GB" sz="3200" dirty="0">
                <a:solidFill>
                  <a:srgbClr val="20124D"/>
                </a:solidFill>
                <a:latin typeface="Times New Roman" panose="02020603050405020304" pitchFamily="18" charset="0"/>
                <a:cs typeface="Times New Roman" panose="02020603050405020304" pitchFamily="18" charset="0"/>
              </a:rPr>
              <a:t>Clock synthesizer module (below-left), RXPU (below right)</a:t>
            </a:r>
            <a:endParaRPr lang="en-GB" sz="32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E7244F4-58C5-4C1D-8802-68463ADA65DC}"/>
              </a:ext>
            </a:extLst>
          </p:cNvPr>
          <p:cNvPicPr>
            <a:picLocks noChangeAspect="1"/>
          </p:cNvPicPr>
          <p:nvPr/>
        </p:nvPicPr>
        <p:blipFill>
          <a:blip r:embed="rId3"/>
          <a:stretch>
            <a:fillRect/>
          </a:stretch>
        </p:blipFill>
        <p:spPr>
          <a:xfrm rot="5400000">
            <a:off x="10988597" y="5879581"/>
            <a:ext cx="6406812" cy="5851811"/>
          </a:xfrm>
          <a:prstGeom prst="rect">
            <a:avLst/>
          </a:prstGeom>
        </p:spPr>
      </p:pic>
      <p:pic>
        <p:nvPicPr>
          <p:cNvPr id="2050" name="Picture 2">
            <a:extLst>
              <a:ext uri="{FF2B5EF4-FFF2-40B4-BE49-F238E27FC236}">
                <a16:creationId xmlns:a16="http://schemas.microsoft.com/office/drawing/2014/main" id="{28F00436-32D1-4539-F8B1-79C308F54E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2217" y="1687375"/>
            <a:ext cx="7596230" cy="51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45925AA7-8AF2-1C39-76A5-761DE458B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6442" y="7056569"/>
            <a:ext cx="7652005" cy="497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C9EB88C-37FC-16FE-DBF6-C92509E18538}"/>
              </a:ext>
            </a:extLst>
          </p:cNvPr>
          <p:cNvPicPr>
            <a:picLocks noChangeAspect="1"/>
          </p:cNvPicPr>
          <p:nvPr/>
        </p:nvPicPr>
        <p:blipFill rotWithShape="1">
          <a:blip r:embed="rId6">
            <a:extLst>
              <a:ext uri="{28A0092B-C50C-407E-A947-70E740481C1C}">
                <a14:useLocalDpi xmlns:a14="http://schemas.microsoft.com/office/drawing/2010/main" val="0"/>
              </a:ext>
            </a:extLst>
          </a:blip>
          <a:srcRect l="-1" t="15556" r="61" b="19999"/>
          <a:stretch/>
        </p:blipFill>
        <p:spPr>
          <a:xfrm>
            <a:off x="17361359" y="6961517"/>
            <a:ext cx="6551872" cy="5047375"/>
          </a:xfrm>
          <a:prstGeom prst="rect">
            <a:avLst/>
          </a:prstGeom>
        </p:spPr>
      </p:pic>
    </p:spTree>
    <p:extLst>
      <p:ext uri="{BB962C8B-B14F-4D97-AF65-F5344CB8AC3E}">
        <p14:creationId xmlns:p14="http://schemas.microsoft.com/office/powerpoint/2010/main" val="180690463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CEBE-AB8A-BE83-AF04-F1ECBE44C4B4}"/>
              </a:ext>
            </a:extLst>
          </p:cNvPr>
          <p:cNvSpPr>
            <a:spLocks noGrp="1"/>
          </p:cNvSpPr>
          <p:nvPr>
            <p:ph type="title"/>
          </p:nvPr>
        </p:nvSpPr>
        <p:spPr>
          <a:xfrm>
            <a:off x="762002" y="219482"/>
            <a:ext cx="22962945" cy="1897955"/>
          </a:xfrm>
        </p:spPr>
        <p:txBody>
          <a:bodyPr/>
          <a:lstStyle/>
          <a:p>
            <a:r>
              <a:rPr lang="en-GB" sz="5400" dirty="0">
                <a:latin typeface="Times New Roman" panose="02020603050405020304" pitchFamily="18" charset="0"/>
                <a:cs typeface="Times New Roman" panose="02020603050405020304" pitchFamily="18" charset="0"/>
              </a:rPr>
              <a:t>Some of the </a:t>
            </a:r>
            <a:r>
              <a:rPr lang="en-GB" sz="5400" dirty="0" err="1">
                <a:latin typeface="Times New Roman" panose="02020603050405020304" pitchFamily="18" charset="0"/>
                <a:cs typeface="Times New Roman" panose="02020603050405020304" pitchFamily="18" charset="0"/>
              </a:rPr>
              <a:t>SPFRx</a:t>
            </a:r>
            <a:r>
              <a:rPr lang="en-GB" sz="5400" dirty="0">
                <a:latin typeface="Times New Roman" panose="02020603050405020304" pitchFamily="18" charset="0"/>
                <a:cs typeface="Times New Roman" panose="02020603050405020304" pitchFamily="18" charset="0"/>
              </a:rPr>
              <a:t> requirements challenging to meet</a:t>
            </a:r>
          </a:p>
        </p:txBody>
      </p:sp>
      <p:sp>
        <p:nvSpPr>
          <p:cNvPr id="3" name="Content Placeholder 2">
            <a:extLst>
              <a:ext uri="{FF2B5EF4-FFF2-40B4-BE49-F238E27FC236}">
                <a16:creationId xmlns:a16="http://schemas.microsoft.com/office/drawing/2014/main" id="{5FD99611-DD8E-42B8-A74A-CD315F6CB8CD}"/>
              </a:ext>
            </a:extLst>
          </p:cNvPr>
          <p:cNvSpPr>
            <a:spLocks noGrp="1"/>
          </p:cNvSpPr>
          <p:nvPr>
            <p:ph idx="1"/>
          </p:nvPr>
        </p:nvSpPr>
        <p:spPr>
          <a:xfrm>
            <a:off x="244657" y="2080887"/>
            <a:ext cx="23377341" cy="11533517"/>
          </a:xfrm>
        </p:spPr>
        <p:txBody>
          <a:bodyPr/>
          <a:lstStyle/>
          <a:p>
            <a:pPr marL="507975" indent="0" algn="just">
              <a:buNone/>
            </a:pPr>
            <a:endParaRPr lang="en-GB" sz="100" dirty="0">
              <a:latin typeface="Times New Roman" panose="02020603050405020304" pitchFamily="18" charset="0"/>
              <a:cs typeface="Times New Roman" panose="02020603050405020304" pitchFamily="18" charset="0"/>
            </a:endParaRPr>
          </a:p>
          <a:p>
            <a:pPr algn="just">
              <a:spcBef>
                <a:spcPts val="0"/>
              </a:spcBef>
            </a:pPr>
            <a:r>
              <a:rPr lang="en-GB" sz="4000" b="1" dirty="0">
                <a:latin typeface="Times New Roman" panose="02020603050405020304" pitchFamily="18" charset="0"/>
                <a:cs typeface="Times New Roman" panose="02020603050405020304" pitchFamily="18" charset="0"/>
              </a:rPr>
              <a:t>Spurious signal suppression – IIP3: +5 dBm </a:t>
            </a:r>
            <a:r>
              <a:rPr lang="en-GB" sz="4000" dirty="0">
                <a:latin typeface="Times New Roman" panose="02020603050405020304" pitchFamily="18" charset="0"/>
                <a:cs typeface="Times New Roman" panose="02020603050405020304" pitchFamily="18" charset="0"/>
              </a:rPr>
              <a:t>across the specified frequency ranges.                       </a:t>
            </a:r>
          </a:p>
          <a:p>
            <a:pPr algn="just">
              <a:spcBef>
                <a:spcPts val="0"/>
              </a:spcBef>
            </a:pPr>
            <a:r>
              <a:rPr lang="en-GB" sz="4000" b="1" dirty="0">
                <a:latin typeface="Times New Roman" panose="02020603050405020304" pitchFamily="18" charset="0"/>
                <a:cs typeface="Times New Roman" panose="02020603050405020304" pitchFamily="18" charset="0"/>
              </a:rPr>
              <a:t>Spurious Free Dynamic Range (SFDR): </a:t>
            </a:r>
            <a:r>
              <a:rPr lang="en-GB" sz="4000" dirty="0">
                <a:latin typeface="Times New Roman" panose="02020603050405020304" pitchFamily="18" charset="0"/>
                <a:cs typeface="Times New Roman" panose="02020603050405020304" pitchFamily="18" charset="0"/>
              </a:rPr>
              <a:t>Band 1/2/3: </a:t>
            </a:r>
            <a:r>
              <a:rPr lang="en-GB" sz="4000" b="1" dirty="0">
                <a:latin typeface="Times New Roman" panose="02020603050405020304" pitchFamily="18" charset="0"/>
                <a:cs typeface="Times New Roman" panose="02020603050405020304" pitchFamily="18" charset="0"/>
              </a:rPr>
              <a:t>&gt;= 66 </a:t>
            </a:r>
            <a:r>
              <a:rPr lang="en-GB" sz="4000" b="1" dirty="0" err="1">
                <a:latin typeface="Times New Roman" panose="02020603050405020304" pitchFamily="18" charset="0"/>
                <a:cs typeface="Times New Roman" panose="02020603050405020304" pitchFamily="18" charset="0"/>
              </a:rPr>
              <a:t>dBFS</a:t>
            </a:r>
            <a:r>
              <a:rPr lang="en-GB" sz="4000" b="1" dirty="0">
                <a:latin typeface="Times New Roman" panose="02020603050405020304" pitchFamily="18" charset="0"/>
                <a:cs typeface="Times New Roman" panose="02020603050405020304" pitchFamily="18" charset="0"/>
              </a:rPr>
              <a:t>, </a:t>
            </a:r>
            <a:r>
              <a:rPr lang="en-GB" sz="4000" dirty="0">
                <a:latin typeface="Times New Roman" panose="02020603050405020304" pitchFamily="18" charset="0"/>
                <a:cs typeface="Times New Roman" panose="02020603050405020304" pitchFamily="18" charset="0"/>
              </a:rPr>
              <a:t>Band 4: </a:t>
            </a:r>
            <a:r>
              <a:rPr lang="en-GB" sz="4000" b="1" dirty="0">
                <a:latin typeface="Times New Roman" panose="02020603050405020304" pitchFamily="18" charset="0"/>
                <a:cs typeface="Times New Roman" panose="02020603050405020304" pitchFamily="18" charset="0"/>
              </a:rPr>
              <a:t>&lt;= 36 </a:t>
            </a:r>
            <a:r>
              <a:rPr lang="en-GB" sz="4000" b="1" dirty="0" err="1">
                <a:latin typeface="Times New Roman" panose="02020603050405020304" pitchFamily="18" charset="0"/>
                <a:cs typeface="Times New Roman" panose="02020603050405020304" pitchFamily="18" charset="0"/>
              </a:rPr>
              <a:t>dBFS</a:t>
            </a:r>
            <a:r>
              <a:rPr lang="en-GB" sz="4000" b="1" dirty="0">
                <a:latin typeface="Times New Roman" panose="02020603050405020304" pitchFamily="18" charset="0"/>
                <a:cs typeface="Times New Roman" panose="02020603050405020304" pitchFamily="18" charset="0"/>
              </a:rPr>
              <a:t>, </a:t>
            </a:r>
            <a:r>
              <a:rPr lang="en-GB" sz="4000" dirty="0">
                <a:latin typeface="Times New Roman" panose="02020603050405020304" pitchFamily="18" charset="0"/>
                <a:cs typeface="Times New Roman" panose="02020603050405020304" pitchFamily="18" charset="0"/>
              </a:rPr>
              <a:t>Band 5a/5b: </a:t>
            </a:r>
            <a:r>
              <a:rPr lang="en-GB" sz="4000" b="1" dirty="0">
                <a:latin typeface="Times New Roman" panose="02020603050405020304" pitchFamily="18" charset="0"/>
                <a:cs typeface="Times New Roman" panose="02020603050405020304" pitchFamily="18" charset="0"/>
              </a:rPr>
              <a:t>27 </a:t>
            </a:r>
            <a:r>
              <a:rPr lang="en-GB" sz="4000" b="1" dirty="0" err="1">
                <a:latin typeface="Times New Roman" panose="02020603050405020304" pitchFamily="18" charset="0"/>
                <a:cs typeface="Times New Roman" panose="02020603050405020304" pitchFamily="18" charset="0"/>
              </a:rPr>
              <a:t>dBFS</a:t>
            </a:r>
            <a:endParaRPr lang="en-GB" sz="4000" b="1" dirty="0">
              <a:latin typeface="Times New Roman" panose="02020603050405020304" pitchFamily="18" charset="0"/>
              <a:cs typeface="Times New Roman" panose="02020603050405020304" pitchFamily="18" charset="0"/>
            </a:endParaRPr>
          </a:p>
          <a:p>
            <a:pPr marL="507975" indent="0" algn="just">
              <a:spcBef>
                <a:spcPts val="0"/>
              </a:spcBef>
              <a:buNone/>
            </a:pPr>
            <a:endParaRPr lang="en-GB" sz="4000" b="1" dirty="0">
              <a:latin typeface="Times New Roman" panose="02020603050405020304" pitchFamily="18" charset="0"/>
              <a:cs typeface="Times New Roman" panose="02020603050405020304" pitchFamily="18" charset="0"/>
            </a:endParaRPr>
          </a:p>
          <a:p>
            <a:pPr algn="just">
              <a:spcBef>
                <a:spcPts val="0"/>
              </a:spcBef>
            </a:pPr>
            <a:r>
              <a:rPr lang="en-GB" sz="4000" b="1" dirty="0">
                <a:latin typeface="Times New Roman" panose="02020603050405020304" pitchFamily="18" charset="0"/>
                <a:cs typeface="Times New Roman" panose="02020603050405020304" pitchFamily="18" charset="0"/>
              </a:rPr>
              <a:t>Gain Flatness: </a:t>
            </a:r>
            <a:r>
              <a:rPr lang="en-GB" sz="4000" dirty="0">
                <a:latin typeface="Times New Roman" panose="02020603050405020304" pitchFamily="18" charset="0"/>
                <a:cs typeface="Times New Roman" panose="02020603050405020304" pitchFamily="18" charset="0"/>
              </a:rPr>
              <a:t>Band 1/2/3/4: &lt;= </a:t>
            </a:r>
            <a:r>
              <a:rPr lang="en-GB" sz="4000" b="1" dirty="0">
                <a:latin typeface="Times New Roman" panose="02020603050405020304" pitchFamily="18" charset="0"/>
                <a:cs typeface="Times New Roman" panose="02020603050405020304" pitchFamily="18" charset="0"/>
              </a:rPr>
              <a:t>2 </a:t>
            </a:r>
            <a:r>
              <a:rPr lang="en-GB" sz="4000" b="1" dirty="0" err="1">
                <a:latin typeface="Times New Roman" panose="02020603050405020304" pitchFamily="18" charset="0"/>
                <a:cs typeface="Times New Roman" panose="02020603050405020304" pitchFamily="18" charset="0"/>
              </a:rPr>
              <a:t>dBp</a:t>
            </a:r>
            <a:r>
              <a:rPr lang="en-GB" sz="4000" b="1" dirty="0">
                <a:latin typeface="Times New Roman" panose="02020603050405020304" pitchFamily="18" charset="0"/>
                <a:cs typeface="Times New Roman" panose="02020603050405020304" pitchFamily="18" charset="0"/>
              </a:rPr>
              <a:t>-p, </a:t>
            </a:r>
            <a:r>
              <a:rPr lang="en-GB" sz="4000" dirty="0">
                <a:latin typeface="Times New Roman" panose="02020603050405020304" pitchFamily="18" charset="0"/>
                <a:cs typeface="Times New Roman" panose="02020603050405020304" pitchFamily="18" charset="0"/>
              </a:rPr>
              <a:t>Band 5a/5b: &lt;= </a:t>
            </a:r>
            <a:r>
              <a:rPr lang="en-GB" sz="4000" b="1" dirty="0">
                <a:latin typeface="Times New Roman" panose="02020603050405020304" pitchFamily="18" charset="0"/>
                <a:cs typeface="Times New Roman" panose="02020603050405020304" pitchFamily="18" charset="0"/>
              </a:rPr>
              <a:t>1.8 </a:t>
            </a:r>
            <a:r>
              <a:rPr lang="en-GB" sz="4000" b="1" dirty="0" err="1">
                <a:latin typeface="Times New Roman" panose="02020603050405020304" pitchFamily="18" charset="0"/>
                <a:cs typeface="Times New Roman" panose="02020603050405020304" pitchFamily="18" charset="0"/>
              </a:rPr>
              <a:t>dBp</a:t>
            </a:r>
            <a:r>
              <a:rPr lang="en-GB" sz="4000" b="1" dirty="0">
                <a:latin typeface="Times New Roman" panose="02020603050405020304" pitchFamily="18" charset="0"/>
                <a:cs typeface="Times New Roman" panose="02020603050405020304" pitchFamily="18" charset="0"/>
              </a:rPr>
              <a:t>-p </a:t>
            </a:r>
            <a:r>
              <a:rPr lang="en-GB" sz="4000" dirty="0">
                <a:latin typeface="Times New Roman" panose="02020603050405020304" pitchFamily="18" charset="0"/>
                <a:cs typeface="Times New Roman" panose="02020603050405020304" pitchFamily="18" charset="0"/>
              </a:rPr>
              <a:t>across any 2.5 GHz intervals</a:t>
            </a:r>
          </a:p>
          <a:p>
            <a:pPr algn="just">
              <a:spcBef>
                <a:spcPts val="0"/>
              </a:spcBef>
            </a:pPr>
            <a:endParaRPr lang="en-GB" sz="3200" dirty="0">
              <a:latin typeface="Times New Roman" panose="02020603050405020304" pitchFamily="18" charset="0"/>
              <a:cs typeface="Times New Roman" panose="02020603050405020304" pitchFamily="18" charset="0"/>
            </a:endParaRPr>
          </a:p>
          <a:p>
            <a:pPr algn="just">
              <a:spcBef>
                <a:spcPts val="0"/>
              </a:spcBef>
            </a:pPr>
            <a:r>
              <a:rPr lang="en-GB" sz="4000" b="1" dirty="0">
                <a:latin typeface="Times New Roman" panose="02020603050405020304" pitchFamily="18" charset="0"/>
                <a:cs typeface="Times New Roman" panose="02020603050405020304" pitchFamily="18" charset="0"/>
              </a:rPr>
              <a:t>Gain stability: </a:t>
            </a:r>
            <a:r>
              <a:rPr lang="en-GB" sz="4000" dirty="0">
                <a:latin typeface="Times New Roman" panose="02020603050405020304" pitchFamily="18" charset="0"/>
                <a:cs typeface="Times New Roman" panose="02020603050405020304" pitchFamily="18" charset="0"/>
              </a:rPr>
              <a:t>wide band gain stability over 5 s, when sampled with 20 </a:t>
            </a:r>
            <a:r>
              <a:rPr lang="en-GB" sz="4000" dirty="0" err="1">
                <a:latin typeface="Times New Roman" panose="02020603050405020304" pitchFamily="18" charset="0"/>
                <a:cs typeface="Times New Roman" panose="02020603050405020304" pitchFamily="18" charset="0"/>
              </a:rPr>
              <a:t>ms</a:t>
            </a:r>
            <a:r>
              <a:rPr lang="en-GB" sz="4000" dirty="0">
                <a:latin typeface="Times New Roman" panose="02020603050405020304" pitchFamily="18" charset="0"/>
                <a:cs typeface="Times New Roman" panose="02020603050405020304" pitchFamily="18" charset="0"/>
              </a:rPr>
              <a:t> intervals, of </a:t>
            </a:r>
            <a:r>
              <a:rPr lang="en-GB" sz="4000" b="1" dirty="0">
                <a:latin typeface="Times New Roman" panose="02020603050405020304" pitchFamily="18" charset="0"/>
                <a:cs typeface="Times New Roman" panose="02020603050405020304" pitchFamily="18" charset="0"/>
              </a:rPr>
              <a:t>&lt;= 0.05% RMS</a:t>
            </a:r>
            <a:r>
              <a:rPr lang="en-GB" sz="4000" dirty="0">
                <a:latin typeface="Times New Roman" panose="02020603050405020304" pitchFamily="18" charset="0"/>
                <a:cs typeface="Times New Roman" panose="02020603050405020304" pitchFamily="18" charset="0"/>
              </a:rPr>
              <a:t>.</a:t>
            </a:r>
          </a:p>
          <a:p>
            <a:pPr marL="507975" indent="0" algn="just">
              <a:spcBef>
                <a:spcPts val="0"/>
              </a:spcBef>
              <a:buNone/>
            </a:pPr>
            <a:endParaRPr lang="en-GB" sz="3200" dirty="0">
              <a:latin typeface="Times New Roman" panose="02020603050405020304" pitchFamily="18" charset="0"/>
              <a:cs typeface="Times New Roman" panose="02020603050405020304" pitchFamily="18" charset="0"/>
            </a:endParaRPr>
          </a:p>
          <a:p>
            <a:pPr algn="just">
              <a:spcBef>
                <a:spcPts val="0"/>
              </a:spcBef>
            </a:pPr>
            <a:r>
              <a:rPr lang="en-GB" sz="4000" b="1" dirty="0">
                <a:latin typeface="Times New Roman" panose="02020603050405020304" pitchFamily="18" charset="0"/>
                <a:cs typeface="Times New Roman" panose="02020603050405020304" pitchFamily="18" charset="0"/>
              </a:rPr>
              <a:t>Phase stability: </a:t>
            </a:r>
            <a:r>
              <a:rPr lang="en-GB" sz="4000" dirty="0">
                <a:latin typeface="Times New Roman" panose="02020603050405020304" pitchFamily="18" charset="0"/>
                <a:cs typeface="Times New Roman" panose="02020603050405020304" pitchFamily="18" charset="0"/>
              </a:rPr>
              <a:t>Phase measured between the receiver's analogue input and digital output ports, shall exhibit phase stability over 5 minutes when sampled with 5 s intervals of:</a:t>
            </a:r>
          </a:p>
          <a:p>
            <a:pPr marL="507975" indent="0" algn="just">
              <a:spcBef>
                <a:spcPts val="0"/>
              </a:spcBef>
              <a:buNone/>
            </a:pPr>
            <a:r>
              <a:rPr lang="en-GB" sz="4000" b="1" dirty="0">
                <a:latin typeface="Times New Roman" panose="02020603050405020304" pitchFamily="18" charset="0"/>
                <a:cs typeface="Times New Roman" panose="02020603050405020304" pitchFamily="18" charset="0"/>
              </a:rPr>
              <a:t>    </a:t>
            </a:r>
            <a:r>
              <a:rPr lang="en-GB" sz="4000" dirty="0">
                <a:latin typeface="Times New Roman" panose="02020603050405020304" pitchFamily="18" charset="0"/>
                <a:cs typeface="Times New Roman" panose="02020603050405020304" pitchFamily="18" charset="0"/>
              </a:rPr>
              <a:t>Band 1/2/3: </a:t>
            </a:r>
            <a:r>
              <a:rPr lang="en-GB" sz="4000" b="1" dirty="0">
                <a:latin typeface="Times New Roman" panose="02020603050405020304" pitchFamily="18" charset="0"/>
                <a:cs typeface="Times New Roman" panose="02020603050405020304" pitchFamily="18" charset="0"/>
              </a:rPr>
              <a:t>&lt;= 8° peak to peak,       </a:t>
            </a:r>
            <a:r>
              <a:rPr lang="en-GB" sz="4000" dirty="0">
                <a:latin typeface="Times New Roman" panose="02020603050405020304" pitchFamily="18" charset="0"/>
                <a:cs typeface="Times New Roman" panose="02020603050405020304" pitchFamily="18" charset="0"/>
              </a:rPr>
              <a:t>Band 4: </a:t>
            </a:r>
            <a:r>
              <a:rPr lang="en-GB" sz="4000" b="1" dirty="0">
                <a:latin typeface="Times New Roman" panose="02020603050405020304" pitchFamily="18" charset="0"/>
                <a:cs typeface="Times New Roman" panose="02020603050405020304" pitchFamily="18" charset="0"/>
              </a:rPr>
              <a:t>&lt;= 5° peak to peak,   	</a:t>
            </a:r>
            <a:r>
              <a:rPr lang="en-GB" sz="4000" dirty="0">
                <a:latin typeface="Times New Roman" panose="02020603050405020304" pitchFamily="18" charset="0"/>
                <a:cs typeface="Times New Roman" panose="02020603050405020304" pitchFamily="18" charset="0"/>
              </a:rPr>
              <a:t>Band 5a/5b: </a:t>
            </a:r>
            <a:r>
              <a:rPr lang="en-GB" sz="4000" b="1" dirty="0">
                <a:latin typeface="Times New Roman" panose="02020603050405020304" pitchFamily="18" charset="0"/>
                <a:cs typeface="Times New Roman" panose="02020603050405020304" pitchFamily="18" charset="0"/>
              </a:rPr>
              <a:t>&lt;= 3.5° peak to peak	</a:t>
            </a:r>
          </a:p>
          <a:p>
            <a:pPr marL="507975" indent="0" algn="just">
              <a:spcBef>
                <a:spcPts val="0"/>
              </a:spcBef>
              <a:buNone/>
            </a:pPr>
            <a:endParaRPr lang="en-GB" sz="3600" dirty="0">
              <a:latin typeface="Times New Roman" panose="02020603050405020304" pitchFamily="18" charset="0"/>
              <a:cs typeface="Times New Roman" panose="02020603050405020304" pitchFamily="18" charset="0"/>
            </a:endParaRPr>
          </a:p>
          <a:p>
            <a:pPr marL="507975" indent="0" algn="just">
              <a:spcBef>
                <a:spcPts val="0"/>
              </a:spcBef>
              <a:buNone/>
            </a:pPr>
            <a:r>
              <a:rPr lang="en-GB" sz="4000" dirty="0">
                <a:latin typeface="Times New Roman" panose="02020603050405020304" pitchFamily="18" charset="0"/>
                <a:cs typeface="Times New Roman" panose="02020603050405020304" pitchFamily="18" charset="0"/>
              </a:rPr>
              <a:t>	And phase stability of </a:t>
            </a:r>
            <a:r>
              <a:rPr lang="en-GB" sz="4000" b="1" dirty="0">
                <a:latin typeface="Times New Roman" panose="02020603050405020304" pitchFamily="18" charset="0"/>
                <a:cs typeface="Times New Roman" panose="02020603050405020304" pitchFamily="18" charset="0"/>
              </a:rPr>
              <a:t>&lt;= 0.5° RMS over 5 minutes</a:t>
            </a:r>
            <a:r>
              <a:rPr lang="en-GB" sz="4000" dirty="0">
                <a:latin typeface="Times New Roman" panose="02020603050405020304" pitchFamily="18" charset="0"/>
                <a:cs typeface="Times New Roman" panose="02020603050405020304" pitchFamily="18" charset="0"/>
              </a:rPr>
              <a:t>, after subtracting a linear fit through the data points of 	the 5 minutes, when sampled with 5 s intervals.</a:t>
            </a:r>
          </a:p>
          <a:p>
            <a:pPr marL="507975" indent="0" algn="just">
              <a:spcBef>
                <a:spcPts val="0"/>
              </a:spcBef>
              <a:buNone/>
            </a:pPr>
            <a:endParaRPr lang="en-GB" sz="3600" dirty="0">
              <a:latin typeface="Times New Roman" panose="02020603050405020304" pitchFamily="18" charset="0"/>
              <a:cs typeface="Times New Roman" panose="02020603050405020304" pitchFamily="18" charset="0"/>
            </a:endParaRPr>
          </a:p>
          <a:p>
            <a:pPr algn="just">
              <a:spcBef>
                <a:spcPts val="0"/>
              </a:spcBef>
            </a:pPr>
            <a:r>
              <a:rPr lang="en-GB" sz="4000" b="1" dirty="0">
                <a:latin typeface="Times New Roman" panose="02020603050405020304" pitchFamily="18" charset="0"/>
                <a:cs typeface="Times New Roman" panose="02020603050405020304" pitchFamily="18" charset="0"/>
              </a:rPr>
              <a:t>Band 4/5a/5b Bit resolution: </a:t>
            </a:r>
            <a:r>
              <a:rPr lang="en-GB" sz="4000" dirty="0">
                <a:latin typeface="Times New Roman" panose="02020603050405020304" pitchFamily="18" charset="0"/>
                <a:cs typeface="Times New Roman" panose="02020603050405020304" pitchFamily="18" charset="0"/>
              </a:rPr>
              <a:t>Band 1/2: </a:t>
            </a:r>
            <a:r>
              <a:rPr lang="en-GB" sz="4000" b="1" dirty="0">
                <a:latin typeface="Times New Roman" panose="02020603050405020304" pitchFamily="18" charset="0"/>
                <a:cs typeface="Times New Roman" panose="02020603050405020304" pitchFamily="18" charset="0"/>
              </a:rPr>
              <a:t>&gt;=8 bits, </a:t>
            </a:r>
            <a:r>
              <a:rPr lang="en-GB" sz="4000" dirty="0">
                <a:latin typeface="Times New Roman" panose="02020603050405020304" pitchFamily="18" charset="0"/>
                <a:cs typeface="Times New Roman" panose="02020603050405020304" pitchFamily="18" charset="0"/>
              </a:rPr>
              <a:t>Band 3: </a:t>
            </a:r>
            <a:r>
              <a:rPr lang="en-GB" sz="4000" b="1" dirty="0">
                <a:latin typeface="Times New Roman" panose="02020603050405020304" pitchFamily="18" charset="0"/>
                <a:cs typeface="Times New Roman" panose="02020603050405020304" pitchFamily="18" charset="0"/>
              </a:rPr>
              <a:t>&gt;=6 bits, </a:t>
            </a:r>
            <a:r>
              <a:rPr lang="en-GB" sz="4000" dirty="0">
                <a:latin typeface="Times New Roman" panose="02020603050405020304" pitchFamily="18" charset="0"/>
                <a:cs typeface="Times New Roman" panose="02020603050405020304" pitchFamily="18" charset="0"/>
              </a:rPr>
              <a:t>Band 4: </a:t>
            </a:r>
            <a:r>
              <a:rPr lang="en-GB" sz="4000" b="1" dirty="0">
                <a:latin typeface="Times New Roman" panose="02020603050405020304" pitchFamily="18" charset="0"/>
                <a:cs typeface="Times New Roman" panose="02020603050405020304" pitchFamily="18" charset="0"/>
              </a:rPr>
              <a:t>&gt;=4 bits, </a:t>
            </a:r>
            <a:r>
              <a:rPr lang="en-GB" sz="4000" dirty="0">
                <a:latin typeface="Times New Roman" panose="02020603050405020304" pitchFamily="18" charset="0"/>
                <a:cs typeface="Times New Roman" panose="02020603050405020304" pitchFamily="18" charset="0"/>
              </a:rPr>
              <a:t>Band 5a/5b:</a:t>
            </a:r>
            <a:r>
              <a:rPr lang="en-GB" sz="4000" b="1" dirty="0">
                <a:latin typeface="Times New Roman" panose="02020603050405020304" pitchFamily="18" charset="0"/>
                <a:cs typeface="Times New Roman" panose="02020603050405020304" pitchFamily="18" charset="0"/>
              </a:rPr>
              <a:t> &gt;=3 bits</a:t>
            </a:r>
          </a:p>
          <a:p>
            <a:pPr marL="507975" indent="0" algn="just">
              <a:buNone/>
            </a:pPr>
            <a:endParaRPr lang="en-GB" sz="3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965EEA9-FB6D-CCFF-D7DE-0492984F1801}"/>
              </a:ext>
            </a:extLst>
          </p:cNvPr>
          <p:cNvSpPr>
            <a:spLocks noGrp="1"/>
          </p:cNvSpPr>
          <p:nvPr>
            <p:ph type="sldNum" sz="quarter" idx="12"/>
          </p:nvPr>
        </p:nvSpPr>
        <p:spPr/>
        <p:txBody>
          <a:bodyPr/>
          <a:lstStyle/>
          <a:p>
            <a:fld id="{2806AA86-E122-4DE2-8581-1E6596243686}" type="slidenum">
              <a:rPr lang="en-GB" smtClean="0"/>
              <a:t>7</a:t>
            </a:fld>
            <a:endParaRPr lang="en-GB"/>
          </a:p>
        </p:txBody>
      </p:sp>
    </p:spTree>
    <p:extLst>
      <p:ext uri="{BB962C8B-B14F-4D97-AF65-F5344CB8AC3E}">
        <p14:creationId xmlns:p14="http://schemas.microsoft.com/office/powerpoint/2010/main" val="4290884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CE589-2761-7613-FCE1-F1E60BF82078}"/>
              </a:ext>
            </a:extLst>
          </p:cNvPr>
          <p:cNvSpPr>
            <a:spLocks noGrp="1"/>
          </p:cNvSpPr>
          <p:nvPr>
            <p:ph type="title"/>
          </p:nvPr>
        </p:nvSpPr>
        <p:spPr>
          <a:xfrm>
            <a:off x="342414" y="58842"/>
            <a:ext cx="22860552" cy="1897955"/>
          </a:xfrm>
        </p:spPr>
        <p:txBody>
          <a:bodyPr/>
          <a:lstStyle/>
          <a:p>
            <a:r>
              <a:rPr lang="en-GB" sz="4800" b="1" dirty="0">
                <a:latin typeface="Times New Roman" panose="02020603050405020304" pitchFamily="18" charset="0"/>
                <a:cs typeface="Times New Roman" panose="02020603050405020304" pitchFamily="18" charset="0"/>
              </a:rPr>
              <a:t>Some results from RXS123 Qualification tests</a:t>
            </a:r>
            <a:endParaRPr lang="en-GB" sz="5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F744443-1660-DC58-DB6F-605012BBE2BF}"/>
              </a:ext>
            </a:extLst>
          </p:cNvPr>
          <p:cNvSpPr>
            <a:spLocks noGrp="1"/>
          </p:cNvSpPr>
          <p:nvPr>
            <p:ph type="sldNum" sz="quarter" idx="10"/>
          </p:nvPr>
        </p:nvSpPr>
        <p:spPr/>
        <p:txBody>
          <a:bodyPr/>
          <a:lstStyle/>
          <a:p>
            <a:fld id="{86CB4B4D-7CA3-9044-876B-883B54F8677D}" type="slidenum">
              <a:rPr lang="en-GB" smtClean="0"/>
              <a:pPr/>
              <a:t>8</a:t>
            </a:fld>
            <a:endParaRPr lang="en-GB" dirty="0"/>
          </a:p>
        </p:txBody>
      </p:sp>
      <p:pic>
        <p:nvPicPr>
          <p:cNvPr id="5" name="Picture 4">
            <a:extLst>
              <a:ext uri="{FF2B5EF4-FFF2-40B4-BE49-F238E27FC236}">
                <a16:creationId xmlns:a16="http://schemas.microsoft.com/office/drawing/2014/main" id="{C25E211C-2E56-633D-CE8E-C48B9C8F3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14" y="1194892"/>
            <a:ext cx="6899308" cy="4579542"/>
          </a:xfrm>
          <a:prstGeom prst="rect">
            <a:avLst/>
          </a:prstGeom>
        </p:spPr>
      </p:pic>
      <p:pic>
        <p:nvPicPr>
          <p:cNvPr id="6" name="Picture 5">
            <a:extLst>
              <a:ext uri="{FF2B5EF4-FFF2-40B4-BE49-F238E27FC236}">
                <a16:creationId xmlns:a16="http://schemas.microsoft.com/office/drawing/2014/main" id="{3BB8289A-3071-8157-E9DD-9CE38580F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3922" y="1197538"/>
            <a:ext cx="7206141" cy="4595030"/>
          </a:xfrm>
          <a:prstGeom prst="rect">
            <a:avLst/>
          </a:prstGeom>
        </p:spPr>
      </p:pic>
      <p:pic>
        <p:nvPicPr>
          <p:cNvPr id="7" name="Picture 6">
            <a:extLst>
              <a:ext uri="{FF2B5EF4-FFF2-40B4-BE49-F238E27FC236}">
                <a16:creationId xmlns:a16="http://schemas.microsoft.com/office/drawing/2014/main" id="{A8FD9633-DFA5-D020-3B94-F05CE6A1B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2263" y="1248759"/>
            <a:ext cx="6785962" cy="4466224"/>
          </a:xfrm>
          <a:prstGeom prst="rect">
            <a:avLst/>
          </a:prstGeom>
        </p:spPr>
      </p:pic>
      <p:sp>
        <p:nvSpPr>
          <p:cNvPr id="10" name="TextBox 9">
            <a:extLst>
              <a:ext uri="{FF2B5EF4-FFF2-40B4-BE49-F238E27FC236}">
                <a16:creationId xmlns:a16="http://schemas.microsoft.com/office/drawing/2014/main" id="{ABE04249-73AA-89A2-633A-1EE730B0A3ED}"/>
              </a:ext>
            </a:extLst>
          </p:cNvPr>
          <p:cNvSpPr txBox="1"/>
          <p:nvPr/>
        </p:nvSpPr>
        <p:spPr>
          <a:xfrm>
            <a:off x="621102" y="10468625"/>
            <a:ext cx="23253794" cy="2369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GB" sz="36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Figure: RXS Band 1</a:t>
            </a:r>
            <a:r>
              <a:rPr lang="en-GB" sz="36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2</a:t>
            </a:r>
            <a:r>
              <a:rPr lang="en-GB" sz="36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3 Effective number of bits (top), and </a:t>
            </a:r>
            <a:r>
              <a:rPr lang="en-GB" sz="36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Gain stability plots (bottom)</a:t>
            </a:r>
          </a:p>
          <a:p>
            <a:pPr algn="just"/>
            <a:endParaRPr lang="en-GB" sz="28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28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Above figure </a:t>
            </a:r>
            <a:r>
              <a:rPr lang="en-GB" sz="2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represents that all the three bands meet the SKA1-Mid minimum ENOB requirement – 8 bits for Band1 and Band2, 6 bits for Band3</a:t>
            </a:r>
          </a:p>
          <a:p>
            <a:pPr algn="just"/>
            <a:r>
              <a:rPr lang="en-GB" sz="2800"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SPFRx</a:t>
            </a:r>
            <a:r>
              <a:rPr lang="en-GB" sz="2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Band2 gain stability plot marginally meets SKA requirement to have a wide band gain stability over 5 seconds, when sampled with 20 milliseconds intervals, of&lt;=0.05% RMS (under standard and degraded operating conditions and in the absence of interfering signals).</a:t>
            </a:r>
          </a:p>
        </p:txBody>
      </p:sp>
      <p:pic>
        <p:nvPicPr>
          <p:cNvPr id="9" name="Picture 8">
            <a:extLst>
              <a:ext uri="{FF2B5EF4-FFF2-40B4-BE49-F238E27FC236}">
                <a16:creationId xmlns:a16="http://schemas.microsoft.com/office/drawing/2014/main" id="{238AFEF9-ED77-1C90-2375-D0EDE3762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8593" y="5981227"/>
            <a:ext cx="6921469" cy="4300220"/>
          </a:xfrm>
          <a:prstGeom prst="rect">
            <a:avLst/>
          </a:prstGeom>
        </p:spPr>
      </p:pic>
      <p:pic>
        <p:nvPicPr>
          <p:cNvPr id="12" name="Picture 11">
            <a:extLst>
              <a:ext uri="{FF2B5EF4-FFF2-40B4-BE49-F238E27FC236}">
                <a16:creationId xmlns:a16="http://schemas.microsoft.com/office/drawing/2014/main" id="{1034F740-E12D-C893-FA41-3028400B10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102" y="5981227"/>
            <a:ext cx="6617315" cy="4300220"/>
          </a:xfrm>
          <a:prstGeom prst="rect">
            <a:avLst/>
          </a:prstGeom>
        </p:spPr>
      </p:pic>
      <p:pic>
        <p:nvPicPr>
          <p:cNvPr id="13" name="Picture 12">
            <a:extLst>
              <a:ext uri="{FF2B5EF4-FFF2-40B4-BE49-F238E27FC236}">
                <a16:creationId xmlns:a16="http://schemas.microsoft.com/office/drawing/2014/main" id="{48D46C16-302F-97AF-1F43-689997F3D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00237" y="5981227"/>
            <a:ext cx="6497988" cy="4300220"/>
          </a:xfrm>
          <a:prstGeom prst="rect">
            <a:avLst/>
          </a:prstGeom>
        </p:spPr>
      </p:pic>
    </p:spTree>
    <p:extLst>
      <p:ext uri="{BB962C8B-B14F-4D97-AF65-F5344CB8AC3E}">
        <p14:creationId xmlns:p14="http://schemas.microsoft.com/office/powerpoint/2010/main" val="101289839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 line chart&#10;&#10;Description automatically generated">
            <a:extLst>
              <a:ext uri="{FF2B5EF4-FFF2-40B4-BE49-F238E27FC236}">
                <a16:creationId xmlns:a16="http://schemas.microsoft.com/office/drawing/2014/main" id="{E6B14915-D3B4-4105-8968-09C99C58E8A1}"/>
              </a:ext>
            </a:extLst>
          </p:cNvPr>
          <p:cNvPicPr>
            <a:picLocks noChangeAspect="1"/>
          </p:cNvPicPr>
          <p:nvPr/>
        </p:nvPicPr>
        <p:blipFill rotWithShape="1">
          <a:blip r:embed="rId2"/>
          <a:srcRect r="27485"/>
          <a:stretch/>
        </p:blipFill>
        <p:spPr>
          <a:xfrm>
            <a:off x="959009" y="6575331"/>
            <a:ext cx="7144831" cy="5053077"/>
          </a:xfrm>
          <a:prstGeom prst="rect">
            <a:avLst/>
          </a:prstGeom>
        </p:spPr>
      </p:pic>
      <p:pic>
        <p:nvPicPr>
          <p:cNvPr id="6" name="Picture 6" descr="Chart&#10;&#10;Description automatically generated">
            <a:extLst>
              <a:ext uri="{FF2B5EF4-FFF2-40B4-BE49-F238E27FC236}">
                <a16:creationId xmlns:a16="http://schemas.microsoft.com/office/drawing/2014/main" id="{1D384CCB-70A6-4ED6-B48F-23B11432A987}"/>
              </a:ext>
            </a:extLst>
          </p:cNvPr>
          <p:cNvPicPr>
            <a:picLocks noChangeAspect="1"/>
          </p:cNvPicPr>
          <p:nvPr/>
        </p:nvPicPr>
        <p:blipFill rotWithShape="1">
          <a:blip r:embed="rId3"/>
          <a:srcRect t="-54" r="27237"/>
          <a:stretch/>
        </p:blipFill>
        <p:spPr>
          <a:xfrm>
            <a:off x="7971113" y="6475119"/>
            <a:ext cx="6719672" cy="5436156"/>
          </a:xfrm>
          <a:prstGeom prst="rect">
            <a:avLst/>
          </a:prstGeom>
        </p:spPr>
      </p:pic>
      <p:pic>
        <p:nvPicPr>
          <p:cNvPr id="7" name="Picture 7" descr="Chart&#10;&#10;Description automatically generated">
            <a:extLst>
              <a:ext uri="{FF2B5EF4-FFF2-40B4-BE49-F238E27FC236}">
                <a16:creationId xmlns:a16="http://schemas.microsoft.com/office/drawing/2014/main" id="{DBBB02DA-A26B-4B25-A9C3-A82C5437A16A}"/>
              </a:ext>
            </a:extLst>
          </p:cNvPr>
          <p:cNvPicPr>
            <a:picLocks noChangeAspect="1"/>
          </p:cNvPicPr>
          <p:nvPr/>
        </p:nvPicPr>
        <p:blipFill rotWithShape="1">
          <a:blip r:embed="rId4"/>
          <a:srcRect r="27485" b="-245"/>
          <a:stretch/>
        </p:blipFill>
        <p:spPr>
          <a:xfrm>
            <a:off x="14596421" y="6475119"/>
            <a:ext cx="6460658" cy="5413722"/>
          </a:xfrm>
          <a:prstGeom prst="rect">
            <a:avLst/>
          </a:prstGeom>
        </p:spPr>
      </p:pic>
      <p:pic>
        <p:nvPicPr>
          <p:cNvPr id="8" name="Picture 5" descr="Chart, line chart&#10;&#10;Description automatically generated">
            <a:extLst>
              <a:ext uri="{FF2B5EF4-FFF2-40B4-BE49-F238E27FC236}">
                <a16:creationId xmlns:a16="http://schemas.microsoft.com/office/drawing/2014/main" id="{23E06F31-D193-4D16-9EE6-A88CFBA000AB}"/>
              </a:ext>
            </a:extLst>
          </p:cNvPr>
          <p:cNvPicPr>
            <a:picLocks noChangeAspect="1"/>
          </p:cNvPicPr>
          <p:nvPr/>
        </p:nvPicPr>
        <p:blipFill rotWithShape="1">
          <a:blip r:embed="rId2"/>
          <a:srcRect l="72125" t="10758" r="-195" b="65281"/>
          <a:stretch/>
        </p:blipFill>
        <p:spPr>
          <a:xfrm>
            <a:off x="20664992" y="8190788"/>
            <a:ext cx="3719008" cy="2523220"/>
          </a:xfrm>
          <a:prstGeom prst="rect">
            <a:avLst/>
          </a:prstGeom>
        </p:spPr>
      </p:pic>
      <p:pic>
        <p:nvPicPr>
          <p:cNvPr id="12" name="Picture 5" descr="Chart, line chart&#10;&#10;Description automatically generated">
            <a:extLst>
              <a:ext uri="{FF2B5EF4-FFF2-40B4-BE49-F238E27FC236}">
                <a16:creationId xmlns:a16="http://schemas.microsoft.com/office/drawing/2014/main" id="{B980FA81-CE4F-5D1F-A59F-E24F49650871}"/>
              </a:ext>
            </a:extLst>
          </p:cNvPr>
          <p:cNvPicPr>
            <a:picLocks noChangeAspect="1"/>
          </p:cNvPicPr>
          <p:nvPr/>
        </p:nvPicPr>
        <p:blipFill>
          <a:blip r:embed="rId5"/>
          <a:stretch>
            <a:fillRect/>
          </a:stretch>
        </p:blipFill>
        <p:spPr>
          <a:xfrm>
            <a:off x="876080" y="2223082"/>
            <a:ext cx="7362146" cy="4415135"/>
          </a:xfrm>
          <a:prstGeom prst="rect">
            <a:avLst/>
          </a:prstGeom>
        </p:spPr>
      </p:pic>
      <p:pic>
        <p:nvPicPr>
          <p:cNvPr id="13" name="Picture 6" descr="Chart, line chart&#10;&#10;Description automatically generated">
            <a:extLst>
              <a:ext uri="{FF2B5EF4-FFF2-40B4-BE49-F238E27FC236}">
                <a16:creationId xmlns:a16="http://schemas.microsoft.com/office/drawing/2014/main" id="{44378EDB-E234-717D-C1B3-59A646BE8129}"/>
              </a:ext>
            </a:extLst>
          </p:cNvPr>
          <p:cNvPicPr>
            <a:picLocks noChangeAspect="1"/>
          </p:cNvPicPr>
          <p:nvPr/>
        </p:nvPicPr>
        <p:blipFill>
          <a:blip r:embed="rId6"/>
          <a:stretch>
            <a:fillRect/>
          </a:stretch>
        </p:blipFill>
        <p:spPr>
          <a:xfrm>
            <a:off x="8321156" y="2223081"/>
            <a:ext cx="7270163" cy="4415137"/>
          </a:xfrm>
          <a:prstGeom prst="rect">
            <a:avLst/>
          </a:prstGeom>
        </p:spPr>
      </p:pic>
      <p:pic>
        <p:nvPicPr>
          <p:cNvPr id="14" name="Picture 7" descr="Chart, line chart&#10;&#10;Description automatically generated">
            <a:extLst>
              <a:ext uri="{FF2B5EF4-FFF2-40B4-BE49-F238E27FC236}">
                <a16:creationId xmlns:a16="http://schemas.microsoft.com/office/drawing/2014/main" id="{9E770419-2744-8195-2F35-B87F7635373F}"/>
              </a:ext>
            </a:extLst>
          </p:cNvPr>
          <p:cNvPicPr>
            <a:picLocks noChangeAspect="1"/>
          </p:cNvPicPr>
          <p:nvPr/>
        </p:nvPicPr>
        <p:blipFill>
          <a:blip r:embed="rId7"/>
          <a:stretch>
            <a:fillRect/>
          </a:stretch>
        </p:blipFill>
        <p:spPr>
          <a:xfrm>
            <a:off x="15674249" y="2285968"/>
            <a:ext cx="7522605" cy="4352250"/>
          </a:xfrm>
          <a:prstGeom prst="rect">
            <a:avLst/>
          </a:prstGeom>
        </p:spPr>
      </p:pic>
      <p:sp>
        <p:nvSpPr>
          <p:cNvPr id="15" name="TextBox 14">
            <a:extLst>
              <a:ext uri="{FF2B5EF4-FFF2-40B4-BE49-F238E27FC236}">
                <a16:creationId xmlns:a16="http://schemas.microsoft.com/office/drawing/2014/main" id="{8A1EB155-FD85-786F-3AD6-2DD80A06C0A1}"/>
              </a:ext>
            </a:extLst>
          </p:cNvPr>
          <p:cNvSpPr txBox="1"/>
          <p:nvPr/>
        </p:nvSpPr>
        <p:spPr>
          <a:xfrm>
            <a:off x="407773" y="82610"/>
            <a:ext cx="14188648"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sv-SE" sz="4800" b="1" dirty="0">
                <a:solidFill>
                  <a:schemeClr val="accent2"/>
                </a:solidFill>
                <a:latin typeface="Times New Roman" panose="02020603050405020304" pitchFamily="18" charset="0"/>
                <a:cs typeface="Times New Roman" panose="02020603050405020304" pitchFamily="18" charset="0"/>
              </a:rPr>
              <a:t>RXS123 VGB - IIP3, Gain Flatness</a:t>
            </a:r>
            <a:endParaRPr lang="en-GB" sz="4800" dirty="0">
              <a:solidFill>
                <a:schemeClr val="accent2"/>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6994DABA-CD34-0726-237B-42E4D1D5BCC9}"/>
              </a:ext>
            </a:extLst>
          </p:cNvPr>
          <p:cNvSpPr txBox="1"/>
          <p:nvPr/>
        </p:nvSpPr>
        <p:spPr>
          <a:xfrm>
            <a:off x="508957" y="1057825"/>
            <a:ext cx="23216015"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800" dirty="0">
                <a:solidFill>
                  <a:schemeClr val="accent2"/>
                </a:solidFill>
                <a:latin typeface="Times New Roman" panose="02020603050405020304" pitchFamily="18" charset="0"/>
                <a:cs typeface="Times New Roman" panose="02020603050405020304" pitchFamily="18" charset="0"/>
              </a:rPr>
              <a:t>Linearity requirements of SKA </a:t>
            </a:r>
            <a:r>
              <a:rPr lang="en-GB" sz="2800" dirty="0" err="1">
                <a:solidFill>
                  <a:schemeClr val="accent2"/>
                </a:solidFill>
                <a:latin typeface="Times New Roman" panose="02020603050405020304" pitchFamily="18" charset="0"/>
                <a:cs typeface="Times New Roman" panose="02020603050405020304" pitchFamily="18" charset="0"/>
              </a:rPr>
              <a:t>SPFRx</a:t>
            </a:r>
            <a:r>
              <a:rPr lang="en-GB" sz="2800" dirty="0">
                <a:solidFill>
                  <a:schemeClr val="accent2"/>
                </a:solidFill>
                <a:latin typeface="Times New Roman" panose="02020603050405020304" pitchFamily="18" charset="0"/>
                <a:cs typeface="Times New Roman" panose="02020603050405020304" pitchFamily="18" charset="0"/>
              </a:rPr>
              <a:t> are the remaining key challenges to be met by the current RXS123 design.</a:t>
            </a:r>
          </a:p>
          <a:p>
            <a:pPr algn="l"/>
            <a:r>
              <a:rPr lang="en-GB" sz="2800" dirty="0">
                <a:solidFill>
                  <a:schemeClr val="accent2"/>
                </a:solidFill>
                <a:latin typeface="Times New Roman" panose="02020603050405020304" pitchFamily="18" charset="0"/>
                <a:cs typeface="Times New Roman" panose="02020603050405020304" pitchFamily="18" charset="0"/>
              </a:rPr>
              <a:t>The requirement of passband flatness is 2dB peak to peak, and the IIP3 of &gt;=+5 dBm for all gain settings.</a:t>
            </a:r>
          </a:p>
        </p:txBody>
      </p:sp>
      <p:sp>
        <p:nvSpPr>
          <p:cNvPr id="18" name="TextBox 17">
            <a:extLst>
              <a:ext uri="{FF2B5EF4-FFF2-40B4-BE49-F238E27FC236}">
                <a16:creationId xmlns:a16="http://schemas.microsoft.com/office/drawing/2014/main" id="{3293A219-75FA-DAAB-AF55-3EE3F40F96BD}"/>
              </a:ext>
            </a:extLst>
          </p:cNvPr>
          <p:cNvSpPr txBox="1"/>
          <p:nvPr/>
        </p:nvSpPr>
        <p:spPr>
          <a:xfrm>
            <a:off x="1244303" y="12107397"/>
            <a:ext cx="17307648" cy="584775"/>
          </a:xfrm>
          <a:prstGeom prst="rect">
            <a:avLst/>
          </a:prstGeom>
          <a:noFill/>
        </p:spPr>
        <p:txBody>
          <a:bodyPr wrap="square">
            <a:spAutoFit/>
          </a:bodyPr>
          <a:lstStyle/>
          <a:p>
            <a:pPr algn="just"/>
            <a:r>
              <a:rPr lang="en-GB" sz="32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Figure: RXS Band 1</a:t>
            </a:r>
            <a:r>
              <a:rPr lang="en-GB" sz="32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2</a:t>
            </a:r>
            <a:r>
              <a:rPr lang="en-GB" sz="32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3 analogue RF chain Gain Flatness (Top), IIP3 (Bottom)</a:t>
            </a:r>
          </a:p>
        </p:txBody>
      </p:sp>
    </p:spTree>
    <p:extLst>
      <p:ext uri="{BB962C8B-B14F-4D97-AF65-F5344CB8AC3E}">
        <p14:creationId xmlns:p14="http://schemas.microsoft.com/office/powerpoint/2010/main" val="4272920742"/>
      </p:ext>
    </p:extLst>
  </p:cSld>
  <p:clrMapOvr>
    <a:masterClrMapping/>
  </p:clrMapOvr>
</p:sld>
</file>

<file path=ppt/theme/theme1.xml><?xml version="1.0" encoding="utf-8"?>
<a:theme xmlns:a="http://schemas.openxmlformats.org/drawingml/2006/main" name="SKAO">
  <a:themeElements>
    <a:clrScheme name="SKAO">
      <a:dk1>
        <a:srgbClr val="FFFFFF"/>
      </a:dk1>
      <a:lt1>
        <a:srgbClr val="000000"/>
      </a:lt1>
      <a:dk2>
        <a:srgbClr val="44546A"/>
      </a:dk2>
      <a:lt2>
        <a:srgbClr val="E7E6E6"/>
      </a:lt2>
      <a:accent1>
        <a:srgbClr val="E40769"/>
      </a:accent1>
      <a:accent2>
        <a:srgbClr val="070A68"/>
      </a:accent2>
      <a:accent3>
        <a:srgbClr val="A5A5A5"/>
      </a:accent3>
      <a:accent4>
        <a:srgbClr val="FFC000"/>
      </a:accent4>
      <a:accent5>
        <a:srgbClr val="5B9BD5"/>
      </a:accent5>
      <a:accent6>
        <a:srgbClr val="70AD47"/>
      </a:accent6>
      <a:hlink>
        <a:srgbClr val="FFFFFF"/>
      </a:hlink>
      <a:folHlink>
        <a:srgbClr val="FFFFFF"/>
      </a:folHlink>
    </a:clrScheme>
    <a:fontScheme name="SKOA Verdana">
      <a:majorFont>
        <a:latin typeface="Verdana"/>
        <a:ea typeface="Noto Sans Light"/>
        <a:cs typeface="Noto Sans Light"/>
      </a:majorFont>
      <a:minorFont>
        <a:latin typeface="Verdana"/>
        <a:ea typeface="Verdana"/>
        <a:cs typeface="Verdan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DF0569"/>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KAO PwP Proposal.potx" id="{959ECCDB-6394-458C-B6AF-5217F94FA78A}" vid="{B2732973-8A3C-490C-A62C-3A49CC705C40}"/>
    </a:ext>
  </a:ext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Noto Sans Light"/>
        <a:ea typeface="Noto Sans Light"/>
        <a:cs typeface="Noto Sans Light"/>
      </a:majorFont>
      <a:minorFont>
        <a:latin typeface="Verdana"/>
        <a:ea typeface="Verdana"/>
        <a:cs typeface="Verdan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DF0569"/>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SKAO_ppt_template_20210621_with instructions</Template>
  <TotalTime>4833</TotalTime>
  <Words>1108</Words>
  <Application>Microsoft Office PowerPoint</Application>
  <PresentationFormat>Custom</PresentationFormat>
  <Paragraphs>87</Paragraphs>
  <Slides>13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Gill Sans Light</vt:lpstr>
      <vt:lpstr>Helvetica Neue</vt:lpstr>
      <vt:lpstr>Times New Roman</vt:lpstr>
      <vt:lpstr>Verdana</vt:lpstr>
      <vt:lpstr>SKAO</vt:lpstr>
      <vt:lpstr>SPFRx Technical Overview</vt:lpstr>
      <vt:lpstr>Single Pixel Feed Receiver (SPFRx)</vt:lpstr>
      <vt:lpstr>SPFRx Architecture</vt:lpstr>
      <vt:lpstr>PowerPoint Presentation</vt:lpstr>
      <vt:lpstr>Last Mile ECP    </vt:lpstr>
      <vt:lpstr>SPFRx Qualification modules </vt:lpstr>
      <vt:lpstr>Some of the SPFRx requirements challenging to meet</vt:lpstr>
      <vt:lpstr>Some results from RXS123 Qualification tests</vt:lpstr>
      <vt:lpstr>PowerPoint Presentation</vt:lpstr>
      <vt:lpstr>RXS45 Progress and results</vt:lpstr>
      <vt:lpstr>Band5 to Band1 Down-converter</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Jayashree</dc:creator>
  <cp:lastModifiedBy>Roy, Jayashree</cp:lastModifiedBy>
  <cp:revision>5</cp:revision>
  <dcterms:created xsi:type="dcterms:W3CDTF">2022-05-03T14:48:31Z</dcterms:created>
  <dcterms:modified xsi:type="dcterms:W3CDTF">2022-05-10T11:08:27Z</dcterms:modified>
</cp:coreProperties>
</file>