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0"/>
  </p:notesMasterIdLst>
  <p:sldIdLst>
    <p:sldId id="257" r:id="rId2"/>
    <p:sldId id="1377" r:id="rId3"/>
    <p:sldId id="1376" r:id="rId4"/>
    <p:sldId id="331" r:id="rId5"/>
    <p:sldId id="1446" r:id="rId6"/>
    <p:sldId id="1448" r:id="rId7"/>
    <p:sldId id="1449" r:id="rId8"/>
    <p:sldId id="303" r:id="rId9"/>
    <p:sldId id="1390" r:id="rId10"/>
    <p:sldId id="1440" r:id="rId11"/>
    <p:sldId id="1358" r:id="rId12"/>
    <p:sldId id="1439" r:id="rId13"/>
    <p:sldId id="309" r:id="rId14"/>
    <p:sldId id="1445" r:id="rId15"/>
    <p:sldId id="1430" r:id="rId16"/>
    <p:sldId id="1428" r:id="rId17"/>
    <p:sldId id="258" r:id="rId18"/>
    <p:sldId id="1431" r:id="rId19"/>
    <p:sldId id="1432" r:id="rId20"/>
    <p:sldId id="1433" r:id="rId21"/>
    <p:sldId id="1436" r:id="rId22"/>
    <p:sldId id="1441" r:id="rId23"/>
    <p:sldId id="1419" r:id="rId24"/>
    <p:sldId id="1442" r:id="rId25"/>
    <p:sldId id="314" r:id="rId26"/>
    <p:sldId id="278" r:id="rId27"/>
    <p:sldId id="1415" r:id="rId28"/>
    <p:sldId id="263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1pPr>
    <a:lvl2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2pPr>
    <a:lvl3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3pPr>
    <a:lvl4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4pPr>
    <a:lvl5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5pPr>
    <a:lvl6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6pPr>
    <a:lvl7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7pPr>
    <a:lvl8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8pPr>
    <a:lvl9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1"/>
    <p:restoredTop sz="89660" autoAdjust="0"/>
  </p:normalViewPr>
  <p:slideViewPr>
    <p:cSldViewPr snapToGrid="0" snapToObjects="1">
      <p:cViewPr varScale="1">
        <p:scale>
          <a:sx n="57" d="100"/>
          <a:sy n="57" d="100"/>
        </p:scale>
        <p:origin x="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592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a946e4b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1a946e4be9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3390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a946e4b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1a946e4be9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3734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a946e4b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1a946e4be9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6921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One of the things that can happen is that beautiful astrophotography pictures like this one from the Pinnacles in Western Australia, could become something like this. (click)</a:t>
            </a:r>
          </a:p>
        </p:txBody>
      </p:sp>
    </p:spTree>
    <p:extLst>
      <p:ext uri="{BB962C8B-B14F-4D97-AF65-F5344CB8AC3E}">
        <p14:creationId xmlns:p14="http://schemas.microsoft.com/office/powerpoint/2010/main" val="4037604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414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past 12 months:</a:t>
            </a:r>
          </a:p>
          <a:p>
            <a:r>
              <a:rPr lang="en-US" dirty="0"/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86301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74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8d3895fa8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>
              <a:solidFill>
                <a:srgbClr val="E50869"/>
              </a:solidFill>
            </a:endParaRPr>
          </a:p>
        </p:txBody>
      </p:sp>
      <p:sp>
        <p:nvSpPr>
          <p:cNvPr id="243" name="Google Shape;243;g138d3895fa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7554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c189cc0b0_2_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50869"/>
              </a:solidFill>
            </a:endParaRPr>
          </a:p>
        </p:txBody>
      </p:sp>
      <p:sp>
        <p:nvSpPr>
          <p:cNvPr id="196" name="Google Shape;196;gec189cc0b0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59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a946e4b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1a946e4be9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76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a946e4b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1a946e4be9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3517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a946e4b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1a946e4be9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12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a946e4b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1a946e4be9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313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skao.int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- Front Photo 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ka_landscape_day_v1_forkeynote.jpg"/>
          <p:cNvSpPr>
            <a:spLocks noGrp="1"/>
          </p:cNvSpPr>
          <p:nvPr>
            <p:ph type="pic" idx="21"/>
          </p:nvPr>
        </p:nvSpPr>
        <p:spPr>
          <a:xfrm>
            <a:off x="0" y="2605857"/>
            <a:ext cx="24384000" cy="111469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 dirty="0"/>
          </a:p>
        </p:txBody>
      </p:sp>
      <p:sp>
        <p:nvSpPr>
          <p:cNvPr id="1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912276" y="2976159"/>
            <a:ext cx="14145134" cy="1810799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r>
              <a:rPr lang="en-GB" dirty="0"/>
              <a:t>Presentation Title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5000"/>
            </a:lvl1pPr>
            <a:lvl2pPr marL="0" indent="0" algn="r">
              <a:spcBef>
                <a:spcPts val="0"/>
              </a:spcBef>
              <a:buSzTx/>
              <a:buNone/>
              <a:defRPr sz="5000"/>
            </a:lvl2pPr>
            <a:lvl3pPr marL="0" indent="0" algn="r">
              <a:spcBef>
                <a:spcPts val="0"/>
              </a:spcBef>
              <a:buSzTx/>
              <a:buNone/>
              <a:defRPr sz="5000"/>
            </a:lvl3pPr>
            <a:lvl4pPr marL="0" indent="0" algn="r">
              <a:spcBef>
                <a:spcPts val="0"/>
              </a:spcBef>
              <a:buSzTx/>
              <a:buNone/>
              <a:defRPr sz="5000"/>
            </a:lvl4pPr>
            <a:lvl5pPr marL="0" indent="0" algn="r">
              <a:spcBef>
                <a:spcPts val="0"/>
              </a:spcBef>
              <a:buSzTx/>
              <a:buNone/>
              <a:defRPr sz="5000"/>
            </a:lvl5pPr>
          </a:lstStyle>
          <a:p>
            <a:r>
              <a:rPr lang="en-GB" dirty="0"/>
              <a:t>Subtitle</a:t>
            </a:r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3"/>
            <a:endParaRPr lang="en-GB" dirty="0"/>
          </a:p>
          <a:p>
            <a:pPr lvl="4"/>
            <a:endParaRPr lang="en-GB" dirty="0"/>
          </a:p>
        </p:txBody>
      </p:sp>
      <p:sp>
        <p:nvSpPr>
          <p:cNvPr id="21" name="Author / Job titl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905367" y="6561516"/>
            <a:ext cx="14145134" cy="7230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4000" b="0"/>
            </a:lvl1pPr>
          </a:lstStyle>
          <a:p>
            <a:r>
              <a:rPr lang="en-GB" dirty="0"/>
              <a:t>Author - Job title</a:t>
            </a:r>
          </a:p>
        </p:txBody>
      </p:sp>
      <p:sp>
        <p:nvSpPr>
          <p:cNvPr id="22" name="Date / Event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8905367" y="7456269"/>
            <a:ext cx="14145134" cy="7230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3500"/>
            </a:lvl1pPr>
          </a:lstStyle>
          <a:p>
            <a:r>
              <a:rPr lang="en-GB" dirty="0"/>
              <a:t>Date - Event</a:t>
            </a:r>
          </a:p>
        </p:txBody>
      </p:sp>
      <p:pic>
        <p:nvPicPr>
          <p:cNvPr id="23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72" y="682101"/>
            <a:ext cx="5991906" cy="1810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 -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762000" y="351453"/>
            <a:ext cx="22860552" cy="1897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68074" y="2354788"/>
            <a:ext cx="22860552" cy="10122960"/>
          </a:xfrm>
          <a:prstGeom prst="rect">
            <a:avLst/>
          </a:prstGeom>
        </p:spPr>
        <p:txBody>
          <a:bodyPr anchor="t"/>
          <a:lstStyle>
            <a:lvl1pPr>
              <a:buClr>
                <a:schemeClr val="accent1"/>
              </a:buClr>
              <a:defRPr/>
            </a:lvl1pPr>
            <a:lvl2pPr marL="1524000" indent="-508000">
              <a:spcBef>
                <a:spcPts val="3600"/>
              </a:spcBef>
              <a:buClr>
                <a:schemeClr val="accent1"/>
              </a:buClr>
              <a:defRPr sz="5800"/>
            </a:lvl2pPr>
            <a:lvl3pPr marL="2032000" indent="-508000">
              <a:spcBef>
                <a:spcPts val="3200"/>
              </a:spcBef>
              <a:buClr>
                <a:schemeClr val="accent1"/>
              </a:buClr>
              <a:defRPr sz="5200"/>
            </a:lvl3pPr>
            <a:lvl4pPr marL="2540000" indent="-508000">
              <a:spcBef>
                <a:spcPts val="2800"/>
              </a:spcBef>
              <a:buClr>
                <a:schemeClr val="accent1"/>
              </a:buClr>
              <a:defRPr sz="4400"/>
            </a:lvl4pPr>
            <a:lvl5pPr marL="3048000" indent="-508000">
              <a:spcBef>
                <a:spcPts val="2400"/>
              </a:spcBef>
              <a:buClr>
                <a:schemeClr val="accent1"/>
              </a:buClr>
              <a:defRPr sz="3200"/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814F9-7E87-418E-B7C6-BDACBA2F4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-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"/>
          <p:cNvSpPr/>
          <p:nvPr/>
        </p:nvSpPr>
        <p:spPr>
          <a:xfrm>
            <a:off x="-6429" y="-51572"/>
            <a:ext cx="24422258" cy="13819144"/>
          </a:xfrm>
          <a:prstGeom prst="rect">
            <a:avLst/>
          </a:prstGeom>
          <a:gradFill>
            <a:gsLst>
              <a:gs pos="50129">
                <a:srgbClr val="070168"/>
              </a:gs>
              <a:gs pos="73988">
                <a:srgbClr val="760468"/>
              </a:gs>
              <a:gs pos="95475">
                <a:srgbClr val="E50869"/>
              </a:gs>
            </a:gsLst>
            <a:lin ang="8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sp>
        <p:nvSpPr>
          <p:cNvPr id="114" name="Sign off - thank you...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763786"/>
            <a:ext cx="10934700" cy="242000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Sign off - thank you...</a:t>
            </a:r>
          </a:p>
        </p:txBody>
      </p:sp>
      <p:pic>
        <p:nvPicPr>
          <p:cNvPr id="115" name="skao_logo_2021_white_rgb.ai" descr="skao_logo_2021_white_rgb.ai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" y="11126040"/>
            <a:ext cx="4311412" cy="1194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" descr="Image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089" y="1008244"/>
            <a:ext cx="13921972" cy="1169951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www.skao.int"/>
          <p:cNvSpPr txBox="1"/>
          <p:nvPr/>
        </p:nvSpPr>
        <p:spPr>
          <a:xfrm>
            <a:off x="19050000" y="10986867"/>
            <a:ext cx="404549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784225">
              <a:defRPr sz="4560">
                <a:hlinkClick r:id="rId4"/>
              </a:defRPr>
            </a:lvl1pPr>
          </a:lstStyle>
          <a:p>
            <a:r>
              <a:rPr lang="en-GB" u="non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www.skao.int</a:t>
            </a:r>
          </a:p>
        </p:txBody>
      </p:sp>
      <p:sp>
        <p:nvSpPr>
          <p:cNvPr id="118" name="We recognise and acknowledge the indigenous peoples and cultures that have traditionally lived on the lands on which our facilities are located."/>
          <p:cNvSpPr txBox="1"/>
          <p:nvPr/>
        </p:nvSpPr>
        <p:spPr>
          <a:xfrm>
            <a:off x="1270000" y="7660422"/>
            <a:ext cx="6820742" cy="3431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130000"/>
              </a:lnSpc>
              <a:spcBef>
                <a:spcPts val="2000"/>
              </a:spcBef>
              <a:tabLst>
                <a:tab pos="4191000" algn="l"/>
              </a:tabLst>
              <a:defRPr sz="2400" i="1"/>
            </a:lvl1pPr>
          </a:lstStyle>
          <a:p>
            <a:r>
              <a:rPr lang="en-GB" dirty="0"/>
              <a:t>We recognise and acknowledge the Indigenous peoples and cultures that have traditionally lived on the lands on which our facilities are located.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960000" y="672000"/>
            <a:ext cx="22080000" cy="19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960000" y="2880000"/>
            <a:ext cx="22080000" cy="9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219170" lvl="0" indent="-85951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1pPr>
            <a:lvl2pPr marL="2438340" lvl="1" indent="-85951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70168"/>
              </a:buClr>
              <a:buSzPts val="1476"/>
              <a:buChar char="o"/>
              <a:defRPr/>
            </a:lvl2pPr>
            <a:lvl3pPr marL="3657508" lvl="2" indent="-85951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70168"/>
              </a:buClr>
              <a:buSzPts val="1476"/>
              <a:buChar char="▪"/>
              <a:defRPr/>
            </a:lvl3pPr>
            <a:lvl4pPr marL="4876678" lvl="3" indent="-85951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4pPr>
            <a:lvl5pPr marL="6095848" lvl="4" indent="-85951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70168"/>
              </a:buClr>
              <a:buSzPts val="1476"/>
              <a:buChar char="o"/>
              <a:defRPr/>
            </a:lvl5pPr>
            <a:lvl6pPr marL="7315018" lvl="5" indent="-859514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8534186" lvl="6" indent="-859514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9753356" lvl="7" indent="-859514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10972526" lvl="8" indent="-859514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23224747" y="13190348"/>
            <a:ext cx="743794" cy="43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2134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2134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2134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2134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2134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2134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2134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2134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2134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96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962945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0" rIns="50800" bIns="50800" anchor="t" anchorCtr="0">
            <a:no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3" name="Rectangle"/>
          <p:cNvSpPr/>
          <p:nvPr/>
        </p:nvSpPr>
        <p:spPr>
          <a:xfrm>
            <a:off x="-1" y="13087348"/>
            <a:ext cx="24384001" cy="633184"/>
          </a:xfrm>
          <a:prstGeom prst="rect">
            <a:avLst/>
          </a:prstGeom>
          <a:gradFill>
            <a:gsLst>
              <a:gs pos="50129">
                <a:srgbClr val="070168"/>
              </a:gs>
              <a:gs pos="76369">
                <a:srgbClr val="730368"/>
              </a:gs>
              <a:gs pos="100000">
                <a:srgbClr val="DF0569"/>
              </a:gs>
            </a:gsLst>
            <a:lin ang="8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spAutoFit/>
          </a:bodyPr>
          <a:lstStyle>
            <a:lvl1pPr algn="l">
              <a:defRPr sz="2000" b="0"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Line"/>
          <p:cNvSpPr/>
          <p:nvPr/>
        </p:nvSpPr>
        <p:spPr>
          <a:xfrm>
            <a:off x="1625084" y="13068300"/>
            <a:ext cx="24384001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96" y="12547599"/>
            <a:ext cx="1041401" cy="104140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 /"/>
          <p:cNvSpPr txBox="1"/>
          <p:nvPr/>
        </p:nvSpPr>
        <p:spPr>
          <a:xfrm>
            <a:off x="20620944" y="13201650"/>
            <a:ext cx="255083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/>
            </a:lvl1pPr>
          </a:lstStyle>
          <a:p>
            <a:pPr>
              <a:defRPr>
                <a:solidFill>
                  <a:srgbClr val="535353"/>
                </a:solidFill>
              </a:defRPr>
            </a:pPr>
            <a:r>
              <a:rPr lang="en-GB" b="0" dirty="0">
                <a:solidFill>
                  <a:srgbClr val="FFFFFF">
                    <a:alpha val="75000"/>
                  </a:srgbClr>
                </a:solidFill>
              </a:rPr>
              <a:t>Slide  /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Autofit/>
          </a:bodyPr>
          <a:lstStyle/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</p:sldLayoutIdLst>
  <p:transition spd="med"/>
  <p:hf hdr="0" ft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chemeClr val="accent2"/>
          </a:solidFill>
          <a:uFillTx/>
          <a:latin typeface="+mj-lt"/>
          <a:ea typeface="+mn-ea"/>
          <a:cs typeface="+mn-cs"/>
          <a:sym typeface="Verdana"/>
        </a:defRPr>
      </a:lvl1pPr>
      <a:lvl2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9pPr>
    </p:titleStyle>
    <p:bodyStyle>
      <a:lvl1pPr marL="1016000" marR="0" indent="-5080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60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1pPr>
      <a:lvl2pPr marL="1576551" marR="0" indent="-560551" algn="l" defTabSz="825500" rtl="0" eaLnBrk="1" latinLnBrk="0" hangingPunct="1">
        <a:lnSpc>
          <a:spcPct val="100000"/>
        </a:lnSpc>
        <a:spcBef>
          <a:spcPts val="3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5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2pPr>
      <a:lvl3pPr marL="2149230" marR="0" indent="-625230" algn="l" defTabSz="825500" rtl="0" eaLnBrk="1" latinLnBrk="0" hangingPunct="1">
        <a:lnSpc>
          <a:spcPct val="100000"/>
        </a:lnSpc>
        <a:spcBef>
          <a:spcPts val="32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52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3pPr>
      <a:lvl4pPr marL="2709333" marR="0" indent="-677333" algn="l" defTabSz="825500" rtl="0" eaLnBrk="1" latinLnBrk="0" hangingPunct="1">
        <a:lnSpc>
          <a:spcPct val="100000"/>
        </a:lnSpc>
        <a:spcBef>
          <a:spcPts val="28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44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4pPr>
      <a:lvl5pPr marL="3352800" marR="0" indent="-812800" algn="l" defTabSz="825500" rtl="0" eaLnBrk="1" latinLnBrk="0" hangingPunct="1">
        <a:lnSpc>
          <a:spcPct val="100000"/>
        </a:lnSpc>
        <a:spcBef>
          <a:spcPts val="24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32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5pPr>
      <a:lvl6pPr marL="44196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6pPr>
      <a:lvl7pPr marL="51562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7pPr>
      <a:lvl8pPr marL="58928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8pPr>
      <a:lvl9pPr marL="66294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2286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4572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6858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9144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11430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13716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16002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18288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tiff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hyperlink" Target="https://www.flickr.com/photos/trevor_dobson_inefekt69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Grp="1" noChangeAspect="1"/>
          </p:cNvPicPr>
          <p:nvPr>
            <p:ph type="pic" idx="2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5857"/>
            <a:ext cx="24384000" cy="11146966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B6A6DC3-2E92-4F08-BB9B-DC5C2767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SKAO Project Update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76B5E7-6957-4BFE-87FD-3FB494B8474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649784-B938-4AF6-87DD-821D500E5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 err="1"/>
              <a:t>P.Diamond</a:t>
            </a:r>
            <a:r>
              <a:rPr lang="en-US" dirty="0"/>
              <a:t>, SKAO Director-General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980E37-7889-4032-87CD-251DF1B413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27 September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B2DC-C463-9C21-2B0E-B7704FBC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72000"/>
            <a:ext cx="13581190" cy="1920000"/>
          </a:xfrm>
        </p:spPr>
        <p:txBody>
          <a:bodyPr/>
          <a:lstStyle/>
          <a:p>
            <a:r>
              <a:rPr lang="en-US" dirty="0"/>
              <a:t>Delivering SKA Observatory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A01F2-6974-3716-C6AE-FA013031F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000" y="2880000"/>
            <a:ext cx="13581190" cy="9600000"/>
          </a:xfrm>
        </p:spPr>
        <p:txBody>
          <a:bodyPr>
            <a:normAutofit/>
          </a:bodyPr>
          <a:lstStyle/>
          <a:p>
            <a:pPr marL="359656" indent="0">
              <a:buNone/>
            </a:pPr>
            <a:r>
              <a:rPr lang="en-US" sz="4800" dirty="0"/>
              <a:t>Feb 2021: SKAO born</a:t>
            </a:r>
          </a:p>
          <a:p>
            <a:pPr marL="359656" indent="0">
              <a:buNone/>
            </a:pPr>
            <a:endParaRPr lang="en-US" sz="4800" dirty="0"/>
          </a:p>
          <a:p>
            <a:pPr marL="359656" indent="0">
              <a:buNone/>
            </a:pPr>
            <a:r>
              <a:rPr lang="en-US" sz="4800" dirty="0"/>
              <a:t>June 2021: SKAO Council approved the Construction Proposal and the SKAO Establishment and Delivery Plan</a:t>
            </a:r>
          </a:p>
          <a:p>
            <a:pPr marL="359656" indent="0">
              <a:buNone/>
            </a:pPr>
            <a:endParaRPr lang="en-US" sz="4800" dirty="0"/>
          </a:p>
          <a:p>
            <a:pPr marL="359656" indent="0">
              <a:buNone/>
            </a:pPr>
            <a:r>
              <a:rPr lang="en-US" sz="4800" dirty="0"/>
              <a:t>July 2021: Construction activities began</a:t>
            </a:r>
          </a:p>
          <a:p>
            <a:pPr marL="359656" indent="0">
              <a:buNone/>
            </a:pPr>
            <a:endParaRPr lang="en-US" sz="4800" dirty="0"/>
          </a:p>
          <a:p>
            <a:pPr marL="359656" indent="0">
              <a:buNone/>
            </a:pPr>
            <a:r>
              <a:rPr lang="en-US" sz="4800" dirty="0"/>
              <a:t>Sept 2022: 42 contracts awarded, total cost ~€200M; more major contracts being prepared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BE0EF-ED90-099B-76F3-6E7A549CFB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725041F-1EDD-BC23-EF0E-248AC58103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167" y="297219"/>
            <a:ext cx="9112048" cy="6183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34DDC9-9310-5947-3C5C-F365C8BB52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167" y="6608993"/>
            <a:ext cx="9112048" cy="62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15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8258-AEB7-864E-B604-8CAAE487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616" y="453804"/>
            <a:ext cx="22284266" cy="1077284"/>
          </a:xfrm>
        </p:spPr>
        <p:txBody>
          <a:bodyPr>
            <a:normAutofit/>
          </a:bodyPr>
          <a:lstStyle/>
          <a:p>
            <a:r>
              <a:rPr lang="en-US" b="1" dirty="0"/>
              <a:t>Cost Estimate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BFE7A4-5C6D-5446-BE6C-E3620B6D0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150436"/>
              </p:ext>
            </p:extLst>
          </p:nvPr>
        </p:nvGraphicFramePr>
        <p:xfrm>
          <a:off x="1935126" y="1531088"/>
          <a:ext cx="20393246" cy="5743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965">
                  <a:extLst>
                    <a:ext uri="{9D8B030D-6E8A-4147-A177-3AD203B41FA5}">
                      <a16:colId xmlns:a16="http://schemas.microsoft.com/office/drawing/2014/main" val="83169929"/>
                    </a:ext>
                  </a:extLst>
                </a:gridCol>
                <a:gridCol w="2741256">
                  <a:extLst>
                    <a:ext uri="{9D8B030D-6E8A-4147-A177-3AD203B41FA5}">
                      <a16:colId xmlns:a16="http://schemas.microsoft.com/office/drawing/2014/main" val="3560830150"/>
                    </a:ext>
                  </a:extLst>
                </a:gridCol>
                <a:gridCol w="2834392">
                  <a:extLst>
                    <a:ext uri="{9D8B030D-6E8A-4147-A177-3AD203B41FA5}">
                      <a16:colId xmlns:a16="http://schemas.microsoft.com/office/drawing/2014/main" val="1675158021"/>
                    </a:ext>
                  </a:extLst>
                </a:gridCol>
                <a:gridCol w="6369451">
                  <a:extLst>
                    <a:ext uri="{9D8B030D-6E8A-4147-A177-3AD203B41FA5}">
                      <a16:colId xmlns:a16="http://schemas.microsoft.com/office/drawing/2014/main" val="3739795625"/>
                    </a:ext>
                  </a:extLst>
                </a:gridCol>
                <a:gridCol w="2952934">
                  <a:extLst>
                    <a:ext uri="{9D8B030D-6E8A-4147-A177-3AD203B41FA5}">
                      <a16:colId xmlns:a16="http://schemas.microsoft.com/office/drawing/2014/main" val="4014765833"/>
                    </a:ext>
                  </a:extLst>
                </a:gridCol>
                <a:gridCol w="2614248">
                  <a:extLst>
                    <a:ext uri="{9D8B030D-6E8A-4147-A177-3AD203B41FA5}">
                      <a16:colId xmlns:a16="http://schemas.microsoft.com/office/drawing/2014/main" val="4265615143"/>
                    </a:ext>
                  </a:extLst>
                </a:gridCol>
              </a:tblGrid>
              <a:tr h="1341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Design Baseline</a:t>
                      </a:r>
                      <a:endParaRPr lang="en-GB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April 2021</a:t>
                      </a:r>
                      <a:endParaRPr lang="en-GB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Provided through annual contributions</a:t>
                      </a: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095695"/>
                  </a:ext>
                </a:extLst>
              </a:tr>
              <a:tr h="2299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Total Cost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(€M)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2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(June 2021)</a:t>
                      </a:r>
                      <a:endParaRPr lang="en-GB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Capital cost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of construction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(€M)</a:t>
                      </a:r>
                      <a:endParaRPr lang="en-GB" sz="28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Construction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Support Budget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(€M)</a:t>
                      </a:r>
                      <a:endParaRPr lang="en-GB" sz="28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Observatory Operations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&amp;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Business-Enabling Functions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(€M)</a:t>
                      </a:r>
                      <a:endParaRPr lang="en-GB" sz="28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Observatory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Development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Programme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(€M)</a:t>
                      </a:r>
                      <a:endParaRPr lang="en-GB" sz="28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</a:rPr>
                        <a:t>Funding Period</a:t>
                      </a:r>
                      <a:endParaRPr lang="en-GB" sz="28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628044"/>
                  </a:ext>
                </a:extLst>
              </a:tr>
              <a:tr h="1334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3200" dirty="0">
                          <a:effectLst/>
                        </a:rPr>
                        <a:t> </a:t>
                      </a:r>
                      <a:endParaRPr lang="en-GB" sz="3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(880 + 237)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1117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(142+38)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800" dirty="0">
                        <a:solidFill>
                          <a:srgbClr val="0070C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2800" dirty="0">
                        <a:solidFill>
                          <a:srgbClr val="0070C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3200" dirty="0">
                        <a:solidFill>
                          <a:srgbClr val="0070C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071"/>
                  </a:ext>
                </a:extLst>
              </a:tr>
              <a:tr h="766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1297</a:t>
                      </a:r>
                      <a:endParaRPr lang="en-GB" sz="2800" dirty="0">
                        <a:solidFill>
                          <a:srgbClr val="0070C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679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2021-2030</a:t>
                      </a:r>
                      <a:endParaRPr lang="en-GB" sz="2800" dirty="0">
                        <a:solidFill>
                          <a:srgbClr val="0070C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329825"/>
                  </a:ext>
                </a:extLst>
              </a:tr>
            </a:tbl>
          </a:graphicData>
        </a:graphic>
      </p:graphicFrame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4EB0EE9-C9E4-E04E-B031-D27B5BA987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727" y="7274350"/>
            <a:ext cx="11282236" cy="5927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D2938E-0DAF-ACAE-7EB2-7C64331A9A8F}"/>
              </a:ext>
            </a:extLst>
          </p:cNvPr>
          <p:cNvSpPr txBox="1"/>
          <p:nvPr/>
        </p:nvSpPr>
        <p:spPr>
          <a:xfrm>
            <a:off x="17715571" y="11727712"/>
            <a:ext cx="6668429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China’s contribution: 8%</a:t>
            </a:r>
          </a:p>
        </p:txBody>
      </p:sp>
    </p:spTree>
    <p:extLst>
      <p:ext uri="{BB962C8B-B14F-4D97-AF65-F5344CB8AC3E}">
        <p14:creationId xmlns:p14="http://schemas.microsoft.com/office/powerpoint/2010/main" val="146094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title"/>
          </p:nvPr>
        </p:nvSpPr>
        <p:spPr>
          <a:xfrm>
            <a:off x="1049850" y="0"/>
            <a:ext cx="222843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50" rIns="243800" bIns="12185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4000"/>
              <a:buFont typeface="Verdana"/>
              <a:buNone/>
            </a:pPr>
            <a:r>
              <a:rPr lang="en-GB" sz="5400">
                <a:solidFill>
                  <a:schemeClr val="accent1"/>
                </a:solidFill>
              </a:rPr>
              <a:t>Construction Strategy</a:t>
            </a:r>
            <a:endParaRPr sz="5400" b="1">
              <a:solidFill>
                <a:schemeClr val="accent1"/>
              </a:solidFill>
            </a:endParaRPr>
          </a:p>
        </p:txBody>
      </p:sp>
      <p:sp>
        <p:nvSpPr>
          <p:cNvPr id="246" name="Google Shape;246;p34"/>
          <p:cNvSpPr txBox="1">
            <a:spLocks noGrp="1"/>
          </p:cNvSpPr>
          <p:nvPr>
            <p:ph type="body" idx="1"/>
          </p:nvPr>
        </p:nvSpPr>
        <p:spPr>
          <a:xfrm>
            <a:off x="468075" y="1613700"/>
            <a:ext cx="10671300" cy="112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50" rIns="243800" bIns="121850" anchor="t" anchorCtr="0">
            <a:normAutofit/>
          </a:bodyPr>
          <a:lstStyle/>
          <a:p>
            <a:pPr marL="685800" indent="-685800">
              <a:lnSpc>
                <a:spcPct val="130909"/>
              </a:lnSpc>
              <a:spcBef>
                <a:spcPts val="0"/>
              </a:spcBef>
              <a:buClr>
                <a:srgbClr val="070A68"/>
              </a:buClr>
              <a:buSzPts val="5100"/>
            </a:pPr>
            <a:r>
              <a:rPr lang="en-GB" sz="3900" dirty="0">
                <a:solidFill>
                  <a:srgbClr val="070A68"/>
                </a:solidFill>
              </a:rPr>
              <a:t>Target: the SKA Baseline Design (197 Mid dishes; 512 Low stations: AA4) </a:t>
            </a:r>
          </a:p>
          <a:p>
            <a:pPr marL="685800" indent="-685800">
              <a:lnSpc>
                <a:spcPct val="130909"/>
              </a:lnSpc>
              <a:spcBef>
                <a:spcPts val="0"/>
              </a:spcBef>
              <a:buClr>
                <a:srgbClr val="070A68"/>
              </a:buClr>
              <a:buSzPts val="5100"/>
            </a:pPr>
            <a:endParaRPr lang="en-GB" sz="3900" dirty="0">
              <a:solidFill>
                <a:srgbClr val="070A68"/>
              </a:solidFill>
            </a:endParaRPr>
          </a:p>
          <a:p>
            <a:pPr marL="685800" indent="-685800">
              <a:lnSpc>
                <a:spcPct val="130909"/>
              </a:lnSpc>
              <a:spcBef>
                <a:spcPts val="0"/>
              </a:spcBef>
              <a:buClr>
                <a:srgbClr val="070A68"/>
              </a:buClr>
              <a:buSzPts val="5100"/>
            </a:pPr>
            <a:r>
              <a:rPr lang="en-GB" sz="3900" dirty="0">
                <a:solidFill>
                  <a:srgbClr val="070A68"/>
                </a:solidFill>
              </a:rPr>
              <a:t>Not all funding yet secured, therefore follow Staged Delivery Plan (AA*)</a:t>
            </a:r>
          </a:p>
          <a:p>
            <a:pPr marL="685800" indent="-685800">
              <a:lnSpc>
                <a:spcPct val="130909"/>
              </a:lnSpc>
              <a:spcBef>
                <a:spcPts val="0"/>
              </a:spcBef>
              <a:buClr>
                <a:srgbClr val="070A68"/>
              </a:buClr>
              <a:buSzPts val="5100"/>
            </a:pPr>
            <a:endParaRPr lang="en-GB" sz="3900" dirty="0">
              <a:solidFill>
                <a:srgbClr val="070A68"/>
              </a:solidFill>
            </a:endParaRPr>
          </a:p>
          <a:p>
            <a:pPr marL="685800" indent="-685800">
              <a:lnSpc>
                <a:spcPct val="130909"/>
              </a:lnSpc>
              <a:spcBef>
                <a:spcPts val="0"/>
              </a:spcBef>
              <a:buClr>
                <a:srgbClr val="070A68"/>
              </a:buClr>
              <a:buSzPts val="5100"/>
            </a:pPr>
            <a:r>
              <a:rPr lang="en-GB" sz="3900" dirty="0">
                <a:solidFill>
                  <a:srgbClr val="070A68"/>
                </a:solidFill>
              </a:rPr>
              <a:t>First Milestone: Develop the earliest possible working demonstration of the architecture and supply chain (AA0.5).</a:t>
            </a:r>
          </a:p>
          <a:p>
            <a:pPr marL="0" indent="0">
              <a:lnSpc>
                <a:spcPct val="130909"/>
              </a:lnSpc>
              <a:spcBef>
                <a:spcPts val="0"/>
              </a:spcBef>
              <a:buClr>
                <a:srgbClr val="070A68"/>
              </a:buClr>
              <a:buSzPts val="5100"/>
              <a:buNone/>
            </a:pPr>
            <a:endParaRPr lang="en-GB" sz="3900" dirty="0">
              <a:solidFill>
                <a:srgbClr val="070A68"/>
              </a:solidFill>
            </a:endParaRPr>
          </a:p>
          <a:p>
            <a:pPr marL="685800" indent="-685800">
              <a:lnSpc>
                <a:spcPct val="130909"/>
              </a:lnSpc>
              <a:spcBef>
                <a:spcPts val="0"/>
              </a:spcBef>
              <a:buClr>
                <a:srgbClr val="070A68"/>
              </a:buClr>
              <a:buSzPts val="5100"/>
            </a:pPr>
            <a:r>
              <a:rPr lang="en-GB" sz="3900" dirty="0">
                <a:solidFill>
                  <a:srgbClr val="070A68"/>
                </a:solidFill>
              </a:rPr>
              <a:t>Then maintain a continuously working and expanding facility until achieve the baseline design.</a:t>
            </a:r>
          </a:p>
          <a:p>
            <a:pPr marL="0" indent="0">
              <a:lnSpc>
                <a:spcPct val="130909"/>
              </a:lnSpc>
              <a:spcBef>
                <a:spcPts val="0"/>
              </a:spcBef>
              <a:buClr>
                <a:srgbClr val="070A68"/>
              </a:buClr>
              <a:buSzPts val="5100"/>
              <a:buNone/>
            </a:pPr>
            <a:endParaRPr sz="3900" dirty="0">
              <a:solidFill>
                <a:srgbClr val="070A68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None/>
            </a:pPr>
            <a:endParaRPr dirty="0">
              <a:solidFill>
                <a:srgbClr val="E50869"/>
              </a:solidFill>
            </a:endParaRPr>
          </a:p>
        </p:txBody>
      </p:sp>
      <p:sp>
        <p:nvSpPr>
          <p:cNvPr id="247" name="Google Shape;247;p34"/>
          <p:cNvSpPr txBox="1">
            <a:spLocks noGrp="1"/>
          </p:cNvSpPr>
          <p:nvPr>
            <p:ph type="sldNum" idx="12"/>
          </p:nvPr>
        </p:nvSpPr>
        <p:spPr>
          <a:xfrm>
            <a:off x="23058441" y="13194377"/>
            <a:ext cx="546600" cy="410400"/>
          </a:xfrm>
          <a:prstGeom prst="rect">
            <a:avLst/>
          </a:prstGeom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2000"/>
              <a:buFont typeface="Verdana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body" idx="1"/>
          </p:nvPr>
        </p:nvSpPr>
        <p:spPr>
          <a:xfrm>
            <a:off x="12583275" y="2830675"/>
            <a:ext cx="11599200" cy="10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50" rIns="243800" bIns="121850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2667"/>
              </a:spcBef>
              <a:spcAft>
                <a:spcPts val="0"/>
              </a:spcAft>
              <a:buNone/>
            </a:pPr>
            <a:endParaRPr sz="7448">
              <a:solidFill>
                <a:srgbClr val="E5086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None/>
            </a:pPr>
            <a:endParaRPr>
              <a:solidFill>
                <a:srgbClr val="E50869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40EF15-0033-E3C9-0C55-B419AC258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188221"/>
              </p:ext>
            </p:extLst>
          </p:nvPr>
        </p:nvGraphicFramePr>
        <p:xfrm>
          <a:off x="11373648" y="2830675"/>
          <a:ext cx="12808827" cy="73177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9609">
                  <a:extLst>
                    <a:ext uri="{9D8B030D-6E8A-4147-A177-3AD203B41FA5}">
                      <a16:colId xmlns:a16="http://schemas.microsoft.com/office/drawing/2014/main" val="57156553"/>
                    </a:ext>
                  </a:extLst>
                </a:gridCol>
                <a:gridCol w="4269609">
                  <a:extLst>
                    <a:ext uri="{9D8B030D-6E8A-4147-A177-3AD203B41FA5}">
                      <a16:colId xmlns:a16="http://schemas.microsoft.com/office/drawing/2014/main" val="1019112872"/>
                    </a:ext>
                  </a:extLst>
                </a:gridCol>
                <a:gridCol w="4269609">
                  <a:extLst>
                    <a:ext uri="{9D8B030D-6E8A-4147-A177-3AD203B41FA5}">
                      <a16:colId xmlns:a16="http://schemas.microsoft.com/office/drawing/2014/main" val="3927663791"/>
                    </a:ext>
                  </a:extLst>
                </a:gridCol>
              </a:tblGrid>
              <a:tr h="1420198">
                <a:tc>
                  <a:txBody>
                    <a:bodyPr/>
                    <a:lstStyle/>
                    <a:p>
                      <a:r>
                        <a:rPr lang="en-US" sz="2800" dirty="0"/>
                        <a:t>Milestone Event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SKA-Mid (date)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SKA-Low (date)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54918"/>
                  </a:ext>
                </a:extLst>
              </a:tr>
              <a:tr h="778818">
                <a:tc>
                  <a:txBody>
                    <a:bodyPr/>
                    <a:lstStyle/>
                    <a:p>
                      <a:r>
                        <a:rPr lang="en-US" sz="2800" dirty="0"/>
                        <a:t>AA0.5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2024 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2024 May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269837"/>
                  </a:ext>
                </a:extLst>
              </a:tr>
              <a:tr h="778818">
                <a:tc>
                  <a:txBody>
                    <a:bodyPr/>
                    <a:lstStyle/>
                    <a:p>
                      <a:r>
                        <a:rPr lang="en-US" sz="2800" dirty="0"/>
                        <a:t>AA1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2025 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2025 May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166742"/>
                  </a:ext>
                </a:extLst>
              </a:tr>
              <a:tr h="778818">
                <a:tc>
                  <a:txBody>
                    <a:bodyPr/>
                    <a:lstStyle/>
                    <a:p>
                      <a:r>
                        <a:rPr lang="en-US" sz="2800" dirty="0"/>
                        <a:t>AA2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2026 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2026 Jul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564912"/>
                  </a:ext>
                </a:extLst>
              </a:tr>
              <a:tr h="778818">
                <a:tc>
                  <a:txBody>
                    <a:bodyPr/>
                    <a:lstStyle/>
                    <a:p>
                      <a:r>
                        <a:rPr lang="en-US" sz="2800" dirty="0"/>
                        <a:t>AA*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2027 Jun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2027 Aug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385911"/>
                  </a:ext>
                </a:extLst>
              </a:tr>
              <a:tr h="1362104">
                <a:tc>
                  <a:txBody>
                    <a:bodyPr/>
                    <a:lstStyle/>
                    <a:p>
                      <a:r>
                        <a:rPr lang="en-US" sz="2800" dirty="0"/>
                        <a:t>Operations Readiness Review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2027 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2027 Oct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891077"/>
                  </a:ext>
                </a:extLst>
              </a:tr>
              <a:tr h="1420198">
                <a:tc>
                  <a:txBody>
                    <a:bodyPr/>
                    <a:lstStyle/>
                    <a:p>
                      <a:r>
                        <a:rPr lang="en-US" sz="2800" dirty="0"/>
                        <a:t>End of Construction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2028 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2028 Jul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771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22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8055260" y="3931962"/>
            <a:ext cx="7635798" cy="3532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algn="ctr">
              <a:buSzPts val="7000"/>
            </a:pPr>
            <a:r>
              <a:rPr lang="en-GB" b="1" dirty="0">
                <a:solidFill>
                  <a:schemeClr val="accent1"/>
                </a:solidFill>
              </a:rPr>
              <a:t>Construction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b="1" dirty="0">
                <a:solidFill>
                  <a:schemeClr val="accent1"/>
                </a:solidFill>
              </a:rPr>
              <a:t>Photos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02" name="Google Shape;202;p26"/>
          <p:cNvSpPr txBox="1">
            <a:spLocks noGrp="1"/>
          </p:cNvSpPr>
          <p:nvPr>
            <p:ph type="sldNum" idx="12"/>
          </p:nvPr>
        </p:nvSpPr>
        <p:spPr>
          <a:xfrm>
            <a:off x="23058442" y="13184134"/>
            <a:ext cx="546600" cy="430888"/>
          </a:xfrm>
          <a:prstGeom prst="rect">
            <a:avLst/>
          </a:prstGeom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buClr>
                <a:srgbClr val="14688A"/>
              </a:buClr>
              <a:buSzPts val="2000"/>
            </a:pPr>
            <a:fld id="{00000000-1234-1234-1234-123412341234}" type="slidenum">
              <a:rPr lang="en-GB"/>
              <a:pPr>
                <a:buClr>
                  <a:srgbClr val="14688A"/>
                </a:buClr>
                <a:buSzPts val="2000"/>
              </a:pPr>
              <a:t>13</a:t>
            </a:fld>
            <a:endParaRPr/>
          </a:p>
        </p:txBody>
      </p:sp>
      <p:pic>
        <p:nvPicPr>
          <p:cNvPr id="13" name="Picture 12" descr="A picture containing sky, ground, outdoor, orange&#10;&#10;Description automatically generated">
            <a:extLst>
              <a:ext uri="{FF2B5EF4-FFF2-40B4-BE49-F238E27FC236}">
                <a16:creationId xmlns:a16="http://schemas.microsoft.com/office/drawing/2014/main" id="{9F459FD2-1086-9642-9397-5EDFBF0F7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8848" y="15923848"/>
            <a:ext cx="25160328" cy="18870246"/>
          </a:xfrm>
          <a:prstGeom prst="rect">
            <a:avLst/>
          </a:prstGeom>
        </p:spPr>
      </p:pic>
      <p:pic>
        <p:nvPicPr>
          <p:cNvPr id="15" name="Picture 14" descr="A picture containing sky, ground, outdoor, orange&#10;&#10;Description automatically generated">
            <a:extLst>
              <a:ext uri="{FF2B5EF4-FFF2-40B4-BE49-F238E27FC236}">
                <a16:creationId xmlns:a16="http://schemas.microsoft.com/office/drawing/2014/main" id="{5076CA21-0320-E242-8848-33EF02080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5248" y="16330248"/>
            <a:ext cx="25160328" cy="18870246"/>
          </a:xfrm>
          <a:prstGeom prst="rect">
            <a:avLst/>
          </a:prstGeom>
        </p:spPr>
      </p:pic>
      <p:pic>
        <p:nvPicPr>
          <p:cNvPr id="16" name="Picture 15" descr="A picture containing sky, ground, outdoor, orange&#10;&#10;Description automatically generated">
            <a:extLst>
              <a:ext uri="{FF2B5EF4-FFF2-40B4-BE49-F238E27FC236}">
                <a16:creationId xmlns:a16="http://schemas.microsoft.com/office/drawing/2014/main" id="{80747C27-7198-D349-985E-C43D26FF5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648" y="16736648"/>
            <a:ext cx="25160328" cy="18870246"/>
          </a:xfrm>
          <a:prstGeom prst="rect">
            <a:avLst/>
          </a:prstGeom>
        </p:spPr>
      </p:pic>
      <p:pic>
        <p:nvPicPr>
          <p:cNvPr id="17" name="Picture 16" descr="A picture containing sky, ground, outdoor, orange&#10;&#10;Description automatically generated">
            <a:extLst>
              <a:ext uri="{FF2B5EF4-FFF2-40B4-BE49-F238E27FC236}">
                <a16:creationId xmlns:a16="http://schemas.microsoft.com/office/drawing/2014/main" id="{8D08E804-0347-0D4D-B242-CC7CFB587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8048" y="17143048"/>
            <a:ext cx="25160328" cy="18870246"/>
          </a:xfrm>
          <a:prstGeom prst="rect">
            <a:avLst/>
          </a:prstGeom>
        </p:spPr>
      </p:pic>
      <p:pic>
        <p:nvPicPr>
          <p:cNvPr id="18" name="Picture 17" descr="A picture containing sky, ground, outdoor, orange&#10;&#10;Description automatically generated">
            <a:extLst>
              <a:ext uri="{FF2B5EF4-FFF2-40B4-BE49-F238E27FC236}">
                <a16:creationId xmlns:a16="http://schemas.microsoft.com/office/drawing/2014/main" id="{AF4FDAD7-79BC-0841-AFF4-BFC099700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4448" y="17549448"/>
            <a:ext cx="25160328" cy="18870246"/>
          </a:xfrm>
          <a:prstGeom prst="rect">
            <a:avLst/>
          </a:prstGeom>
        </p:spPr>
      </p:pic>
      <p:pic>
        <p:nvPicPr>
          <p:cNvPr id="19" name="Picture 18" descr="A picture containing sky, ground, outdoor, orange&#10;&#10;Description automatically generated">
            <a:extLst>
              <a:ext uri="{FF2B5EF4-FFF2-40B4-BE49-F238E27FC236}">
                <a16:creationId xmlns:a16="http://schemas.microsoft.com/office/drawing/2014/main" id="{342D42AE-3B0B-4340-A92F-3B6BE44CC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0848" y="17955848"/>
            <a:ext cx="25160328" cy="18870246"/>
          </a:xfrm>
          <a:prstGeom prst="rect">
            <a:avLst/>
          </a:prstGeom>
        </p:spPr>
      </p:pic>
      <p:pic>
        <p:nvPicPr>
          <p:cNvPr id="20" name="Picture 19" descr="A picture containing sky, ground, outdoor, orange&#10;&#10;Description automatically generated">
            <a:extLst>
              <a:ext uri="{FF2B5EF4-FFF2-40B4-BE49-F238E27FC236}">
                <a16:creationId xmlns:a16="http://schemas.microsoft.com/office/drawing/2014/main" id="{1E9DD759-7CE5-4D43-B5FF-F419D2B35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7248" y="18362248"/>
            <a:ext cx="25160328" cy="1887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1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2808-AF19-4547-8820-FE37A5EAF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0" y="-20024"/>
            <a:ext cx="15335627" cy="2135349"/>
          </a:xfrm>
        </p:spPr>
        <p:txBody>
          <a:bodyPr anchor="ctr"/>
          <a:lstStyle/>
          <a:p>
            <a:r>
              <a:rPr lang="en-US" dirty="0"/>
              <a:t>Recent Prototype and Construction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B8450-029A-9049-8AE6-03AC78040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Picture 6" descr="A picture containing sky, beach, outdoor, building material&#10;&#10;Description automatically generated">
            <a:extLst>
              <a:ext uri="{FF2B5EF4-FFF2-40B4-BE49-F238E27FC236}">
                <a16:creationId xmlns:a16="http://schemas.microsoft.com/office/drawing/2014/main" id="{83FFAF08-4A66-514E-A34E-BC368D5774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5593" y="6576325"/>
            <a:ext cx="8640487" cy="6475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CD4FC-3DC8-CA30-3296-2C8DAF467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780" y="2814372"/>
            <a:ext cx="6036293" cy="4923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and 5 Reciever Alternative Solutions.pdf">
            <a:extLst>
              <a:ext uri="{FF2B5EF4-FFF2-40B4-BE49-F238E27FC236}">
                <a16:creationId xmlns:a16="http://schemas.microsoft.com/office/drawing/2014/main" id="{DB11F33D-DCCA-42AD-EEA3-8417B4460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2EFEB"/>
              </a:clrFrom>
              <a:clrTo>
                <a:srgbClr val="F2E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780" y="7877014"/>
            <a:ext cx="6062562" cy="46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1009BD-A810-DC93-5256-E853880CBB6F}"/>
              </a:ext>
            </a:extLst>
          </p:cNvPr>
          <p:cNvSpPr txBox="1"/>
          <p:nvPr/>
        </p:nvSpPr>
        <p:spPr>
          <a:xfrm>
            <a:off x="515532" y="6886581"/>
            <a:ext cx="5704934" cy="1028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 fontScale="70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Band 5a/5b feeds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5 – 15 GHz</a:t>
            </a:r>
            <a:endParaRPr kumimoji="0" lang="en-GB" sz="5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AFE93-8FC6-1CD0-40BE-449DE1AB2A92}"/>
              </a:ext>
            </a:extLst>
          </p:cNvPr>
          <p:cNvSpPr txBox="1"/>
          <p:nvPr/>
        </p:nvSpPr>
        <p:spPr>
          <a:xfrm>
            <a:off x="753240" y="11602752"/>
            <a:ext cx="5190361" cy="1028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 fontScale="85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Band 5 Digitiser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400" dirty="0">
                <a:solidFill>
                  <a:schemeClr val="accent2"/>
                </a:solidFill>
              </a:rPr>
              <a:t>2 x 2.5 GHz</a:t>
            </a:r>
            <a:endParaRPr kumimoji="0" lang="en-GB" sz="44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D5B4D3-9FE5-7DA3-3E41-C36D44091AAE}"/>
              </a:ext>
            </a:extLst>
          </p:cNvPr>
          <p:cNvSpPr txBox="1"/>
          <p:nvPr/>
        </p:nvSpPr>
        <p:spPr>
          <a:xfrm>
            <a:off x="8415338" y="1899972"/>
            <a:ext cx="6443662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SKA-MP Prototype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082681-8E5E-F491-6CBD-44FBACA5209A}"/>
              </a:ext>
            </a:extLst>
          </p:cNvPr>
          <p:cNvSpPr txBox="1"/>
          <p:nvPr/>
        </p:nvSpPr>
        <p:spPr>
          <a:xfrm>
            <a:off x="16041692" y="11858493"/>
            <a:ext cx="7960954" cy="928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First SKA dish foundations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D9BA4A-EF64-1142-1308-6AE69C2D6C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778" y="1104766"/>
            <a:ext cx="8215074" cy="117399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C26CA9-A1DE-6B74-E907-87CD3178F37F}"/>
              </a:ext>
            </a:extLst>
          </p:cNvPr>
          <p:cNvSpPr txBox="1"/>
          <p:nvPr/>
        </p:nvSpPr>
        <p:spPr>
          <a:xfrm>
            <a:off x="7140807" y="11730038"/>
            <a:ext cx="7775346" cy="1201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Improved dish stiffness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and pointing</a:t>
            </a:r>
          </a:p>
        </p:txBody>
      </p:sp>
      <p:pic>
        <p:nvPicPr>
          <p:cNvPr id="3" name="Picture 2" descr="A picture containing ground, sky, outdoor, area&#10;&#10;Description automatically generated">
            <a:extLst>
              <a:ext uri="{FF2B5EF4-FFF2-40B4-BE49-F238E27FC236}">
                <a16:creationId xmlns:a16="http://schemas.microsoft.com/office/drawing/2014/main" id="{81EE16E4-E7DA-53AE-116D-1E53F0D41F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093" y="1104766"/>
            <a:ext cx="10235987" cy="5242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A44D64-C36A-CD10-E4D0-DDE39980323A}"/>
              </a:ext>
            </a:extLst>
          </p:cNvPr>
          <p:cNvSpPr txBox="1"/>
          <p:nvPr/>
        </p:nvSpPr>
        <p:spPr>
          <a:xfrm>
            <a:off x="12595463" y="1215028"/>
            <a:ext cx="5704934" cy="1028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AAVS2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069312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a946e4be9_0_6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t>15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99946-627B-2644-9A37-C14E0FC88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846" y="587829"/>
            <a:ext cx="21572280" cy="123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38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a946e4be9_0_6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t>16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46097-EE20-684D-A4B3-33199812F4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385" y="-8645"/>
            <a:ext cx="10738338" cy="136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48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a946e4be9_0_6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t>17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99946-627B-2644-9A37-C14E0FC88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391" y="-1"/>
            <a:ext cx="16504431" cy="132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2252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a946e4be9_0_6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t>18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99946-627B-2644-9A37-C14E0FC88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450" y="1"/>
            <a:ext cx="18795248" cy="1296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9518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a946e4be9_0_6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t>19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99946-627B-2644-9A37-C14E0FC88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604" y="587829"/>
            <a:ext cx="18950763" cy="123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949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2BBD3-2109-9448-8F70-57DBD491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09" y="347479"/>
            <a:ext cx="22284266" cy="1460056"/>
          </a:xfrm>
        </p:spPr>
        <p:txBody>
          <a:bodyPr/>
          <a:lstStyle/>
          <a:p>
            <a:r>
              <a:rPr lang="en-US" b="1" dirty="0"/>
              <a:t>21</a:t>
            </a:r>
            <a:r>
              <a:rPr lang="en-US" b="1" baseline="30000" dirty="0"/>
              <a:t>st</a:t>
            </a:r>
            <a:r>
              <a:rPr lang="en-US" b="1" dirty="0"/>
              <a:t> Century Astronomy</a:t>
            </a:r>
          </a:p>
        </p:txBody>
      </p:sp>
      <p:pic>
        <p:nvPicPr>
          <p:cNvPr id="4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E0D87F-E367-D744-A900-C1C356D74F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325" y="1807535"/>
            <a:ext cx="21251656" cy="117383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C48E812-58CF-A643-8B89-70A8D856FFDE}"/>
              </a:ext>
            </a:extLst>
          </p:cNvPr>
          <p:cNvGrpSpPr/>
          <p:nvPr/>
        </p:nvGrpSpPr>
        <p:grpSpPr>
          <a:xfrm>
            <a:off x="2364495" y="4758436"/>
            <a:ext cx="11183169" cy="2737752"/>
            <a:chOff x="2364495" y="4758436"/>
            <a:chExt cx="11183169" cy="27377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F3F1EF-145E-4B40-8FF4-1554D2CFEF64}"/>
                </a:ext>
              </a:extLst>
            </p:cNvPr>
            <p:cNvGrpSpPr/>
            <p:nvPr/>
          </p:nvGrpSpPr>
          <p:grpSpPr>
            <a:xfrm>
              <a:off x="11027664" y="4758436"/>
              <a:ext cx="2520000" cy="2520000"/>
              <a:chOff x="9162288" y="4916479"/>
              <a:chExt cx="4425696" cy="4371932"/>
            </a:xfrm>
          </p:grpSpPr>
          <p:pic>
            <p:nvPicPr>
              <p:cNvPr id="5" name="Picture 4" descr="A picture containing sky, indoor, table, worktable&#10;&#10;Description automatically generated">
                <a:extLst>
                  <a:ext uri="{FF2B5EF4-FFF2-40B4-BE49-F238E27FC236}">
                    <a16:creationId xmlns:a16="http://schemas.microsoft.com/office/drawing/2014/main" id="{330602E1-4C08-4440-8254-8C31F16C4C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62288" y="5135511"/>
                <a:ext cx="4425696" cy="4152900"/>
              </a:xfrm>
              <a:prstGeom prst="ellipse">
                <a:avLst/>
              </a:prstGeom>
              <a:ln w="50800">
                <a:solidFill>
                  <a:srgbClr val="00B0F0"/>
                </a:solidFill>
              </a:ln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60EDC3-B956-6D4B-AF93-EE7E70977CE2}"/>
                  </a:ext>
                </a:extLst>
              </p:cNvPr>
              <p:cNvSpPr txBox="1"/>
              <p:nvPr/>
            </p:nvSpPr>
            <p:spPr>
              <a:xfrm>
                <a:off x="10480601" y="4916479"/>
                <a:ext cx="1789070" cy="438063"/>
              </a:xfrm>
              <a:prstGeom prst="rect">
                <a:avLst/>
              </a:prstGeom>
              <a:solidFill>
                <a:srgbClr val="00B0F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t">
                <a:normAutofit fontScale="85000" lnSpcReduction="20000"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Verdana"/>
                  </a:rPr>
                  <a:t>LUVOIR-B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4BBF4F-FB7B-1749-A401-CE89F2317542}"/>
                </a:ext>
              </a:extLst>
            </p:cNvPr>
            <p:cNvGrpSpPr/>
            <p:nvPr/>
          </p:nvGrpSpPr>
          <p:grpSpPr>
            <a:xfrm>
              <a:off x="2364495" y="4976188"/>
              <a:ext cx="2520000" cy="2520000"/>
              <a:chOff x="7112000" y="4165600"/>
              <a:chExt cx="5080000" cy="520065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6EAF481-125C-9048-9883-78FF7B68D3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12000" y="4349750"/>
                <a:ext cx="5080000" cy="5016500"/>
              </a:xfrm>
              <a:prstGeom prst="ellipse">
                <a:avLst/>
              </a:prstGeom>
              <a:ln w="50800">
                <a:solidFill>
                  <a:srgbClr val="00B0F0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409E5A-B09C-D544-8F46-38F924BE9959}"/>
                  </a:ext>
                </a:extLst>
              </p:cNvPr>
              <p:cNvSpPr txBox="1"/>
              <p:nvPr/>
            </p:nvSpPr>
            <p:spPr>
              <a:xfrm>
                <a:off x="8923405" y="4165600"/>
                <a:ext cx="1457190" cy="318516"/>
              </a:xfrm>
              <a:prstGeom prst="rect">
                <a:avLst/>
              </a:prstGeom>
              <a:solidFill>
                <a:srgbClr val="00B0F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t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Verdana"/>
                  </a:rPr>
                  <a:t>ngVLA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765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a946e4be9_0_6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t>20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99946-627B-2644-9A37-C14E0FC88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556" y="1"/>
            <a:ext cx="15820815" cy="1353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7999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a946e4be9_0_6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</a:pPr>
              <a:t>21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99946-627B-2644-9A37-C14E0FC886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94" y="-127975"/>
            <a:ext cx="10643253" cy="13539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7361F-5BE9-DB4B-B9B7-ED256F2A11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6929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6786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2263-44A6-838D-CFF1-087A9B9BA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SKAO vehicles now in both </a:t>
            </a:r>
            <a:r>
              <a:rPr lang="en-US" dirty="0" err="1"/>
              <a:t>Austalia</a:t>
            </a:r>
            <a:r>
              <a:rPr lang="en-US" dirty="0"/>
              <a:t> and South Africa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5E3EB-CB84-2416-0633-13D39CF40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42391-6C9D-5F53-BE95-2EC71962FA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5" name="Picture 4" descr="A police car parked on a brick road&#10;&#10;Description automatically generated with low confidence">
            <a:extLst>
              <a:ext uri="{FF2B5EF4-FFF2-40B4-BE49-F238E27FC236}">
                <a16:creationId xmlns:a16="http://schemas.microsoft.com/office/drawing/2014/main" id="{6AD7B022-04A6-B3DA-6CA2-0758585C23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8692" y="1456845"/>
            <a:ext cx="17125694" cy="121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380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7E2A-256B-8140-F7A9-2449F8C1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999" y="672000"/>
            <a:ext cx="22680585" cy="1920000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South Africa: interim Science Operations Centre, Cape Town; </a:t>
            </a:r>
            <a:br>
              <a:rPr lang="en-US" dirty="0"/>
            </a:br>
            <a:r>
              <a:rPr lang="en-US" sz="5300" dirty="0"/>
              <a:t>architect’s view of Engineering Operations Centre in </a:t>
            </a:r>
            <a:r>
              <a:rPr lang="en-US" sz="5300" dirty="0" err="1"/>
              <a:t>Klerefontein</a:t>
            </a:r>
            <a:endParaRPr lang="en-US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779BA62-B777-B4E7-CE4A-278592C242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92953A-1263-5B67-CE13-22495B72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10" y="4151390"/>
            <a:ext cx="11588955" cy="78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B4F9B-3141-2D29-1795-11381C1AC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9656" indent="0">
              <a:buNone/>
            </a:pPr>
            <a:r>
              <a:rPr lang="en-US" dirty="0"/>
              <a:t>SOC: open mid-October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ABE840-9325-ED88-7CCD-E1B2AF38DD5D}"/>
              </a:ext>
            </a:extLst>
          </p:cNvPr>
          <p:cNvGrpSpPr/>
          <p:nvPr/>
        </p:nvGrpSpPr>
        <p:grpSpPr>
          <a:xfrm>
            <a:off x="12039600" y="4151390"/>
            <a:ext cx="11933355" cy="7106874"/>
            <a:chOff x="3605349" y="6246020"/>
            <a:chExt cx="10518138" cy="5274682"/>
          </a:xfrm>
        </p:grpSpPr>
        <p:pic>
          <p:nvPicPr>
            <p:cNvPr id="8" name="Google Shape;307;p17">
              <a:extLst>
                <a:ext uri="{FF2B5EF4-FFF2-40B4-BE49-F238E27FC236}">
                  <a16:creationId xmlns:a16="http://schemas.microsoft.com/office/drawing/2014/main" id="{266DD94A-243F-0CF8-9E0E-1A09A1363C9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05349" y="6246020"/>
              <a:ext cx="10422563" cy="52746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4BD5ED-444A-8E59-4B32-A03B860ED258}"/>
                </a:ext>
              </a:extLst>
            </p:cNvPr>
            <p:cNvSpPr txBox="1"/>
            <p:nvPr/>
          </p:nvSpPr>
          <p:spPr>
            <a:xfrm>
              <a:off x="6953898" y="6380770"/>
              <a:ext cx="7169589" cy="819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400" dirty="0">
                  <a:solidFill>
                    <a:srgbClr val="002060"/>
                  </a:solidFill>
                </a:rPr>
                <a:t>EOC: </a:t>
              </a:r>
              <a:r>
                <a:rPr lang="en-US" sz="4400" dirty="0" err="1">
                  <a:solidFill>
                    <a:srgbClr val="002060"/>
                  </a:solidFill>
                </a:rPr>
                <a:t>Klerefontein</a:t>
              </a:r>
              <a:endPara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084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7E2A-256B-8140-F7A9-2449F8C1B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Australia: interim SOC, Perth</a:t>
            </a:r>
            <a:br>
              <a:rPr lang="en-US" dirty="0"/>
            </a:br>
            <a:r>
              <a:rPr lang="en-US" dirty="0"/>
              <a:t>               : interim EOC in Geraldton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779BA62-B777-B4E7-CE4A-278592C242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4F15EA3A-AAFF-C56D-F050-B40BC7CC3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4839629"/>
            <a:ext cx="12495203" cy="6326924"/>
          </a:xfrm>
          <a:prstGeom prst="rect">
            <a:avLst/>
          </a:prstGeom>
          <a:noFill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D957DDF-DE0E-ECE7-A8F1-F1BD9945E1F9}"/>
              </a:ext>
            </a:extLst>
          </p:cNvPr>
          <p:cNvGrpSpPr/>
          <p:nvPr/>
        </p:nvGrpSpPr>
        <p:grpSpPr>
          <a:xfrm>
            <a:off x="12660448" y="4839628"/>
            <a:ext cx="11515396" cy="6326924"/>
            <a:chOff x="12936932" y="7339262"/>
            <a:chExt cx="9445396" cy="4868454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D2BB2B85-E8ED-8FD5-2EB1-3D9858507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36932" y="7393403"/>
              <a:ext cx="9445396" cy="48143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E03FCF-315F-3AC1-33B3-C4CDE4B8B99F}"/>
                </a:ext>
              </a:extLst>
            </p:cNvPr>
            <p:cNvSpPr txBox="1"/>
            <p:nvPr/>
          </p:nvSpPr>
          <p:spPr>
            <a:xfrm>
              <a:off x="13414604" y="7339262"/>
              <a:ext cx="7834532" cy="895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400" dirty="0">
                  <a:solidFill>
                    <a:srgbClr val="002060"/>
                  </a:solidFill>
                </a:rPr>
                <a:t>Interim EOC Geraldton</a:t>
              </a:r>
              <a:endPara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958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CF91E-913B-A847-82FC-589B8973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Current key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9BCCA-FB8A-EA47-9690-B980D99E8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Impact of external factors (inflation, </a:t>
            </a:r>
            <a:r>
              <a:rPr lang="en-US" sz="4000" dirty="0" err="1"/>
              <a:t>labour</a:t>
            </a:r>
            <a:r>
              <a:rPr lang="en-US" sz="4000" dirty="0"/>
              <a:t> shortages, supply chains) on construction costs and schedules: working with Council and member states to mitigate</a:t>
            </a:r>
          </a:p>
          <a:p>
            <a:r>
              <a:rPr lang="en-US" sz="4000" dirty="0"/>
              <a:t>Pace of engagement in some of aspiring Member governments, potential for mis-alignment with the construction schedule.</a:t>
            </a:r>
          </a:p>
          <a:p>
            <a:r>
              <a:rPr lang="en-US" sz="4000" dirty="0"/>
              <a:t>There is the standard list of items we watch and manage carefully, e.g.: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3600" dirty="0"/>
              <a:t>Residual design processes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3600" dirty="0"/>
              <a:t>Spectrum management, especially mega-constellations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3600" dirty="0"/>
              <a:t>Land access timescales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3600" dirty="0"/>
              <a:t>Stakeholder management (local and international)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3600" dirty="0"/>
              <a:t>......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47D66-D540-3949-85C8-1288AA7ED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54256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B034-27AD-9D1D-8480-AF79FBC4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A8BF3-5E74-B09C-FDAE-1C4FFAAA4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18348" y="5719863"/>
            <a:ext cx="5836596" cy="6634062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A0B27F-53DC-7F04-6C9F-963A109FBE5F}"/>
              </a:ext>
            </a:extLst>
          </p:cNvPr>
          <p:cNvGrpSpPr/>
          <p:nvPr/>
        </p:nvGrpSpPr>
        <p:grpSpPr>
          <a:xfrm>
            <a:off x="0" y="673062"/>
            <a:ext cx="27623596" cy="12661130"/>
            <a:chOff x="486382" y="287892"/>
            <a:chExt cx="13811798" cy="6330565"/>
          </a:xfrm>
        </p:grpSpPr>
        <p:pic>
          <p:nvPicPr>
            <p:cNvPr id="7" name="Picture 6" descr="A picture containing nature, night sky&#10;&#10;Description automatically generated">
              <a:extLst>
                <a:ext uri="{FF2B5EF4-FFF2-40B4-BE49-F238E27FC236}">
                  <a16:creationId xmlns:a16="http://schemas.microsoft.com/office/drawing/2014/main" id="{FFA7B6DD-03B2-C632-25D5-160A04AEB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382" y="287892"/>
              <a:ext cx="12877943" cy="62536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B2D6A2-232D-071F-DD5F-4FD1FC3CA165}"/>
                </a:ext>
              </a:extLst>
            </p:cNvPr>
            <p:cNvSpPr txBox="1"/>
            <p:nvPr/>
          </p:nvSpPr>
          <p:spPr>
            <a:xfrm>
              <a:off x="9830769" y="6295291"/>
              <a:ext cx="4467411" cy="323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basel-neue"/>
                </a:rPr>
                <a:t>Photo by: </a:t>
              </a:r>
              <a:r>
                <a:rPr lang="en-GB" sz="2000" b="1" u="sng" dirty="0">
                  <a:solidFill>
                    <a:schemeClr val="bg1"/>
                  </a:solidFill>
                  <a:latin typeface="Proxima Nova"/>
                  <a:hlinkClick r:id="rId4" tooltip="Go to Trevor Dobson’s photostrea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Trevor Dobson</a:t>
              </a:r>
              <a:r>
                <a:rPr lang="en-GB" sz="2000" b="1" u="sng" dirty="0">
                  <a:solidFill>
                    <a:schemeClr val="bg1"/>
                  </a:solidFill>
                  <a:latin typeface="Proxima Nova"/>
                </a:rPr>
                <a:t> </a:t>
              </a:r>
              <a:r>
                <a:rPr lang="en-GB" sz="2000" b="1" dirty="0">
                  <a:latin typeface="source sans pro" panose="020B0503030403020204" pitchFamily="34" charset="0"/>
                </a:rPr>
                <a:t>CC BY-NC-ND 2.0</a:t>
              </a:r>
            </a:p>
            <a:p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44321A3-F12A-5333-C04F-8D45FA98D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56" y="725897"/>
            <a:ext cx="16813448" cy="124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7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62CD-6CCB-644C-AF63-279CED4F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E8C03-C38D-FA45-9FBD-7F35350C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800" dirty="0"/>
              <a:t>Construction activities are proceeding at pace; residual design issues are being dealt with professionally and expeditiously</a:t>
            </a:r>
          </a:p>
          <a:p>
            <a:r>
              <a:rPr lang="en-US" sz="4800" dirty="0"/>
              <a:t>Level of risk for the project has increased due to the global situation; mitigations are planned, but they require the commitment of additional resources from Members and the accession of new Members.</a:t>
            </a:r>
          </a:p>
          <a:p>
            <a:r>
              <a:rPr lang="en-US" sz="4800" dirty="0"/>
              <a:t>SKAO presence in the site host countries is a major positive milestone</a:t>
            </a:r>
          </a:p>
          <a:p>
            <a:r>
              <a:rPr lang="en-US" sz="4800" dirty="0"/>
              <a:t>SKAO’s reputation and global visibility is growing substantially and positively.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BBB82-7AE1-A04B-BC92-024C8EB65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35860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DB687-944F-46C5-ADB6-A64CEB0783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70000" y="1763786"/>
            <a:ext cx="21675060" cy="2420007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6C1D-CF5F-B644-B84C-B4C1B29F2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SKAO Membership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3E3AE-DD4B-EA4D-B8AA-E91BC9345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074" y="2354788"/>
            <a:ext cx="22472926" cy="10122960"/>
          </a:xfrm>
        </p:spPr>
        <p:txBody>
          <a:bodyPr/>
          <a:lstStyle/>
          <a:p>
            <a:pPr marL="508000" indent="0">
              <a:buNone/>
            </a:pPr>
            <a:r>
              <a:rPr lang="en-US" sz="4000" dirty="0"/>
              <a:t>The Square </a:t>
            </a:r>
            <a:r>
              <a:rPr lang="en-US" sz="4000" dirty="0" err="1"/>
              <a:t>Kilometre</a:t>
            </a:r>
            <a:r>
              <a:rPr lang="en-US" sz="4000" dirty="0"/>
              <a:t> Array Observatory (SKAO)</a:t>
            </a:r>
          </a:p>
          <a:p>
            <a:pPr marL="508000" indent="0">
              <a:buNone/>
            </a:pPr>
            <a:r>
              <a:rPr lang="en-US" sz="4000" dirty="0"/>
              <a:t>An inter-governmental organization, governed by a treaty. SKAO was born on 4</a:t>
            </a:r>
            <a:r>
              <a:rPr lang="en-US" sz="4000" baseline="30000" dirty="0"/>
              <a:t>th</a:t>
            </a:r>
            <a:r>
              <a:rPr lang="en-US" sz="4000" dirty="0"/>
              <a:t> February 2021.</a:t>
            </a:r>
          </a:p>
          <a:p>
            <a:pPr marL="508000" indent="0">
              <a:buNone/>
            </a:pPr>
            <a:endParaRPr lang="en-US" sz="4000" dirty="0"/>
          </a:p>
          <a:p>
            <a:pPr marL="508000" indent="0">
              <a:buNone/>
            </a:pPr>
            <a:endParaRPr lang="en-US" sz="4000" dirty="0"/>
          </a:p>
          <a:p>
            <a:pPr marL="508000" indent="0">
              <a:buNone/>
            </a:pPr>
            <a:endParaRPr lang="en-US" sz="4000" dirty="0"/>
          </a:p>
          <a:p>
            <a:pPr marL="508000" indent="0">
              <a:buNone/>
            </a:pPr>
            <a:endParaRPr lang="en-US" sz="4000" dirty="0"/>
          </a:p>
          <a:p>
            <a:pPr marL="508000" indent="0">
              <a:buNone/>
            </a:pPr>
            <a:endParaRPr lang="en-US" sz="4000" dirty="0"/>
          </a:p>
          <a:p>
            <a:pPr marL="508000" indent="0">
              <a:buNone/>
            </a:pP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78BEB-0236-FB4F-A558-2ABC4651F7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E8008B-0A65-2ACB-174B-777FE5C237F7}"/>
              </a:ext>
            </a:extLst>
          </p:cNvPr>
          <p:cNvGrpSpPr/>
          <p:nvPr/>
        </p:nvGrpSpPr>
        <p:grpSpPr>
          <a:xfrm>
            <a:off x="1304687" y="5155150"/>
            <a:ext cx="21936313" cy="6250786"/>
            <a:chOff x="1929132" y="2864600"/>
            <a:chExt cx="21936313" cy="62507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55EEA0-4955-14D6-50DC-843A3902FF69}"/>
                </a:ext>
              </a:extLst>
            </p:cNvPr>
            <p:cNvSpPr/>
            <p:nvPr/>
          </p:nvSpPr>
          <p:spPr>
            <a:xfrm>
              <a:off x="1929132" y="8092656"/>
              <a:ext cx="9144004" cy="8412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DF0569"/>
                </a:solidFill>
                <a:effectLst/>
                <a:uFillTx/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7A4AF4-1344-D4F9-122A-3D173DB23D99}"/>
                </a:ext>
              </a:extLst>
            </p:cNvPr>
            <p:cNvSpPr/>
            <p:nvPr/>
          </p:nvSpPr>
          <p:spPr>
            <a:xfrm>
              <a:off x="1940307" y="6886119"/>
              <a:ext cx="9144005" cy="8412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DF0569"/>
                </a:solidFill>
                <a:effectLst/>
                <a:uFillTx/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4F06B9F-6174-7229-DAAC-7D7C4E5D999E}"/>
                </a:ext>
              </a:extLst>
            </p:cNvPr>
            <p:cNvSpPr/>
            <p:nvPr/>
          </p:nvSpPr>
          <p:spPr>
            <a:xfrm>
              <a:off x="1940306" y="5631835"/>
              <a:ext cx="9144005" cy="8412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DF0569"/>
                </a:solidFill>
                <a:effectLst/>
                <a:uFillTx/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A85609-F5A7-5472-C11B-2A284FF29409}"/>
                </a:ext>
              </a:extLst>
            </p:cNvPr>
            <p:cNvSpPr/>
            <p:nvPr/>
          </p:nvSpPr>
          <p:spPr>
            <a:xfrm>
              <a:off x="1940306" y="4353465"/>
              <a:ext cx="9144004" cy="84125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DF0569"/>
                </a:solidFill>
                <a:effectLst/>
                <a:uFillTx/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BCC2C5-08F9-AB5C-9D4F-317CFBF5327E}"/>
                </a:ext>
              </a:extLst>
            </p:cNvPr>
            <p:cNvSpPr/>
            <p:nvPr/>
          </p:nvSpPr>
          <p:spPr>
            <a:xfrm>
              <a:off x="1940310" y="3161372"/>
              <a:ext cx="9144000" cy="84125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DF0569"/>
                </a:solidFill>
                <a:effectLst/>
                <a:uFillTx/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5F88735-D908-C233-E24F-68178A6B6C09}"/>
                </a:ext>
              </a:extLst>
            </p:cNvPr>
            <p:cNvSpPr txBox="1"/>
            <p:nvPr/>
          </p:nvSpPr>
          <p:spPr>
            <a:xfrm>
              <a:off x="3280090" y="8056084"/>
              <a:ext cx="6400800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Early stages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674F31-7D1F-FA87-602D-E51395FC4731}"/>
                </a:ext>
              </a:extLst>
            </p:cNvPr>
            <p:cNvSpPr txBox="1"/>
            <p:nvPr/>
          </p:nvSpPr>
          <p:spPr>
            <a:xfrm>
              <a:off x="3243140" y="6865319"/>
              <a:ext cx="6400800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Interim agreements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42600B-2447-8AFE-0EDC-951241D694D7}"/>
                </a:ext>
              </a:extLst>
            </p:cNvPr>
            <p:cNvSpPr txBox="1"/>
            <p:nvPr/>
          </p:nvSpPr>
          <p:spPr>
            <a:xfrm>
              <a:off x="2672568" y="5553367"/>
              <a:ext cx="7541942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Membership negotiations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F9CEAF-E2F8-3F7A-8549-48AFEF3A0670}"/>
                </a:ext>
              </a:extLst>
            </p:cNvPr>
            <p:cNvSpPr txBox="1"/>
            <p:nvPr/>
          </p:nvSpPr>
          <p:spPr>
            <a:xfrm>
              <a:off x="2877008" y="4304407"/>
              <a:ext cx="7541942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Accession stage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4C7D83-C55F-1589-59A5-E2733E01D99D}"/>
                </a:ext>
              </a:extLst>
            </p:cNvPr>
            <p:cNvSpPr txBox="1"/>
            <p:nvPr/>
          </p:nvSpPr>
          <p:spPr>
            <a:xfrm>
              <a:off x="2672569" y="3148456"/>
              <a:ext cx="7541942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Full membership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C22F34-8155-4365-D698-1AF96671880A}"/>
                </a:ext>
              </a:extLst>
            </p:cNvPr>
            <p:cNvSpPr txBox="1"/>
            <p:nvPr/>
          </p:nvSpPr>
          <p:spPr>
            <a:xfrm>
              <a:off x="11763235" y="2864600"/>
              <a:ext cx="12102210" cy="1831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algn="l"/>
              <a:r>
                <a:rPr lang="en-US" sz="4000" dirty="0">
                  <a:solidFill>
                    <a:schemeClr val="tx1"/>
                  </a:solidFill>
                </a:rPr>
                <a:t>Australia, China, Italy, Netherlands, </a:t>
              </a:r>
            </a:p>
            <a:p>
              <a:pPr algn="l"/>
              <a:r>
                <a:rPr lang="en-US" sz="4000" dirty="0">
                  <a:solidFill>
                    <a:schemeClr val="tx1"/>
                  </a:solidFill>
                </a:rPr>
                <a:t>Portugal, South Africa, Switzerland, UK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D905EE0-24BD-2E04-6DA8-4EA7C3414181}"/>
                </a:ext>
              </a:extLst>
            </p:cNvPr>
            <p:cNvSpPr txBox="1"/>
            <p:nvPr/>
          </p:nvSpPr>
          <p:spPr>
            <a:xfrm>
              <a:off x="11763235" y="4353465"/>
              <a:ext cx="11403980" cy="1127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algn="l"/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France, Spain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CE5524-598C-7CE0-FB7E-E278CBD111BC}"/>
                </a:ext>
              </a:extLst>
            </p:cNvPr>
            <p:cNvSpPr txBox="1"/>
            <p:nvPr/>
          </p:nvSpPr>
          <p:spPr>
            <a:xfrm>
              <a:off x="11763235" y="5631835"/>
              <a:ext cx="11403980" cy="1127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algn="l"/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Germany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B4EB929-27AC-099D-3EE4-FECED1E6F69F}"/>
                </a:ext>
              </a:extLst>
            </p:cNvPr>
            <p:cNvSpPr txBox="1"/>
            <p:nvPr/>
          </p:nvSpPr>
          <p:spPr>
            <a:xfrm>
              <a:off x="11763235" y="6841692"/>
              <a:ext cx="11403980" cy="1127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algn="l"/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Verdana"/>
                </a:rPr>
                <a:t>Canada, India, Sweden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CCF77E-9B10-2854-DDFC-1ED1F9F22103}"/>
                </a:ext>
              </a:extLst>
            </p:cNvPr>
            <p:cNvSpPr txBox="1"/>
            <p:nvPr/>
          </p:nvSpPr>
          <p:spPr>
            <a:xfrm>
              <a:off x="11800185" y="7987990"/>
              <a:ext cx="11403980" cy="1127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normAutofit/>
            </a:bodyPr>
            <a:lstStyle/>
            <a:p>
              <a:pPr algn="l"/>
              <a:r>
                <a:rPr lang="en-US" sz="4000" dirty="0">
                  <a:solidFill>
                    <a:schemeClr val="tx1"/>
                  </a:solidFill>
                </a:rPr>
                <a:t>Japan, South Korea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41019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128452-B677-47B7-666D-634B6F09224D}"/>
              </a:ext>
            </a:extLst>
          </p:cNvPr>
          <p:cNvSpPr/>
          <p:nvPr/>
        </p:nvSpPr>
        <p:spPr>
          <a:xfrm>
            <a:off x="0" y="12225867"/>
            <a:ext cx="24384000" cy="149013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DF0569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0C262-ED65-0EA9-D55B-D3FC2E37E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720885" cy="139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46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3B4D-D4DF-5C49-B1D0-DFAD174F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0" y="575494"/>
            <a:ext cx="22962945" cy="189795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What are we building?</a:t>
            </a:r>
            <a:br>
              <a:rPr lang="en-US" dirty="0"/>
            </a:br>
            <a:r>
              <a:rPr lang="en-US" dirty="0"/>
              <a:t>One Observatory, Two Telescopes, Three 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485A2-3D28-3141-860A-3298ADBB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949935" y="13212215"/>
            <a:ext cx="546623" cy="410369"/>
          </a:xfrm>
        </p:spPr>
        <p:txBody>
          <a:bodyPr/>
          <a:lstStyle/>
          <a:p>
            <a:fld id="{6A39EB55-7CE7-BA4F-8190-C294879E073A}" type="slidenum">
              <a:rPr lang="en-US" smtClean="0">
                <a:solidFill>
                  <a:srgbClr val="C2BFDA"/>
                </a:solidFill>
              </a:rPr>
              <a:pPr/>
              <a:t>5</a:t>
            </a:fld>
            <a:endParaRPr lang="en-US" dirty="0">
              <a:solidFill>
                <a:srgbClr val="C2BFDA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8EA94FE-B081-0411-9B7E-DDC068675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746" y="2999442"/>
            <a:ext cx="14638549" cy="7560000"/>
          </a:xfrm>
        </p:spPr>
      </p:pic>
      <p:pic>
        <p:nvPicPr>
          <p:cNvPr id="5" name="Picture 4" descr="A picture containing grass, outdoor, mountain, field&#10;&#10;Description automatically generated">
            <a:extLst>
              <a:ext uri="{FF2B5EF4-FFF2-40B4-BE49-F238E27FC236}">
                <a16:creationId xmlns:a16="http://schemas.microsoft.com/office/drawing/2014/main" id="{AFCA3F13-A8AF-C342-A1E8-F43EBC11E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5"/>
          <a:stretch/>
        </p:blipFill>
        <p:spPr>
          <a:xfrm>
            <a:off x="169399" y="2999442"/>
            <a:ext cx="9356347" cy="756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2602E2-D4D5-BB5A-F773-C6CD3CBDE716}"/>
              </a:ext>
            </a:extLst>
          </p:cNvPr>
          <p:cNvSpPr txBox="1"/>
          <p:nvPr/>
        </p:nvSpPr>
        <p:spPr>
          <a:xfrm>
            <a:off x="363255" y="3203817"/>
            <a:ext cx="8968636" cy="1167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SKA-HQ 	     </a:t>
            </a:r>
            <a:r>
              <a:rPr lang="en-GB" sz="3600" b="1" dirty="0">
                <a:solidFill>
                  <a:schemeClr val="accent2"/>
                </a:solidFill>
              </a:rPr>
              <a:t>Jodrell Bank, UK</a:t>
            </a:r>
            <a:endParaRPr kumimoji="0" lang="en-GB" sz="36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370D6-487D-01A4-758B-C19E042C6120}"/>
              </a:ext>
            </a:extLst>
          </p:cNvPr>
          <p:cNvSpPr txBox="1"/>
          <p:nvPr/>
        </p:nvSpPr>
        <p:spPr>
          <a:xfrm>
            <a:off x="3167743" y="10763816"/>
            <a:ext cx="17576800" cy="195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Sites selected for their radio quietness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low population density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>
              <a:solidFill>
                <a:schemeClr val="tx1"/>
              </a:solidFill>
              <a:sym typeface="Wingdings" pitchFamily="2" charset="2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Wingdings" pitchFamily="2" charset="2"/>
              </a:rPr>
              <a:t>Total project cost: ~€2.1B; operational in 2029/2030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2683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E5075-6758-1AB9-30F9-46939BF1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0" y="351453"/>
            <a:ext cx="10770945" cy="1897955"/>
          </a:xfrm>
        </p:spPr>
        <p:txBody>
          <a:bodyPr anchor="ctr"/>
          <a:lstStyle/>
          <a:p>
            <a:r>
              <a:rPr lang="en-US" dirty="0">
                <a:solidFill>
                  <a:srgbClr val="002060"/>
                </a:solidFill>
              </a:rPr>
              <a:t>Selecting the sites</a:t>
            </a:r>
          </a:p>
        </p:txBody>
      </p:sp>
      <p:pic>
        <p:nvPicPr>
          <p:cNvPr id="6" name="Content Placeholder 5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FA73E0DF-B4C3-B0D0-D792-978067923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524" y="3813098"/>
            <a:ext cx="10498976" cy="8864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FA3DF-B09A-E2FD-7A6D-297E6CBF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B6AC-96D6-C544-99A8-03DF17EE9A8F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860D4830-D73F-100D-3691-49B156EE38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356" y="7108748"/>
            <a:ext cx="10487615" cy="5568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E2DE57-3CEC-E87C-B1ED-64D04E471C5C}"/>
              </a:ext>
            </a:extLst>
          </p:cNvPr>
          <p:cNvSpPr txBox="1"/>
          <p:nvPr/>
        </p:nvSpPr>
        <p:spPr>
          <a:xfrm>
            <a:off x="9025142" y="11610898"/>
            <a:ext cx="2873829" cy="1066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SKA Mid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FB5496-23D8-7E06-EE1E-D2D7199F052C}"/>
              </a:ext>
            </a:extLst>
          </p:cNvPr>
          <p:cNvSpPr txBox="1"/>
          <p:nvPr/>
        </p:nvSpPr>
        <p:spPr>
          <a:xfrm>
            <a:off x="20811671" y="11610898"/>
            <a:ext cx="2873829" cy="1066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SKA Low</a:t>
            </a:r>
          </a:p>
        </p:txBody>
      </p:sp>
      <p:pic>
        <p:nvPicPr>
          <p:cNvPr id="11" name="Picture 10" descr="F1.pdf">
            <a:extLst>
              <a:ext uri="{FF2B5EF4-FFF2-40B4-BE49-F238E27FC236}">
                <a16:creationId xmlns:a16="http://schemas.microsoft.com/office/drawing/2014/main" id="{E1427035-5BC1-5EE1-97CC-FDA942D48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292" y="587830"/>
            <a:ext cx="7909935" cy="614419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8EB730-DE6A-0BBD-6CF0-45FC968AE15F}"/>
              </a:ext>
            </a:extLst>
          </p:cNvPr>
          <p:cNvSpPr/>
          <p:nvPr/>
        </p:nvSpPr>
        <p:spPr>
          <a:xfrm>
            <a:off x="3091543" y="2721429"/>
            <a:ext cx="7946571" cy="174171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DF0569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DCBA40-0892-7FC8-1D37-1C5C7A8B1AA2}"/>
              </a:ext>
            </a:extLst>
          </p:cNvPr>
          <p:cNvSpPr/>
          <p:nvPr/>
        </p:nvSpPr>
        <p:spPr>
          <a:xfrm>
            <a:off x="3091543" y="4463142"/>
            <a:ext cx="8105934" cy="23948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DF0569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2C91B-DAF2-E250-EB2A-2A217B945AF1}"/>
              </a:ext>
            </a:extLst>
          </p:cNvPr>
          <p:cNvSpPr/>
          <p:nvPr/>
        </p:nvSpPr>
        <p:spPr>
          <a:xfrm>
            <a:off x="3243943" y="418681"/>
            <a:ext cx="8655028" cy="233222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DF0569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945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0C69-2763-EC38-E138-54E3C6E6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configurations in South Africa and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EEDAD-DEEC-C955-4202-8253184DB4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5" name="Google Shape;277;p37">
            <a:extLst>
              <a:ext uri="{FF2B5EF4-FFF2-40B4-BE49-F238E27FC236}">
                <a16:creationId xmlns:a16="http://schemas.microsoft.com/office/drawing/2014/main" id="{022F896F-5B6D-F787-257D-2AF38A62ED01}"/>
              </a:ext>
            </a:extLst>
          </p:cNvPr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1278" y="4118607"/>
            <a:ext cx="11017263" cy="783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32C2908-4D1E-56BF-B410-89D4CB6DF8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22" y="4118607"/>
            <a:ext cx="11991278" cy="7830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17E7A1-9394-44A3-7D3E-3BC70B50B08D}"/>
              </a:ext>
            </a:extLst>
          </p:cNvPr>
          <p:cNvSpPr txBox="1"/>
          <p:nvPr/>
        </p:nvSpPr>
        <p:spPr>
          <a:xfrm>
            <a:off x="3653883" y="2914275"/>
            <a:ext cx="5084956" cy="1204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150 km extent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36ACC-F032-9E74-E795-A56FEAC594BD}"/>
              </a:ext>
            </a:extLst>
          </p:cNvPr>
          <p:cNvSpPr txBox="1"/>
          <p:nvPr/>
        </p:nvSpPr>
        <p:spPr>
          <a:xfrm>
            <a:off x="15645163" y="2753137"/>
            <a:ext cx="5084956" cy="1204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2060"/>
                </a:solidFill>
              </a:rPr>
              <a:t>74</a:t>
            </a:r>
            <a:r>
              <a:rPr kumimoji="0" lang="en-US" sz="5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 km extent</a:t>
            </a:r>
          </a:p>
        </p:txBody>
      </p:sp>
    </p:spTree>
    <p:extLst>
      <p:ext uri="{BB962C8B-B14F-4D97-AF65-F5344CB8AC3E}">
        <p14:creationId xmlns:p14="http://schemas.microsoft.com/office/powerpoint/2010/main" val="2750641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60509-AA0C-D84B-9356-209D364A9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of the big SKA Science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DDB7-61F7-9B4F-A9D5-666B7D87B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26BEC-0C45-C249-995E-E9A2338AA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D09060-C3BD-7145-BBEB-7DD75D9F23BE}"/>
              </a:ext>
            </a:extLst>
          </p:cNvPr>
          <p:cNvSpPr txBox="1">
            <a:spLocks/>
          </p:cNvSpPr>
          <p:nvPr/>
        </p:nvSpPr>
        <p:spPr>
          <a:xfrm>
            <a:off x="1026020" y="1981682"/>
            <a:ext cx="18905168" cy="105358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b="1" dirty="0">
                <a:cs typeface="Calibri"/>
              </a:rPr>
              <a:t>The Cradle of Life &amp; Astrobiology</a:t>
            </a:r>
          </a:p>
          <a:p>
            <a:pPr lvl="1">
              <a:spcBef>
                <a:spcPts val="0"/>
              </a:spcBef>
              <a:spcAft>
                <a:spcPts val="1100"/>
              </a:spcAft>
            </a:pPr>
            <a:r>
              <a:rPr lang="en-US" sz="3200" i="1" dirty="0">
                <a:cs typeface="Calibri"/>
              </a:rPr>
              <a:t>How do planets form?  Are we alone?</a:t>
            </a: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b="1" dirty="0">
                <a:cs typeface="Calibri"/>
              </a:rPr>
              <a:t>Strong-field Tests of Gravity with Pulsars and Black Holes</a:t>
            </a:r>
          </a:p>
          <a:p>
            <a:pPr lvl="1">
              <a:spcBef>
                <a:spcPts val="0"/>
              </a:spcBef>
              <a:spcAft>
                <a:spcPts val="1100"/>
              </a:spcAft>
            </a:pPr>
            <a:r>
              <a:rPr lang="en-US" sz="3200" i="1" dirty="0">
                <a:cs typeface="Calibri"/>
              </a:rPr>
              <a:t>Was Einstein right with General Relativity?</a:t>
            </a: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b="1" dirty="0">
                <a:cs typeface="Calibri"/>
              </a:rPr>
              <a:t>The Origin and Evolution of Cosmic Magnetism</a:t>
            </a:r>
          </a:p>
          <a:p>
            <a:pPr lvl="1">
              <a:spcBef>
                <a:spcPts val="0"/>
              </a:spcBef>
              <a:spcAft>
                <a:spcPts val="1100"/>
              </a:spcAft>
            </a:pPr>
            <a:r>
              <a:rPr lang="en-US" sz="3200" i="1" dirty="0">
                <a:cs typeface="Calibri"/>
              </a:rPr>
              <a:t>What is the role of magnetism in galaxy evolution and the structure of the cosmic web?</a:t>
            </a: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b="1" dirty="0">
                <a:cs typeface="Calibri"/>
              </a:rPr>
              <a:t>Galaxy Evolution probed by Neutral Hydrogen</a:t>
            </a:r>
          </a:p>
          <a:p>
            <a:pPr lvl="1">
              <a:spcBef>
                <a:spcPts val="0"/>
              </a:spcBef>
              <a:spcAft>
                <a:spcPts val="1100"/>
              </a:spcAft>
            </a:pPr>
            <a:r>
              <a:rPr lang="en-US" sz="3200" i="1" dirty="0">
                <a:cs typeface="Calibri"/>
              </a:rPr>
              <a:t>How do normal galaxies form and grow?</a:t>
            </a: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b="1" dirty="0">
                <a:cs typeface="Calibri"/>
              </a:rPr>
              <a:t>The Transient Radio Sky</a:t>
            </a:r>
          </a:p>
          <a:p>
            <a:pPr lvl="1">
              <a:spcBef>
                <a:spcPts val="0"/>
              </a:spcBef>
              <a:spcAft>
                <a:spcPts val="1100"/>
              </a:spcAft>
            </a:pPr>
            <a:r>
              <a:rPr lang="en-US" sz="3200" i="1" dirty="0">
                <a:cs typeface="Calibri"/>
              </a:rPr>
              <a:t>What are Fast Radio Bursts and how can we best </a:t>
            </a:r>
            <a:r>
              <a:rPr lang="en-US" sz="3200" i="1" dirty="0" err="1">
                <a:cs typeface="Calibri"/>
              </a:rPr>
              <a:t>utilise</a:t>
            </a:r>
            <a:r>
              <a:rPr lang="en-US" sz="3200" i="1" dirty="0">
                <a:cs typeface="Calibri"/>
              </a:rPr>
              <a:t> them? What haven’t we discovered?</a:t>
            </a: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b="1" dirty="0">
                <a:cs typeface="Calibri"/>
              </a:rPr>
              <a:t>Galaxy Evolution probed in the Radio Continuum</a:t>
            </a:r>
          </a:p>
          <a:p>
            <a:pPr lvl="1">
              <a:spcBef>
                <a:spcPts val="0"/>
              </a:spcBef>
              <a:spcAft>
                <a:spcPts val="1100"/>
              </a:spcAft>
            </a:pPr>
            <a:r>
              <a:rPr lang="en-US" sz="3200" i="1" dirty="0">
                <a:cs typeface="Calibri"/>
              </a:rPr>
              <a:t>What is the star-formation history of normal galaxies?</a:t>
            </a: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b="1" dirty="0">
                <a:cs typeface="Calibri"/>
              </a:rPr>
              <a:t>Cosmology &amp; Dark Energy</a:t>
            </a:r>
          </a:p>
          <a:p>
            <a:pPr lvl="1">
              <a:spcBef>
                <a:spcPts val="0"/>
              </a:spcBef>
              <a:spcAft>
                <a:spcPts val="1100"/>
              </a:spcAft>
            </a:pPr>
            <a:r>
              <a:rPr lang="en-US" sz="3200" i="1" dirty="0">
                <a:cs typeface="Calibri"/>
              </a:rPr>
              <a:t>What is dark matter?  What is the large-scale structure of the Universe?</a:t>
            </a: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b="1" dirty="0">
                <a:cs typeface="Calibri"/>
              </a:rPr>
              <a:t>Cosmic Dawn and the Epoch of Reionization</a:t>
            </a:r>
          </a:p>
          <a:p>
            <a:pPr lvl="1">
              <a:spcBef>
                <a:spcPts val="0"/>
              </a:spcBef>
              <a:spcAft>
                <a:spcPts val="1100"/>
              </a:spcAft>
            </a:pPr>
            <a:r>
              <a:rPr lang="en-US" sz="3200" i="1" dirty="0">
                <a:cs typeface="Calibri"/>
              </a:rPr>
              <a:t>How and when did the first stars and galaxies form?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7A5E08-9ED5-C94E-8BEB-5B0AAD6D7332}"/>
              </a:ext>
            </a:extLst>
          </p:cNvPr>
          <p:cNvGrpSpPr>
            <a:grpSpLocks noChangeAspect="1"/>
          </p:cNvGrpSpPr>
          <p:nvPr/>
        </p:nvGrpSpPr>
        <p:grpSpPr>
          <a:xfrm>
            <a:off x="19944517" y="1941926"/>
            <a:ext cx="3486913" cy="5496894"/>
            <a:chOff x="7295929" y="1813023"/>
            <a:chExt cx="1742943" cy="3690143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25FD20A4-A4B7-FE4C-9D81-B3E0F8ED4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929" y="1813023"/>
              <a:ext cx="1716408" cy="91428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19E16B-A99C-D44C-81E3-7697D33FC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5929" y="2727304"/>
              <a:ext cx="1716408" cy="906051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Picture 8" descr="science_key_magnf1_full1-300x245.jpg">
              <a:extLst>
                <a:ext uri="{FF2B5EF4-FFF2-40B4-BE49-F238E27FC236}">
                  <a16:creationId xmlns:a16="http://schemas.microsoft.com/office/drawing/2014/main" id="{A98CB285-C9B5-A449-A78F-1174D6CA7D96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0872" y="3633355"/>
              <a:ext cx="1701465" cy="93381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C41FEC3A-CF9A-8D49-BD39-BC0EFD317C78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0872" y="4567167"/>
              <a:ext cx="1728000" cy="935999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EFA28D-B25F-6B4E-B68C-4655BFA93BF2}"/>
              </a:ext>
            </a:extLst>
          </p:cNvPr>
          <p:cNvGrpSpPr>
            <a:grpSpLocks noChangeAspect="1"/>
          </p:cNvGrpSpPr>
          <p:nvPr/>
        </p:nvGrpSpPr>
        <p:grpSpPr>
          <a:xfrm>
            <a:off x="19998987" y="7435562"/>
            <a:ext cx="3379357" cy="5147566"/>
            <a:chOff x="7322863" y="1776675"/>
            <a:chExt cx="1728000" cy="37598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61E0B3-E8AE-E643-911E-A12636AFF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863" y="1776675"/>
              <a:ext cx="1728000" cy="931333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D74CBC74-BD07-3447-AB6C-D4A56FAD132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863" y="3664568"/>
              <a:ext cx="1728000" cy="935999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15411095-B713-504D-8F86-E76EA361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22863" y="2708008"/>
              <a:ext cx="1728000" cy="93346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5" name="Content Placeholder 5">
              <a:extLst>
                <a:ext uri="{FF2B5EF4-FFF2-40B4-BE49-F238E27FC236}">
                  <a16:creationId xmlns:a16="http://schemas.microsoft.com/office/drawing/2014/main" id="{0777B39D-78A3-384A-91CE-FBB9D5B44BA3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10"/>
            <a:stretch/>
          </p:blipFill>
          <p:spPr>
            <a:xfrm>
              <a:off x="7322863" y="4600567"/>
              <a:ext cx="1728000" cy="935999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26866333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03DFB-15F1-224D-88BC-9D8F25869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6E379-FFB5-EC4F-93AF-65110BFD0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A4600-2035-2248-AB44-98DE3624B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4E57667-FEEF-9144-9177-B8373809E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816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073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KAO">
  <a:themeElements>
    <a:clrScheme name="SKAO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E40769"/>
      </a:accent1>
      <a:accent2>
        <a:srgbClr val="070A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SKOA Verdana">
      <a:majorFont>
        <a:latin typeface="Verdana"/>
        <a:ea typeface="Noto Sans Light"/>
        <a:cs typeface="Noto Sans Light"/>
      </a:majorFont>
      <a:minorFont>
        <a:latin typeface="Verdana"/>
        <a:ea typeface="Verdana"/>
        <a:cs typeface="Verdan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DF0569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KAO PwP Proposal.potx" id="{7E765148-4541-4881-BDC7-AE2BE876714A}" vid="{6A6F7CD5-F3A3-40E6-9053-0F92139C7C87}"/>
    </a:ext>
  </a:extLst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Noto Sans Light"/>
        <a:ea typeface="Noto Sans Light"/>
        <a:cs typeface="Noto Sans Light"/>
      </a:majorFont>
      <a:minorFont>
        <a:latin typeface="Verdana"/>
        <a:ea typeface="Verdana"/>
        <a:cs typeface="Verdan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DF0569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SKAO</Template>
  <TotalTime>7751</TotalTime>
  <Words>845</Words>
  <Application>Microsoft Macintosh PowerPoint</Application>
  <PresentationFormat>Custom</PresentationFormat>
  <Paragraphs>182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basel-neue</vt:lpstr>
      <vt:lpstr>Cambria</vt:lpstr>
      <vt:lpstr>Gill Sans Light</vt:lpstr>
      <vt:lpstr>Helvetica Neue</vt:lpstr>
      <vt:lpstr>Proxima Nova</vt:lpstr>
      <vt:lpstr>source sans pro</vt:lpstr>
      <vt:lpstr>Verdana</vt:lpstr>
      <vt:lpstr>Wingdings</vt:lpstr>
      <vt:lpstr>SKAO</vt:lpstr>
      <vt:lpstr>SKAO Project Update</vt:lpstr>
      <vt:lpstr>21st Century Astronomy</vt:lpstr>
      <vt:lpstr>SKAO Membership</vt:lpstr>
      <vt:lpstr>PowerPoint Presentation</vt:lpstr>
      <vt:lpstr>What are we building? One Observatory, Two Telescopes, Three Sites</vt:lpstr>
      <vt:lpstr>Selecting the sites</vt:lpstr>
      <vt:lpstr>Array configurations in South Africa and Australia</vt:lpstr>
      <vt:lpstr>Some of the big SKA Science questions</vt:lpstr>
      <vt:lpstr>PowerPoint Presentation</vt:lpstr>
      <vt:lpstr>Delivering SKA Observatory</vt:lpstr>
      <vt:lpstr>Cost Estimate</vt:lpstr>
      <vt:lpstr>Construction Strategy</vt:lpstr>
      <vt:lpstr>Construction Photos</vt:lpstr>
      <vt:lpstr>Recent Prototype and Construction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SKAO vehicles now in both Austalia and South Africa</vt:lpstr>
      <vt:lpstr>South Africa: interim Science Operations Centre, Cape Town;  architect’s view of Engineering Operations Centre in Klerefontein</vt:lpstr>
      <vt:lpstr>Australia: interim SOC, Perth                : interim EOC in Geraldton</vt:lpstr>
      <vt:lpstr>Current key challenges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McMullin, Joe</dc:creator>
  <cp:lastModifiedBy>Diamond, Philip</cp:lastModifiedBy>
  <cp:revision>55</cp:revision>
  <dcterms:created xsi:type="dcterms:W3CDTF">2021-06-22T07:30:36Z</dcterms:created>
  <dcterms:modified xsi:type="dcterms:W3CDTF">2022-09-27T18:50:42Z</dcterms:modified>
</cp:coreProperties>
</file>